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notesMasterIdLst>
    <p:notesMasterId r:id="rId17"/>
  </p:notesMasterIdLst>
  <p:handoutMasterIdLst>
    <p:handoutMasterId r:id="rId18"/>
  </p:handoutMasterIdLst>
  <p:sldIdLst>
    <p:sldId id="314" r:id="rId4"/>
    <p:sldId id="338" r:id="rId5"/>
    <p:sldId id="337" r:id="rId6"/>
    <p:sldId id="341" r:id="rId7"/>
    <p:sldId id="342" r:id="rId8"/>
    <p:sldId id="339" r:id="rId9"/>
    <p:sldId id="340" r:id="rId10"/>
    <p:sldId id="315" r:id="rId11"/>
    <p:sldId id="333" r:id="rId12"/>
    <p:sldId id="334" r:id="rId13"/>
    <p:sldId id="335" r:id="rId14"/>
    <p:sldId id="343" r:id="rId15"/>
    <p:sldId id="344" r:id="rId16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79">
          <p15:clr>
            <a:srgbClr val="A4A3A4"/>
          </p15:clr>
        </p15:guide>
        <p15:guide id="2" pos="285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F21"/>
    <a:srgbClr val="00B09B"/>
    <a:srgbClr val="01BFF1"/>
    <a:srgbClr val="00A1DD"/>
    <a:srgbClr val="00C1F4"/>
    <a:srgbClr val="FCAE17"/>
    <a:srgbClr val="0073F2"/>
    <a:srgbClr val="0072DF"/>
    <a:srgbClr val="003E81"/>
    <a:srgbClr val="284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317" autoAdjust="0"/>
    <p:restoredTop sz="96395" autoAdjust="0"/>
  </p:normalViewPr>
  <p:slideViewPr>
    <p:cSldViewPr showGuides="1">
      <p:cViewPr varScale="1">
        <p:scale>
          <a:sx n="116" d="100"/>
          <a:sy n="116" d="100"/>
        </p:scale>
        <p:origin x="734" y="77"/>
      </p:cViewPr>
      <p:guideLst>
        <p:guide orient="horz" pos="1779"/>
        <p:guide pos="2857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-2574" y="-84"/>
      </p:cViewPr>
      <p:guideLst>
        <p:guide orient="horz" pos="3110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1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DC348-601C-454D-AB3E-910BAD28013B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E6A673-6244-413F-8CDA-B4E2567210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871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80A9B3-28E9-401B-9D00-F78008353508}" type="datetimeFigureOut">
              <a:rPr lang="ru-RU" smtClean="0"/>
              <a:pPr/>
              <a:t>28.03.2024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39775"/>
            <a:ext cx="658177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802394-0B0A-4EDE-B9F5-8E02A1CBA1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7619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customXml" Target="../../customXml/item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1CA50-4D02-42EE-B4EA-4F88587961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1" y="2830"/>
            <a:ext cx="9142497" cy="514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D93D-F9B5-4A7A-8567-1C61FE40F3F3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441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Два объекта">
    <p:bg>
      <p:bgPr>
        <a:solidFill>
          <a:srgbClr val="00B0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C34CB-239E-4355-B891-05A612BCD219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330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Два объекта">
    <p:bg>
      <p:bgPr>
        <a:solidFill>
          <a:srgbClr val="F26F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058B5-A929-41AC-A76E-99C5FDB10AF3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3406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Два объекта">
    <p:bg>
      <p:bgPr>
        <a:solidFill>
          <a:srgbClr val="00C1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39501"/>
            <a:ext cx="3888431" cy="2124237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04E2A-D822-4A4F-B6DA-5E97CDAA9F2A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2679762"/>
            <a:ext cx="3892522" cy="2016223"/>
          </a:xfrm>
        </p:spPr>
        <p:txBody>
          <a:bodyPr anchor="t">
            <a:norm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1233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463" y="303497"/>
            <a:ext cx="7110566" cy="82809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2463" y="1311610"/>
            <a:ext cx="7110566" cy="331236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22ABC-F446-4C32-B396-3B4504EBC8E6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38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93098A-50EF-40CD-BDCD-3791B8F42B0D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51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2031690"/>
            <a:ext cx="7110566" cy="252028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2463" y="402492"/>
            <a:ext cx="7110566" cy="137717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B75B-3AFA-49E9-B7A9-2DE2C139D566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691680" y="1923678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8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1347613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94501-F38F-4042-9EA1-D7379B80EFB2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5306615" y="1354999"/>
            <a:ext cx="3513857" cy="3247009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80354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91680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70C49-EE9D-46BF-B6A2-B049B687DA5D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82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305E-DE6A-4729-BCFA-EDC1CB7A887A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3435846"/>
            <a:ext cx="3513857" cy="1296144"/>
          </a:xfrm>
        </p:spPr>
        <p:txBody>
          <a:bodyPr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6"/>
          </p:nvPr>
        </p:nvSpPr>
        <p:spPr>
          <a:xfrm>
            <a:off x="5310705" y="1275606"/>
            <a:ext cx="3513857" cy="208823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439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447E8-08E5-4BBA-B2B9-9568E2697E8E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691680" y="1275606"/>
            <a:ext cx="3513857" cy="3456384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5310705" y="1275606"/>
            <a:ext cx="3513857" cy="3456384"/>
          </a:xfrm>
        </p:spPr>
        <p:txBody>
          <a:bodyPr anchor="ctr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5305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40982-2764-40A5-A15C-3F4B86BA9319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Прямая соединительная линия 7"/>
          <p:cNvCxnSpPr/>
          <p:nvPr userDrawn="1"/>
        </p:nvCxnSpPr>
        <p:spPr>
          <a:xfrm>
            <a:off x="4932040" y="1131590"/>
            <a:ext cx="388843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1367644" y="0"/>
            <a:ext cx="3220419" cy="51435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</p:nvPr>
        </p:nvSpPr>
        <p:spPr>
          <a:xfrm>
            <a:off x="4932041" y="1275606"/>
            <a:ext cx="3892522" cy="3456384"/>
          </a:xfrm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92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 rot="18900000">
            <a:off x="2171244" y="3657969"/>
            <a:ext cx="4298221" cy="462694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 userDrawn="1"/>
        </p:nvSpPr>
        <p:spPr>
          <a:xfrm rot="18900000">
            <a:off x="5789896" y="3740667"/>
            <a:ext cx="1439398" cy="1439398"/>
          </a:xfrm>
          <a:prstGeom prst="rect">
            <a:avLst/>
          </a:prstGeom>
          <a:solidFill>
            <a:srgbClr val="00C1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 userDrawn="1"/>
        </p:nvSpPr>
        <p:spPr>
          <a:xfrm rot="18900000">
            <a:off x="6922337" y="61547"/>
            <a:ext cx="1439398" cy="1439398"/>
          </a:xfrm>
          <a:prstGeom prst="rect">
            <a:avLst/>
          </a:prstGeom>
          <a:solidFill>
            <a:srgbClr val="F26F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3888431" cy="82809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DA06B-CFDB-4B86-A38B-2382B61397EA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5148064" y="726825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1" y="1275606"/>
            <a:ext cx="2169524" cy="2304256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idx="17"/>
          </p:nvPr>
        </p:nvSpPr>
        <p:spPr>
          <a:xfrm>
            <a:off x="7081842" y="-120031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4" name="Рисунок 2"/>
          <p:cNvSpPr>
            <a:spLocks noGrp="1"/>
          </p:cNvSpPr>
          <p:nvPr>
            <p:ph type="pic" idx="18"/>
          </p:nvPr>
        </p:nvSpPr>
        <p:spPr>
          <a:xfrm>
            <a:off x="7069596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5" name="Рисунок 2"/>
          <p:cNvSpPr>
            <a:spLocks noGrp="1"/>
          </p:cNvSpPr>
          <p:nvPr>
            <p:ph type="pic" idx="19"/>
          </p:nvPr>
        </p:nvSpPr>
        <p:spPr>
          <a:xfrm>
            <a:off x="3226532" y="2653967"/>
            <a:ext cx="3780420" cy="3782276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 rot="18900000">
            <a:off x="6476580" y="481077"/>
            <a:ext cx="673246" cy="45719"/>
          </a:xfrm>
          <a:prstGeom prst="rect">
            <a:avLst/>
          </a:prstGeom>
          <a:solidFill>
            <a:srgbClr val="00B0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767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Два объект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1" y="1544381"/>
            <a:ext cx="2772308" cy="1014103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C0A6-26FC-4C6C-BC8C-69760912FB24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4"/>
          </p:nvPr>
        </p:nvSpPr>
        <p:spPr>
          <a:xfrm>
            <a:off x="4588063" y="0"/>
            <a:ext cx="2252189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11" name="Объект 2"/>
          <p:cNvSpPr>
            <a:spLocks noGrp="1"/>
          </p:cNvSpPr>
          <p:nvPr>
            <p:ph sz="half" idx="15"/>
            <p:custDataLst>
              <p:custData r:id="rId1"/>
            </p:custDataLst>
          </p:nvPr>
        </p:nvSpPr>
        <p:spPr>
          <a:xfrm>
            <a:off x="1691680" y="2666497"/>
            <a:ext cx="2700299" cy="920638"/>
          </a:xfrm>
          <a:prstGeom prst="rect">
            <a:avLst/>
          </a:prstGeom>
          <a:solidFill>
            <a:schemeClr val="bg1"/>
          </a:solidFill>
        </p:spPr>
        <p:txBody>
          <a:bodyPr anchor="t">
            <a:normAutofit/>
          </a:bodyPr>
          <a:lstStyle>
            <a:lvl1pPr>
              <a:defRPr sz="1200"/>
            </a:lvl1pPr>
            <a:lvl2pPr marL="179388" indent="-179388">
              <a:tabLst>
                <a:tab pos="179388" algn="l"/>
              </a:tabLst>
              <a:defRPr sz="1100"/>
            </a:lvl2pPr>
            <a:lvl3pPr marL="357188" indent="-177800">
              <a:tabLst>
                <a:tab pos="357188" algn="l"/>
              </a:tabLst>
              <a:defRPr sz="1050"/>
            </a:lvl3pPr>
            <a:lvl4pPr marL="536575" indent="-179388">
              <a:defRPr sz="10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Рисунок 2"/>
          <p:cNvSpPr>
            <a:spLocks noGrp="1"/>
          </p:cNvSpPr>
          <p:nvPr>
            <p:ph type="pic" idx="16"/>
          </p:nvPr>
        </p:nvSpPr>
        <p:spPr>
          <a:xfrm>
            <a:off x="4588063" y="2643758"/>
            <a:ext cx="4555937" cy="24997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20" name="Рисунок 2"/>
          <p:cNvSpPr>
            <a:spLocks noGrp="1"/>
          </p:cNvSpPr>
          <p:nvPr>
            <p:ph type="pic" idx="17"/>
          </p:nvPr>
        </p:nvSpPr>
        <p:spPr>
          <a:xfrm>
            <a:off x="6912768" y="0"/>
            <a:ext cx="2231232" cy="25717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378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3C57F-92A9-472B-88B9-AEB59DD80E27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>
            <a:off x="1691680" y="1131590"/>
            <a:ext cx="7128792" cy="0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B3B26-30B4-4EE7-B25A-597A156C8368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50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03498"/>
            <a:ext cx="2627509" cy="154817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1923678"/>
            <a:ext cx="2627509" cy="26709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34CC1-A8EA-4A67-8857-B875F9F15488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2"/>
          <p:cNvSpPr>
            <a:spLocks noGrp="1"/>
          </p:cNvSpPr>
          <p:nvPr>
            <p:ph sz="half" idx="13"/>
          </p:nvPr>
        </p:nvSpPr>
        <p:spPr>
          <a:xfrm>
            <a:off x="4588063" y="303497"/>
            <a:ext cx="4232409" cy="4298511"/>
          </a:xfrm>
        </p:spPr>
        <p:txBody>
          <a:bodyPr>
            <a:normAutofit/>
          </a:bodyPr>
          <a:lstStyle>
            <a:lvl1pPr>
              <a:defRPr sz="1600"/>
            </a:lvl1pPr>
            <a:lvl2pPr marL="179388" indent="-179388">
              <a:tabLst>
                <a:tab pos="179388" algn="l"/>
              </a:tabLst>
              <a:defRPr sz="1400"/>
            </a:lvl2pPr>
            <a:lvl3pPr marL="357188" indent="-177800">
              <a:tabLst>
                <a:tab pos="357188" algn="l"/>
              </a:tabLst>
              <a:defRPr sz="1200"/>
            </a:lvl3pPr>
            <a:lvl4pPr marL="536575" indent="-179388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214323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463" y="3478843"/>
            <a:ext cx="5486400" cy="425054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439652" y="87474"/>
            <a:ext cx="7596844" cy="3276363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92463" y="3975906"/>
            <a:ext cx="5486400" cy="603647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E85FE-7502-42DD-9C99-22230E224817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499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03498"/>
            <a:ext cx="7128792" cy="828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1311610"/>
            <a:ext cx="712879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174737" y="4803998"/>
            <a:ext cx="2133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DCA5BB6B-C98F-474E-9E24-4E0F1BBFF726}" type="datetime1">
              <a:rPr lang="ru-RU" smtClean="0"/>
              <a:pPr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692463" y="4803998"/>
            <a:ext cx="2895600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70981" y="4803998"/>
            <a:ext cx="432048" cy="2160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31AC4C0-C0A6-4B97-BFEC-E7A1BCAE85B9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-2110"/>
            <a:ext cx="1350987" cy="514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1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5" r:id="rId2"/>
    <p:sldLayoutId id="2147483666" r:id="rId3"/>
    <p:sldLayoutId id="2147483667" r:id="rId4"/>
    <p:sldLayoutId id="2147483668" r:id="rId5"/>
    <p:sldLayoutId id="2147483649" r:id="rId6"/>
    <p:sldLayoutId id="2147483650" r:id="rId7"/>
    <p:sldLayoutId id="2147483651" r:id="rId8"/>
    <p:sldLayoutId id="2147483652" r:id="rId9"/>
    <p:sldLayoutId id="2147483661" r:id="rId10"/>
    <p:sldLayoutId id="2147483662" r:id="rId11"/>
    <p:sldLayoutId id="2147483663" r:id="rId12"/>
    <p:sldLayoutId id="2147483664" r:id="rId13"/>
    <p:sldLayoutId id="2147483669" r:id="rId14"/>
    <p:sldLayoutId id="2147483670" r:id="rId15"/>
    <p:sldLayoutId id="2147483654" r:id="rId16"/>
    <p:sldLayoutId id="2147483655" r:id="rId17"/>
    <p:sldLayoutId id="2147483656" r:id="rId18"/>
    <p:sldLayoutId id="2147483657" r:id="rId19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rgbClr val="003E8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panov@spbappo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0" y="555526"/>
            <a:ext cx="4572000" cy="223224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Интеграция профессиональных образовательных организаций с предприятиями реального сектора экономики посредством создания образовательно-производственного кластера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4572000" y="3507854"/>
            <a:ext cx="4572000" cy="1512168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 А., к. т. н,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профессор, заведующий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кафедрой профессионального образования ГБУ ДПО СПб АППО имени К.Д. Ушинского</a:t>
            </a:r>
          </a:p>
          <a:p>
            <a:endParaRPr lang="ru-RU" sz="1000" i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755392F-B4A1-464F-9E68-495EC6C8625F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/>
          <a:srcRect/>
          <a:stretch>
            <a:fillRect/>
          </a:stretch>
        </p:blipFill>
        <p:spPr/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306" y="1275606"/>
            <a:ext cx="244364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2512" y="166060"/>
            <a:ext cx="7110566" cy="828093"/>
          </a:xfrm>
        </p:spPr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Федеральный проект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354999"/>
            <a:ext cx="7524836" cy="324700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400" dirty="0" smtClean="0"/>
          </a:p>
          <a:p>
            <a:pPr>
              <a:defRPr/>
            </a:pPr>
            <a:endParaRPr lang="ru-RU" sz="1400" dirty="0"/>
          </a:p>
          <a:p>
            <a:pPr>
              <a:defRPr/>
            </a:pPr>
            <a:endParaRPr lang="ru-RU" sz="1400" dirty="0" smtClean="0"/>
          </a:p>
          <a:p>
            <a:pPr>
              <a:defRPr/>
            </a:pPr>
            <a:endParaRPr lang="ru-RU" sz="1400" dirty="0"/>
          </a:p>
          <a:p>
            <a:pPr>
              <a:defRPr/>
            </a:pPr>
            <a:endParaRPr lang="ru-RU" sz="1400" dirty="0" smtClean="0"/>
          </a:p>
          <a:p>
            <a:pPr>
              <a:defRPr/>
            </a:pPr>
            <a:endParaRPr lang="ru-RU" sz="1400" dirty="0"/>
          </a:p>
          <a:p>
            <a:pPr>
              <a:defRPr/>
            </a:pPr>
            <a:endParaRPr lang="ru-RU" sz="1400" dirty="0" smtClean="0"/>
          </a:p>
          <a:p>
            <a:pPr>
              <a:defRPr/>
            </a:pPr>
            <a:endParaRPr lang="ru-RU" sz="1400" dirty="0"/>
          </a:p>
          <a:p>
            <a:pPr>
              <a:defRPr/>
            </a:pPr>
            <a:endParaRPr lang="ru-RU" sz="1400" dirty="0" smtClean="0"/>
          </a:p>
          <a:p>
            <a:pPr algn="just">
              <a:defRPr/>
            </a:pPr>
            <a:r>
              <a:rPr lang="ru-RU" sz="1500" b="1" dirty="0" smtClean="0"/>
              <a:t>Интеграция </a:t>
            </a:r>
            <a:r>
              <a:rPr lang="ru-RU" sz="1500" b="1" dirty="0"/>
              <a:t>профессиональных образовательных организаций с предприятиями реального сектора экономики посредством создания образовательно-производственного </a:t>
            </a:r>
            <a:r>
              <a:rPr lang="ru-RU" sz="1500" b="1" dirty="0" smtClean="0"/>
              <a:t>кластера – главная ключевая инициатива федерального проекта «</a:t>
            </a:r>
            <a:r>
              <a:rPr lang="ru-RU" sz="1500" b="1" dirty="0" err="1" smtClean="0"/>
              <a:t>Профессионалитет</a:t>
            </a:r>
            <a:r>
              <a:rPr lang="ru-RU" sz="1500" b="1" dirty="0" smtClean="0"/>
              <a:t>», который предусматривает </a:t>
            </a:r>
            <a:r>
              <a:rPr lang="ru-RU" sz="1500" b="1" spc="25" dirty="0" smtClean="0">
                <a:latin typeface="+mj-lt"/>
                <a:cs typeface="Tahoma"/>
              </a:rPr>
              <a:t>изменение </a:t>
            </a:r>
            <a:r>
              <a:rPr lang="ru-RU" sz="1500" b="1" spc="-5" dirty="0">
                <a:latin typeface="+mj-lt"/>
                <a:cs typeface="Tahoma"/>
              </a:rPr>
              <a:t>системы </a:t>
            </a:r>
            <a:r>
              <a:rPr lang="ru-RU" sz="1500" b="1" spc="-10" dirty="0">
                <a:latin typeface="+mj-lt"/>
                <a:cs typeface="Tahoma"/>
              </a:rPr>
              <a:t>подготовки </a:t>
            </a:r>
            <a:r>
              <a:rPr lang="ru-RU" sz="1500" b="1" spc="-30" dirty="0">
                <a:latin typeface="+mj-lt"/>
                <a:cs typeface="Tahoma"/>
              </a:rPr>
              <a:t>кадров, </a:t>
            </a:r>
            <a:r>
              <a:rPr lang="ru-RU" sz="1500" b="1" dirty="0">
                <a:latin typeface="+mj-lt"/>
                <a:cs typeface="Tahoma"/>
              </a:rPr>
              <a:t>в </a:t>
            </a:r>
            <a:r>
              <a:rPr lang="ru-RU" sz="1500" b="1" spc="-10" dirty="0">
                <a:latin typeface="+mj-lt"/>
                <a:cs typeface="Tahoma"/>
              </a:rPr>
              <a:t>соответствии </a:t>
            </a:r>
            <a:r>
              <a:rPr lang="ru-RU" sz="1500" b="1" spc="50" dirty="0">
                <a:latin typeface="+mj-lt"/>
                <a:cs typeface="Tahoma"/>
              </a:rPr>
              <a:t>с </a:t>
            </a:r>
            <a:r>
              <a:rPr lang="ru-RU" sz="1500" b="1" spc="10" dirty="0">
                <a:latin typeface="+mj-lt"/>
                <a:cs typeface="Tahoma"/>
              </a:rPr>
              <a:t>запросами </a:t>
            </a:r>
            <a:r>
              <a:rPr lang="ru-RU" sz="1500" b="1" spc="15" dirty="0">
                <a:latin typeface="+mj-lt"/>
                <a:cs typeface="Tahoma"/>
              </a:rPr>
              <a:t> </a:t>
            </a:r>
            <a:r>
              <a:rPr lang="ru-RU" sz="1500" b="1" spc="10" dirty="0">
                <a:latin typeface="+mj-lt"/>
                <a:cs typeface="Tahoma"/>
              </a:rPr>
              <a:t>экономики </a:t>
            </a:r>
            <a:r>
              <a:rPr lang="ru-RU" sz="1500" b="1" spc="50" dirty="0">
                <a:latin typeface="+mj-lt"/>
                <a:cs typeface="Tahoma"/>
              </a:rPr>
              <a:t>и </a:t>
            </a:r>
            <a:r>
              <a:rPr lang="ru-RU" sz="1500" b="1" spc="-25" dirty="0">
                <a:latin typeface="+mj-lt"/>
                <a:cs typeface="Tahoma"/>
              </a:rPr>
              <a:t>рынка </a:t>
            </a:r>
            <a:r>
              <a:rPr lang="ru-RU" sz="1500" b="1" spc="-45" dirty="0" smtClean="0">
                <a:latin typeface="+mj-lt"/>
                <a:cs typeface="Tahoma"/>
              </a:rPr>
              <a:t>труда.</a:t>
            </a:r>
            <a:endParaRPr lang="ru-RU" sz="1500" b="1" dirty="0" smtClean="0">
              <a:latin typeface="+mj-lt"/>
            </a:endParaRPr>
          </a:p>
        </p:txBody>
      </p:sp>
      <p:pic>
        <p:nvPicPr>
          <p:cNvPr id="3076" name="Picture 4" descr="https://s-nov.ru/wp-content/uploads/2023/08/vBBlaF8NeHY-324x1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821" y="1239603"/>
            <a:ext cx="4248472" cy="221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16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Федеральный проект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275606"/>
            <a:ext cx="7524836" cy="386789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latin typeface="Arial" charset="0"/>
              </a:rPr>
              <a:t>В 2022 году стартовал ФП «</a:t>
            </a:r>
            <a:r>
              <a:rPr lang="ru-RU" b="1" dirty="0" err="1" smtClean="0">
                <a:latin typeface="Arial" charset="0"/>
              </a:rPr>
              <a:t>Профессионалитет</a:t>
            </a:r>
            <a:r>
              <a:rPr lang="ru-RU" b="1" dirty="0" smtClean="0">
                <a:latin typeface="Arial" charset="0"/>
              </a:rPr>
              <a:t>»</a:t>
            </a:r>
            <a:endParaRPr lang="ru-RU" b="1" dirty="0">
              <a:latin typeface="Arial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это </a:t>
            </a:r>
            <a:r>
              <a:rPr lang="ru-RU" sz="1400" dirty="0"/>
              <a:t>федеральный проект, который направлен на синхронизацию кадровой потребности предприятий с возможностями системы СПО в целях развития </a:t>
            </a:r>
            <a:r>
              <a:rPr lang="ru-RU" sz="1400" dirty="0" smtClean="0"/>
              <a:t>и повышения конкурентоспособности экономики </a:t>
            </a:r>
            <a:r>
              <a:rPr lang="ru-RU" sz="1400" dirty="0"/>
              <a:t>Российской </a:t>
            </a:r>
            <a:r>
              <a:rPr lang="ru-RU" sz="1400" dirty="0" smtClean="0"/>
              <a:t>Федерации.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оператором </a:t>
            </a:r>
            <a:r>
              <a:rPr lang="ru-RU" sz="1400" dirty="0"/>
              <a:t>проекта является ФГБОУ ДПО «Институт развития профессионального образования». </a:t>
            </a:r>
            <a:endParaRPr lang="ru-RU" sz="1400" dirty="0" smtClean="0"/>
          </a:p>
          <a:p>
            <a:pPr algn="ctr">
              <a:defRPr/>
            </a:pPr>
            <a:r>
              <a:rPr lang="ru-RU" b="1" dirty="0" smtClean="0">
                <a:latin typeface="Arial" charset="0"/>
              </a:rPr>
              <a:t>Отраслевой подход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/>
              <a:t>это </a:t>
            </a:r>
            <a:r>
              <a:rPr lang="ru-RU" sz="1400" dirty="0"/>
              <a:t>управление системой СПО в тесном партнерстве с предприятиями реального сектора </a:t>
            </a:r>
            <a:r>
              <a:rPr lang="ru-RU" sz="1400" dirty="0" smtClean="0"/>
              <a:t>экономики;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latin typeface="Arial" charset="0"/>
              </a:rPr>
              <a:t>работодатель определяет – чему учить;</a:t>
            </a:r>
          </a:p>
          <a:p>
            <a:pPr marL="285750" indent="-285750">
              <a:buFontTx/>
              <a:buChar char="-"/>
              <a:defRPr/>
            </a:pPr>
            <a:r>
              <a:rPr lang="ru-RU" sz="1400" dirty="0" smtClean="0">
                <a:latin typeface="Arial" charset="0"/>
              </a:rPr>
              <a:t>образовательные организации определяют – как учить.</a:t>
            </a:r>
          </a:p>
          <a:p>
            <a:pPr>
              <a:defRPr/>
            </a:pPr>
            <a:r>
              <a:rPr lang="ru-RU" sz="1400" dirty="0" smtClean="0">
                <a:latin typeface="Arial" charset="0"/>
              </a:rPr>
              <a:t>В рамках проекта создаются </a:t>
            </a:r>
            <a:r>
              <a:rPr lang="ru-RU" sz="1400" b="1" dirty="0" smtClean="0">
                <a:latin typeface="Arial" charset="0"/>
              </a:rPr>
              <a:t>кластеры</a:t>
            </a:r>
            <a:r>
              <a:rPr lang="ru-RU" sz="1400" dirty="0" smtClean="0">
                <a:latin typeface="Arial" charset="0"/>
              </a:rPr>
              <a:t> на основе партнёрства предприятий и образовательных организаций при непосредственной поддержки государства.</a:t>
            </a:r>
          </a:p>
          <a:p>
            <a:pPr marL="285750" indent="-285750">
              <a:buFontTx/>
              <a:buChar char="-"/>
              <a:defRPr/>
            </a:pPr>
            <a:endParaRPr lang="ru-RU" sz="1400" dirty="0">
              <a:latin typeface="Arial" charset="0"/>
            </a:endParaRPr>
          </a:p>
          <a:p>
            <a:pPr>
              <a:defRPr/>
            </a:pPr>
            <a:r>
              <a:rPr lang="ru-RU" sz="1400" b="1" dirty="0" smtClean="0">
                <a:latin typeface="Arial" charset="0"/>
              </a:rPr>
              <a:t>государственные требования + корпоративный стандарт = подготовка кадров</a:t>
            </a:r>
          </a:p>
          <a:p>
            <a:pPr>
              <a:defRPr/>
            </a:pPr>
            <a:endParaRPr lang="ru-RU" sz="1400" b="1" dirty="0" smtClean="0">
              <a:latin typeface="Arial" charset="0"/>
            </a:endParaRPr>
          </a:p>
          <a:p>
            <a:pPr algn="just">
              <a:defRPr/>
            </a:pPr>
            <a:endParaRPr lang="ru-RU" sz="1300" dirty="0" smtClean="0"/>
          </a:p>
        </p:txBody>
      </p:sp>
    </p:spTree>
    <p:extLst>
      <p:ext uri="{BB962C8B-B14F-4D97-AF65-F5344CB8AC3E}">
        <p14:creationId xmlns:p14="http://schemas.microsoft.com/office/powerpoint/2010/main" val="185523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Федеральный проект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131591"/>
            <a:ext cx="7524836" cy="3888432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sz="1400" b="1" dirty="0" smtClean="0">
                <a:latin typeface="+mj-lt"/>
              </a:rPr>
              <a:t>Кластер</a:t>
            </a:r>
            <a:r>
              <a:rPr lang="ru-RU" sz="1400" dirty="0" smtClean="0">
                <a:latin typeface="+mj-lt"/>
              </a:rPr>
              <a:t> – это объединение </a:t>
            </a:r>
            <a:r>
              <a:rPr lang="ru-RU" sz="1400" dirty="0">
                <a:latin typeface="+mj-lt"/>
              </a:rPr>
              <a:t>образовательных организаций, реализующих программы СПО, с организациями, действующими в реальном секторе экономики, и иными организациями (промышленные предприятия, предприятия малого и среднего бизнеса, в том числе организации социальной сферы</a:t>
            </a:r>
            <a:r>
              <a:rPr lang="ru-RU" sz="1400" dirty="0" smtClean="0">
                <a:latin typeface="+mj-lt"/>
              </a:rPr>
              <a:t>).</a:t>
            </a:r>
          </a:p>
          <a:p>
            <a:pPr algn="just">
              <a:defRPr/>
            </a:pPr>
            <a:r>
              <a:rPr lang="ru-RU" sz="1400" b="1" dirty="0">
                <a:latin typeface="+mj-lt"/>
              </a:rPr>
              <a:t>2022-2024 гг. </a:t>
            </a:r>
            <a:endParaRPr lang="ru-RU" sz="1400" b="1" dirty="0" smtClean="0">
              <a:latin typeface="+mj-lt"/>
            </a:endParaRPr>
          </a:p>
          <a:p>
            <a:pPr algn="just">
              <a:defRPr/>
            </a:pPr>
            <a:r>
              <a:rPr lang="ru-RU" sz="1400" dirty="0">
                <a:latin typeface="+mj-lt"/>
              </a:rPr>
              <a:t>-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211 Образовательно-производственных центров (кластеров</a:t>
            </a:r>
            <a:r>
              <a:rPr lang="ru-RU" sz="1400" dirty="0" smtClean="0">
                <a:latin typeface="+mj-lt"/>
              </a:rPr>
              <a:t>) на основе промышленных комплексов (крупных опорных предприятий в сфере машиностроения, металлургии, радиоэлектроники и др.)</a:t>
            </a:r>
          </a:p>
          <a:p>
            <a:pPr algn="just">
              <a:defRPr/>
            </a:pPr>
            <a:r>
              <a:rPr lang="ru-RU" sz="1400" dirty="0">
                <a:latin typeface="+mj-lt"/>
              </a:rPr>
              <a:t>-</a:t>
            </a:r>
            <a:r>
              <a:rPr lang="ru-RU" sz="1400" dirty="0" smtClean="0">
                <a:latin typeface="+mj-lt"/>
              </a:rPr>
              <a:t> </a:t>
            </a:r>
            <a:r>
              <a:rPr lang="ru-RU" sz="1400" dirty="0">
                <a:latin typeface="+mj-lt"/>
              </a:rPr>
              <a:t>120 Образовательных кластеров среднего профессионального </a:t>
            </a:r>
            <a:r>
              <a:rPr lang="ru-RU" sz="1400" dirty="0" smtClean="0">
                <a:latin typeface="+mj-lt"/>
              </a:rPr>
              <a:t>образования на основе предприятий малого и среднего бизнеса (в отраслях без крупных опорных предприятий).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>
                <a:latin typeface="+mj-lt"/>
              </a:rPr>
              <a:t>79 </a:t>
            </a:r>
            <a:r>
              <a:rPr lang="ru-RU" sz="1400" dirty="0">
                <a:latin typeface="+mj-lt"/>
              </a:rPr>
              <a:t>субъектов </a:t>
            </a:r>
            <a:r>
              <a:rPr lang="ru-RU" sz="1400" dirty="0" smtClean="0">
                <a:latin typeface="+mj-lt"/>
              </a:rPr>
              <a:t>РФ. </a:t>
            </a:r>
          </a:p>
          <a:p>
            <a:pPr algn="just">
              <a:defRPr/>
            </a:pPr>
            <a:r>
              <a:rPr lang="ru-RU" sz="1400" dirty="0" smtClean="0">
                <a:latin typeface="+mj-lt"/>
              </a:rPr>
              <a:t>Образовательная технологи «</a:t>
            </a:r>
            <a:r>
              <a:rPr lang="ru-RU" sz="1400" dirty="0" err="1" smtClean="0">
                <a:latin typeface="+mj-lt"/>
              </a:rPr>
              <a:t>Профессионалитет</a:t>
            </a:r>
            <a:r>
              <a:rPr lang="ru-RU" sz="1400" dirty="0" smtClean="0">
                <a:latin typeface="+mj-lt"/>
              </a:rPr>
              <a:t>» предусматривает </a:t>
            </a:r>
            <a:r>
              <a:rPr lang="ru-RU" sz="1400" b="1" dirty="0" smtClean="0">
                <a:latin typeface="+mj-lt"/>
              </a:rPr>
              <a:t>интенсификацию </a:t>
            </a:r>
            <a:r>
              <a:rPr lang="ru-RU" sz="1400" dirty="0" smtClean="0">
                <a:latin typeface="+mj-lt"/>
              </a:rPr>
              <a:t>процесса обучения с учетом сокращения сроков обучения</a:t>
            </a:r>
          </a:p>
          <a:p>
            <a:pPr algn="just">
              <a:defRPr/>
            </a:pPr>
            <a:r>
              <a:rPr lang="ru-RU" sz="1400" dirty="0">
                <a:latin typeface="+mj-lt"/>
              </a:rPr>
              <a:t>Для каждого кластера создаётся производственная среда, позволяющая учащимся осваивать технологические процессы предприятий в рамках обучения по </a:t>
            </a:r>
            <a:r>
              <a:rPr lang="ru-RU" sz="1400" dirty="0" smtClean="0">
                <a:latin typeface="+mj-lt"/>
              </a:rPr>
              <a:t>специальности, </a:t>
            </a:r>
            <a:r>
              <a:rPr lang="ru-RU" sz="1400" spc="65" dirty="0">
                <a:latin typeface="+mj-lt"/>
                <a:cs typeface="Tahoma"/>
              </a:rPr>
              <a:t>которая </a:t>
            </a:r>
            <a:r>
              <a:rPr lang="ru-RU" sz="1400" spc="60" dirty="0">
                <a:latin typeface="+mj-lt"/>
                <a:cs typeface="Tahoma"/>
              </a:rPr>
              <a:t>отражается </a:t>
            </a:r>
            <a:r>
              <a:rPr lang="ru-RU" sz="1400" spc="75" dirty="0">
                <a:latin typeface="+mj-lt"/>
                <a:cs typeface="Tahoma"/>
              </a:rPr>
              <a:t>в </a:t>
            </a:r>
            <a:r>
              <a:rPr lang="ru-RU" sz="1400" spc="10" dirty="0">
                <a:latin typeface="+mj-lt"/>
                <a:cs typeface="Verdana"/>
              </a:rPr>
              <a:t>перечне </a:t>
            </a:r>
            <a:r>
              <a:rPr lang="ru-RU" sz="1400" spc="5" dirty="0">
                <a:latin typeface="+mj-lt"/>
                <a:cs typeface="Verdana"/>
              </a:rPr>
              <a:t>оборудования </a:t>
            </a:r>
            <a:r>
              <a:rPr lang="ru-RU" sz="1400" spc="10" dirty="0">
                <a:latin typeface="+mj-lt"/>
                <a:cs typeface="Verdana"/>
              </a:rPr>
              <a:t> </a:t>
            </a:r>
            <a:r>
              <a:rPr lang="ru-RU" sz="1400" spc="-10" dirty="0">
                <a:latin typeface="+mj-lt"/>
                <a:cs typeface="Verdana"/>
              </a:rPr>
              <a:t>(</a:t>
            </a:r>
            <a:r>
              <a:rPr lang="ru-RU" sz="1400" b="1" spc="-10" dirty="0">
                <a:latin typeface="+mj-lt"/>
                <a:cs typeface="Verdana"/>
              </a:rPr>
              <a:t>инфраструктурном</a:t>
            </a:r>
            <a:r>
              <a:rPr lang="ru-RU" sz="1400" b="1" spc="-140" dirty="0">
                <a:latin typeface="+mj-lt"/>
                <a:cs typeface="Verdana"/>
              </a:rPr>
              <a:t> </a:t>
            </a:r>
            <a:r>
              <a:rPr lang="ru-RU" sz="1400" b="1" spc="-20" dirty="0">
                <a:latin typeface="+mj-lt"/>
                <a:cs typeface="Verdana"/>
              </a:rPr>
              <a:t>листе</a:t>
            </a:r>
            <a:r>
              <a:rPr lang="ru-RU" sz="1400" spc="-20" dirty="0">
                <a:latin typeface="+mj-lt"/>
                <a:cs typeface="Verdana"/>
              </a:rPr>
              <a:t>)</a:t>
            </a:r>
            <a:r>
              <a:rPr lang="ru-RU" sz="1400" spc="-140" dirty="0">
                <a:latin typeface="+mj-lt"/>
                <a:cs typeface="Verdana"/>
              </a:rPr>
              <a:t> </a:t>
            </a:r>
            <a:r>
              <a:rPr lang="ru-RU" sz="1400" spc="-10" dirty="0" smtClean="0">
                <a:latin typeface="+mj-lt"/>
                <a:cs typeface="Verdana"/>
              </a:rPr>
              <a:t>кластера.</a:t>
            </a:r>
          </a:p>
          <a:p>
            <a:pPr algn="just">
              <a:defRPr/>
            </a:pPr>
            <a:r>
              <a:rPr lang="ru-RU" sz="1400" spc="75" dirty="0">
                <a:latin typeface="+mj-lt"/>
                <a:cs typeface="Tahoma"/>
              </a:rPr>
              <a:t>Инфраструктурный</a:t>
            </a:r>
            <a:r>
              <a:rPr lang="ru-RU" sz="1400" spc="210" dirty="0">
                <a:latin typeface="+mj-lt"/>
                <a:cs typeface="Tahoma"/>
              </a:rPr>
              <a:t> </a:t>
            </a:r>
            <a:r>
              <a:rPr lang="ru-RU" sz="1400" spc="70" dirty="0">
                <a:latin typeface="+mj-lt"/>
                <a:cs typeface="Tahoma"/>
              </a:rPr>
              <a:t>лист</a:t>
            </a:r>
            <a:r>
              <a:rPr lang="ru-RU" sz="1400" spc="204" dirty="0">
                <a:latin typeface="+mj-lt"/>
                <a:cs typeface="Tahoma"/>
              </a:rPr>
              <a:t> </a:t>
            </a:r>
            <a:r>
              <a:rPr lang="ru-RU" sz="1400" spc="65" dirty="0">
                <a:latin typeface="+mj-lt"/>
                <a:cs typeface="Tahoma"/>
              </a:rPr>
              <a:t>разрабатывается</a:t>
            </a:r>
            <a:r>
              <a:rPr lang="ru-RU" sz="1400" spc="215" dirty="0">
                <a:latin typeface="+mj-lt"/>
                <a:cs typeface="Tahoma"/>
              </a:rPr>
              <a:t> </a:t>
            </a:r>
            <a:r>
              <a:rPr lang="ru-RU" sz="1400" spc="85" dirty="0">
                <a:latin typeface="+mj-lt"/>
                <a:cs typeface="Tahoma"/>
              </a:rPr>
              <a:t>колледжами</a:t>
            </a:r>
            <a:r>
              <a:rPr lang="ru-RU" sz="1400" spc="200" dirty="0">
                <a:latin typeface="+mj-lt"/>
                <a:cs typeface="Tahoma"/>
              </a:rPr>
              <a:t> </a:t>
            </a:r>
            <a:r>
              <a:rPr lang="ru-RU" sz="1400" spc="15" dirty="0">
                <a:latin typeface="+mj-lt"/>
                <a:cs typeface="Verdana"/>
              </a:rPr>
              <a:t>совместно</a:t>
            </a:r>
            <a:r>
              <a:rPr lang="ru-RU" sz="1400" spc="180" dirty="0">
                <a:latin typeface="+mj-lt"/>
                <a:cs typeface="Verdana"/>
              </a:rPr>
              <a:t> </a:t>
            </a:r>
            <a:r>
              <a:rPr lang="ru-RU" sz="1400" spc="20" dirty="0">
                <a:latin typeface="+mj-lt"/>
                <a:cs typeface="Verdana"/>
              </a:rPr>
              <a:t>с</a:t>
            </a:r>
            <a:r>
              <a:rPr lang="ru-RU" sz="1400" spc="175" dirty="0">
                <a:latin typeface="+mj-lt"/>
                <a:cs typeface="Verdana"/>
              </a:rPr>
              <a:t> </a:t>
            </a:r>
            <a:r>
              <a:rPr lang="ru-RU" sz="1400" spc="20" dirty="0">
                <a:latin typeface="+mj-lt"/>
                <a:cs typeface="Verdana"/>
              </a:rPr>
              <a:t>предприятиями</a:t>
            </a:r>
            <a:r>
              <a:rPr lang="ru-RU" sz="1400" spc="185" dirty="0">
                <a:latin typeface="+mj-lt"/>
                <a:cs typeface="Verdana"/>
              </a:rPr>
              <a:t> </a:t>
            </a:r>
            <a:r>
              <a:rPr lang="ru-RU" sz="1400" spc="-140" dirty="0">
                <a:latin typeface="+mj-lt"/>
                <a:cs typeface="Verdana"/>
              </a:rPr>
              <a:t>–</a:t>
            </a:r>
            <a:r>
              <a:rPr lang="ru-RU" sz="1400" spc="-95" dirty="0">
                <a:latin typeface="+mj-lt"/>
                <a:cs typeface="Verdana"/>
              </a:rPr>
              <a:t> </a:t>
            </a:r>
            <a:r>
              <a:rPr lang="ru-RU" sz="1400" dirty="0">
                <a:latin typeface="+mj-lt"/>
                <a:cs typeface="Verdana"/>
              </a:rPr>
              <a:t>работодателями</a:t>
            </a:r>
            <a:r>
              <a:rPr lang="ru-RU" sz="1400" spc="200" dirty="0">
                <a:latin typeface="+mj-lt"/>
                <a:cs typeface="Verdana"/>
              </a:rPr>
              <a:t> </a:t>
            </a:r>
            <a:r>
              <a:rPr lang="ru-RU" sz="1400" spc="114" dirty="0">
                <a:latin typeface="+mj-lt"/>
                <a:cs typeface="Tahoma"/>
              </a:rPr>
              <a:t>и</a:t>
            </a:r>
            <a:r>
              <a:rPr lang="ru-RU" sz="1400" spc="155" dirty="0">
                <a:latin typeface="+mj-lt"/>
                <a:cs typeface="Tahoma"/>
              </a:rPr>
              <a:t> </a:t>
            </a:r>
            <a:r>
              <a:rPr lang="ru-RU" sz="1400" spc="80" dirty="0">
                <a:latin typeface="+mj-lt"/>
                <a:cs typeface="Tahoma"/>
              </a:rPr>
              <a:t>подписывается </a:t>
            </a:r>
            <a:r>
              <a:rPr lang="ru-RU" sz="1400" spc="-300" dirty="0">
                <a:latin typeface="+mj-lt"/>
                <a:cs typeface="Tahoma"/>
              </a:rPr>
              <a:t> </a:t>
            </a:r>
            <a:r>
              <a:rPr lang="ru-RU" sz="1400" spc="70" dirty="0">
                <a:latin typeface="+mj-lt"/>
                <a:cs typeface="Tahoma"/>
              </a:rPr>
              <a:t>участниками</a:t>
            </a:r>
            <a:r>
              <a:rPr lang="ru-RU" sz="1400" spc="-20" dirty="0">
                <a:latin typeface="+mj-lt"/>
                <a:cs typeface="Tahoma"/>
              </a:rPr>
              <a:t> </a:t>
            </a:r>
            <a:r>
              <a:rPr lang="ru-RU" sz="1400" spc="70" dirty="0">
                <a:latin typeface="+mj-lt"/>
                <a:cs typeface="Tahoma"/>
              </a:rPr>
              <a:t>образовательно-производственных</a:t>
            </a:r>
            <a:r>
              <a:rPr lang="ru-RU" sz="1400" spc="20" dirty="0">
                <a:latin typeface="+mj-lt"/>
                <a:cs typeface="Tahoma"/>
              </a:rPr>
              <a:t> </a:t>
            </a:r>
            <a:r>
              <a:rPr lang="ru-RU" sz="1400" spc="75" dirty="0">
                <a:latin typeface="+mj-lt"/>
                <a:cs typeface="Tahoma"/>
              </a:rPr>
              <a:t>центров</a:t>
            </a:r>
            <a:r>
              <a:rPr lang="ru-RU" sz="1400" spc="-35" dirty="0">
                <a:latin typeface="+mj-lt"/>
                <a:cs typeface="Tahoma"/>
              </a:rPr>
              <a:t> </a:t>
            </a:r>
            <a:r>
              <a:rPr lang="ru-RU" sz="1400" spc="45" dirty="0">
                <a:latin typeface="+mj-lt"/>
                <a:cs typeface="Tahoma"/>
              </a:rPr>
              <a:t>(кластеров</a:t>
            </a:r>
            <a:r>
              <a:rPr lang="ru-RU" sz="1400" spc="45" dirty="0" smtClean="0">
                <a:latin typeface="+mj-lt"/>
                <a:cs typeface="Tahoma"/>
              </a:rPr>
              <a:t>).</a:t>
            </a:r>
            <a:endParaRPr lang="ru-RU" sz="1400" dirty="0">
              <a:latin typeface="+mj-lt"/>
              <a:cs typeface="Tahoma"/>
            </a:endParaRPr>
          </a:p>
          <a:p>
            <a:pPr algn="just">
              <a:defRPr/>
            </a:pPr>
            <a:endParaRPr lang="ru-RU" sz="1400" spc="-10" dirty="0" smtClean="0">
              <a:latin typeface="Verdana"/>
              <a:cs typeface="Verdana"/>
            </a:endParaRPr>
          </a:p>
          <a:p>
            <a:pPr algn="just">
              <a:defRPr/>
            </a:pPr>
            <a:endParaRPr lang="ru-RU" sz="1400" dirty="0">
              <a:latin typeface="Verdana"/>
              <a:cs typeface="Verdana"/>
            </a:endParaRPr>
          </a:p>
          <a:p>
            <a:pPr algn="just">
              <a:defRPr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341700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0052" y="699542"/>
            <a:ext cx="3784510" cy="504056"/>
          </a:xfrm>
        </p:spPr>
        <p:txBody>
          <a:bodyPr>
            <a:normAutofit/>
          </a:bodyPr>
          <a:lstStyle/>
          <a:p>
            <a:r>
              <a:rPr lang="ru-RU" dirty="0" smtClean="0"/>
              <a:t>Зоны по видам работ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5"/>
          </p:nvPr>
        </p:nvSpPr>
        <p:spPr>
          <a:xfrm>
            <a:off x="4932041" y="1743658"/>
            <a:ext cx="3892522" cy="2952327"/>
          </a:xfrm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Учебно-производственные площадки, созданные на базе колледжей, оснащаются современной материально-технической базой в соответствии с потребностями организаций, действующих в реальном секторе экономики, для обеспечения практической подготовки  обучающихся в соответствии с потребностями рынка труда.</a:t>
            </a:r>
            <a:endParaRPr lang="ru-RU" sz="1600" dirty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1A2D5903-2223-4420-A201-26315C258CD5}"/>
              </a:ext>
            </a:extLst>
          </p:cNvPr>
          <p:cNvSpPr>
            <a:spLocks noGrp="1"/>
          </p:cNvSpPr>
          <p:nvPr>
            <p:ph type="pic" idx="14"/>
          </p:nvPr>
        </p:nvSpPr>
        <p:spPr/>
      </p:sp>
      <p:grpSp>
        <p:nvGrpSpPr>
          <p:cNvPr id="6" name="object 2"/>
          <p:cNvGrpSpPr/>
          <p:nvPr/>
        </p:nvGrpSpPr>
        <p:grpSpPr>
          <a:xfrm>
            <a:off x="1352740" y="51470"/>
            <a:ext cx="3219260" cy="5148573"/>
            <a:chOff x="6116573" y="0"/>
            <a:chExt cx="6085205" cy="6859905"/>
          </a:xfrm>
        </p:grpSpPr>
        <p:pic>
          <p:nvPicPr>
            <p:cNvPr id="7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35623" y="3436618"/>
              <a:ext cx="6050280" cy="3403090"/>
            </a:xfrm>
            <a:prstGeom prst="rect">
              <a:avLst/>
            </a:prstGeom>
          </p:spPr>
        </p:pic>
        <p:sp>
          <p:nvSpPr>
            <p:cNvPr id="8" name="object 4"/>
            <p:cNvSpPr/>
            <p:nvPr/>
          </p:nvSpPr>
          <p:spPr>
            <a:xfrm>
              <a:off x="6126098" y="3427094"/>
              <a:ext cx="6066155" cy="3422650"/>
            </a:xfrm>
            <a:custGeom>
              <a:avLst/>
              <a:gdLst/>
              <a:ahLst/>
              <a:cxnLst/>
              <a:rect l="l" t="t" r="r" b="b"/>
              <a:pathLst>
                <a:path w="6066155" h="3422650">
                  <a:moveTo>
                    <a:pt x="0" y="3422141"/>
                  </a:moveTo>
                  <a:lnTo>
                    <a:pt x="6065901" y="3422141"/>
                  </a:lnTo>
                </a:path>
                <a:path w="6066155" h="3422650">
                  <a:moveTo>
                    <a:pt x="6065901" y="0"/>
                  </a:moveTo>
                  <a:lnTo>
                    <a:pt x="0" y="0"/>
                  </a:lnTo>
                  <a:lnTo>
                    <a:pt x="0" y="3422141"/>
                  </a:lnTo>
                </a:path>
              </a:pathLst>
            </a:custGeom>
            <a:ln w="19050">
              <a:solidFill>
                <a:srgbClr val="71AD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5623" y="18288"/>
              <a:ext cx="6050280" cy="3387851"/>
            </a:xfrm>
            <a:prstGeom prst="rect">
              <a:avLst/>
            </a:prstGeom>
          </p:spPr>
        </p:pic>
        <p:sp>
          <p:nvSpPr>
            <p:cNvPr id="10" name="object 6"/>
            <p:cNvSpPr/>
            <p:nvPr/>
          </p:nvSpPr>
          <p:spPr>
            <a:xfrm>
              <a:off x="6126098" y="8763"/>
              <a:ext cx="6066155" cy="3407410"/>
            </a:xfrm>
            <a:custGeom>
              <a:avLst/>
              <a:gdLst/>
              <a:ahLst/>
              <a:cxnLst/>
              <a:rect l="l" t="t" r="r" b="b"/>
              <a:pathLst>
                <a:path w="6066155" h="3407410">
                  <a:moveTo>
                    <a:pt x="0" y="3406901"/>
                  </a:moveTo>
                  <a:lnTo>
                    <a:pt x="6065901" y="3406901"/>
                  </a:lnTo>
                </a:path>
                <a:path w="6066155" h="3407410">
                  <a:moveTo>
                    <a:pt x="6065901" y="0"/>
                  </a:moveTo>
                  <a:lnTo>
                    <a:pt x="0" y="0"/>
                  </a:lnTo>
                  <a:lnTo>
                    <a:pt x="0" y="3406901"/>
                  </a:lnTo>
                </a:path>
              </a:pathLst>
            </a:custGeom>
            <a:ln w="19050">
              <a:solidFill>
                <a:srgbClr val="71ADA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94929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Особенности ФП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131591"/>
            <a:ext cx="7524836" cy="347041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/>
              <a:t>Обучение кадрового состава кластера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Представители </a:t>
            </a:r>
            <a:r>
              <a:rPr lang="ru-RU" sz="1400" dirty="0"/>
              <a:t>управленческих команд кластеров (участники от предприятия, колледжа, региона) </a:t>
            </a:r>
            <a:r>
              <a:rPr lang="ru-RU" sz="1400" dirty="0" smtClean="0"/>
              <a:t>формируют </a:t>
            </a:r>
            <a:r>
              <a:rPr lang="ru-RU" sz="1400" dirty="0"/>
              <a:t>и </a:t>
            </a:r>
            <a:r>
              <a:rPr lang="ru-RU" sz="1400" dirty="0" smtClean="0"/>
              <a:t>развивают </a:t>
            </a:r>
            <a:r>
              <a:rPr lang="ru-RU" sz="1400" dirty="0"/>
              <a:t>управленческие и лидерские компетенции, позволяющие эффективно управлять созданием и функционированием </a:t>
            </a:r>
            <a:r>
              <a:rPr lang="ru-RU" sz="1400" dirty="0" smtClean="0"/>
              <a:t>кластеров. 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/>
              <a:t>Педагогические работники колледжей </a:t>
            </a:r>
            <a:r>
              <a:rPr lang="ru-RU" sz="1400" dirty="0" smtClean="0"/>
              <a:t>(преподаватели, мастера производственного обучения, ответственные за воспитание) приобретают новые </a:t>
            </a:r>
            <a:r>
              <a:rPr lang="ru-RU" sz="1400" dirty="0"/>
              <a:t>знания и умениями, </a:t>
            </a:r>
            <a:r>
              <a:rPr lang="ru-RU" sz="1400" dirty="0" smtClean="0"/>
              <a:t>позволяющие </a:t>
            </a:r>
            <a:r>
              <a:rPr lang="ru-RU" sz="1400" dirty="0"/>
              <a:t>организовать учебную деятельность обучающихся, </a:t>
            </a:r>
            <a:r>
              <a:rPr lang="ru-RU" sz="1400" dirty="0" smtClean="0"/>
              <a:t>производственные навыки </a:t>
            </a:r>
            <a:r>
              <a:rPr lang="ru-RU" sz="1400" dirty="0"/>
              <a:t>по освоению </a:t>
            </a:r>
            <a:r>
              <a:rPr lang="ru-RU" sz="1400" dirty="0" smtClean="0"/>
              <a:t>технологий работ </a:t>
            </a:r>
            <a:r>
              <a:rPr lang="ru-RU" sz="1400" dirty="0"/>
              <a:t>на современном оборудовании, </a:t>
            </a:r>
            <a:r>
              <a:rPr lang="ru-RU" sz="1400" dirty="0" smtClean="0"/>
              <a:t>навыки </a:t>
            </a:r>
            <a:r>
              <a:rPr lang="ru-RU" sz="1400" dirty="0"/>
              <a:t>конструирования образовательных программ СПО под запросы работодателей и </a:t>
            </a:r>
            <a:r>
              <a:rPr lang="ru-RU" sz="1400" dirty="0" smtClean="0"/>
              <a:t>экономики. </a:t>
            </a:r>
          </a:p>
          <a:p>
            <a:pPr algn="ctr">
              <a:defRPr/>
            </a:pPr>
            <a:r>
              <a:rPr lang="ru-RU" sz="1400" b="1" dirty="0" smtClean="0"/>
              <a:t>Разработка обновлённых образовательных программ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В колледжах разрабатываются и реализуются интенсивные</a:t>
            </a:r>
            <a:r>
              <a:rPr lang="ru-RU" sz="1400" dirty="0"/>
              <a:t>, практико-ориентированные, гибкие образовательные программы, </a:t>
            </a:r>
            <a:r>
              <a:rPr lang="ru-RU" sz="1400" dirty="0" err="1"/>
              <a:t>брендированные</a:t>
            </a:r>
            <a:r>
              <a:rPr lang="ru-RU" sz="1400" dirty="0"/>
              <a:t> под конкретного </a:t>
            </a:r>
            <a:r>
              <a:rPr lang="ru-RU" sz="1400" dirty="0" smtClean="0"/>
              <a:t>работодателя. </a:t>
            </a:r>
          </a:p>
        </p:txBody>
      </p:sp>
    </p:spTree>
    <p:extLst>
      <p:ext uri="{BB962C8B-B14F-4D97-AF65-F5344CB8AC3E}">
        <p14:creationId xmlns:p14="http://schemas.microsoft.com/office/powerpoint/2010/main" val="1963213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Особенности ФП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131590"/>
            <a:ext cx="7524836" cy="40119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/>
              <a:t>Механизмы участия работодателей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Определение </a:t>
            </a:r>
            <a:r>
              <a:rPr lang="ru-RU" sz="1400" dirty="0"/>
              <a:t>требований к квалификации кадров и направлений их </a:t>
            </a:r>
            <a:r>
              <a:rPr lang="ru-RU" sz="1400" dirty="0" smtClean="0"/>
              <a:t>подготовки.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Формирование </a:t>
            </a:r>
            <a:r>
              <a:rPr lang="ru-RU" sz="1400" dirty="0"/>
              <a:t>согласованного заказа на подготовку специалистов по </a:t>
            </a:r>
            <a:r>
              <a:rPr lang="ru-RU" sz="1400" dirty="0" smtClean="0"/>
              <a:t>отрасли.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Участие в обновлении программ, стажировка педагогов на предприятии.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Создание в колледже современной инфраструктуры, соответствующей </a:t>
            </a:r>
            <a:r>
              <a:rPr lang="ru-RU" sz="1400" dirty="0"/>
              <a:t>инновационному оборудованию, задействованному в производственном </a:t>
            </a:r>
            <a:r>
              <a:rPr lang="ru-RU" sz="1400" dirty="0" smtClean="0"/>
              <a:t>процессе, </a:t>
            </a:r>
            <a:r>
              <a:rPr lang="ru-RU" sz="1400" dirty="0" err="1" smtClean="0"/>
              <a:t>софинансирование</a:t>
            </a:r>
            <a:r>
              <a:rPr lang="ru-RU" sz="1400" dirty="0" smtClean="0"/>
              <a:t> реализации проекта.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/>
              <a:t>Оценка качества подготовки квалифицированных </a:t>
            </a:r>
            <a:r>
              <a:rPr lang="ru-RU" sz="1400" dirty="0" smtClean="0"/>
              <a:t>кадров.</a:t>
            </a:r>
          </a:p>
          <a:p>
            <a:pPr algn="ctr">
              <a:defRPr/>
            </a:pPr>
            <a:r>
              <a:rPr lang="ru-RU" sz="1400" b="1" dirty="0" smtClean="0"/>
              <a:t>Демонстрационный экзамен - это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современный </a:t>
            </a:r>
            <a:r>
              <a:rPr lang="ru-RU" sz="1400" dirty="0"/>
              <a:t>инструмент независимой оценки уровня знаний, навыков и умений, позволяющих вести профессиональную деятельность в определённой сфере и выполнять работу по конкретным специальностям в соответствии с российскими образовательными стандартами и требованиями </a:t>
            </a:r>
            <a:r>
              <a:rPr lang="ru-RU" sz="1400" dirty="0" smtClean="0"/>
              <a:t>работодателей;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моделирование </a:t>
            </a:r>
            <a:r>
              <a:rPr lang="ru-RU" sz="1400" dirty="0"/>
              <a:t>реальных производственных условий для демонстрации выпускниками профессиональных умений и </a:t>
            </a:r>
            <a:r>
              <a:rPr lang="ru-RU" sz="1400" dirty="0" smtClean="0"/>
              <a:t>навыков;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независимая </a:t>
            </a:r>
            <a:r>
              <a:rPr lang="ru-RU" sz="1400" dirty="0"/>
              <a:t>экспертную оценку выполнения задания демонстрационного экзамена, в том числе - экспертами из числа представителей </a:t>
            </a:r>
            <a:r>
              <a:rPr lang="ru-RU" sz="1400" dirty="0" smtClean="0"/>
              <a:t>предприятий.</a:t>
            </a:r>
          </a:p>
          <a:p>
            <a:pPr marL="285750" indent="-285750" algn="just">
              <a:buFontTx/>
              <a:buChar char="-"/>
              <a:defRPr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389917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Образовательные кластеры СПО в рамках ФП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692463" y="1354999"/>
            <a:ext cx="6983993" cy="324700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latin typeface="Arial" charset="0"/>
              </a:rPr>
              <a:t>Образовательные кластеры создаются по отраслевому признаку</a:t>
            </a:r>
            <a:endParaRPr lang="ru-RU" b="1" dirty="0">
              <a:latin typeface="Arial" charset="0"/>
            </a:endParaRPr>
          </a:p>
          <a:p>
            <a:pPr algn="just">
              <a:defRPr/>
            </a:pPr>
            <a:r>
              <a:rPr lang="ru-RU" sz="1400" dirty="0"/>
              <a:t>Образовательный кластер среднего профессионального образования - объединение образовательных организаций, реализующих программы СПО, с иными организациями (предприятия малого и среднего бизнеса, организации социальной </a:t>
            </a:r>
            <a:r>
              <a:rPr lang="ru-RU" sz="1400" dirty="0" smtClean="0"/>
              <a:t>сферы).</a:t>
            </a:r>
          </a:p>
          <a:p>
            <a:pPr algn="just">
              <a:defRPr/>
            </a:pPr>
            <a:r>
              <a:rPr lang="ru-RU" sz="1400" dirty="0" smtClean="0"/>
              <a:t>В </a:t>
            </a:r>
            <a:r>
              <a:rPr lang="ru-RU" sz="1400" b="1" dirty="0" smtClean="0"/>
              <a:t>2024 </a:t>
            </a:r>
            <a:r>
              <a:rPr lang="ru-RU" sz="1400" dirty="0" smtClean="0"/>
              <a:t>году создаются </a:t>
            </a:r>
            <a:r>
              <a:rPr lang="ru-RU" sz="1400" b="1" dirty="0" smtClean="0"/>
              <a:t>60</a:t>
            </a:r>
            <a:r>
              <a:rPr lang="ru-RU" sz="1400" dirty="0" smtClean="0"/>
              <a:t> образовательных кластеров СПО по </a:t>
            </a:r>
            <a:r>
              <a:rPr lang="ru-RU" sz="1400" b="1" dirty="0" smtClean="0"/>
              <a:t>6</a:t>
            </a:r>
            <a:r>
              <a:rPr lang="ru-RU" sz="1400" dirty="0" smtClean="0"/>
              <a:t> направлениям: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 smtClean="0"/>
              <a:t>«Туризм и сфера услуг»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«Средства массовой информации и коммуникационные технологии»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«Искусство и креативная индустрия»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«Клиническая и профилактическая медицина»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«Правоохранительная сфера и управление»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 smtClean="0"/>
              <a:t>«Педагогика» </a:t>
            </a:r>
          </a:p>
          <a:p>
            <a:pPr algn="just">
              <a:defRPr/>
            </a:pPr>
            <a:r>
              <a:rPr lang="ru-RU" sz="1400" dirty="0" smtClean="0"/>
              <a:t>Грант в форме субсидии в размере от </a:t>
            </a:r>
            <a:r>
              <a:rPr lang="ru-RU" sz="1400" b="1" dirty="0" smtClean="0"/>
              <a:t>60,5</a:t>
            </a:r>
            <a:r>
              <a:rPr lang="ru-RU" sz="1400" dirty="0" smtClean="0"/>
              <a:t> до </a:t>
            </a:r>
            <a:r>
              <a:rPr lang="ru-RU" sz="1400" b="1" dirty="0" smtClean="0"/>
              <a:t>70,0</a:t>
            </a:r>
            <a:r>
              <a:rPr lang="ru-RU" sz="1400" dirty="0" smtClean="0"/>
              <a:t> млн рублей на кластер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003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Предоставление грантов в форме субсидий на создание кластеров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692463" y="1131590"/>
            <a:ext cx="6983993" cy="374441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latin typeface="Arial" charset="0"/>
              </a:rPr>
              <a:t>Гранты предоставляются на финансовое обеспечение затрат, связанных с созданием кластера, включающим в себя:</a:t>
            </a:r>
            <a:endParaRPr lang="ru-RU" b="1" dirty="0">
              <a:latin typeface="Arial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/>
              <a:t>Приобретение </a:t>
            </a:r>
            <a:r>
              <a:rPr lang="ru-RU" sz="1400" dirty="0" smtClean="0"/>
              <a:t>оборудования, </a:t>
            </a:r>
            <a:r>
              <a:rPr lang="ru-RU" sz="1400" dirty="0"/>
              <a:t>программного обеспечения, необходимого для реализации программы деятельности </a:t>
            </a:r>
            <a:r>
              <a:rPr lang="ru-RU" sz="1400" dirty="0" smtClean="0"/>
              <a:t>кластера.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/>
              <a:t>Проведение капитального </a:t>
            </a:r>
            <a:r>
              <a:rPr lang="ru-RU" sz="1400" dirty="0" smtClean="0"/>
              <a:t>ремонта </a:t>
            </a:r>
            <a:r>
              <a:rPr lang="ru-RU" sz="1400" dirty="0"/>
              <a:t>учебной и производственной инфраструктуры получателя </a:t>
            </a:r>
            <a:r>
              <a:rPr lang="ru-RU" sz="1400" dirty="0" smtClean="0"/>
              <a:t>гранта.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dirty="0"/>
              <a:t>Приобретение учебников и учебных пособий, а также учебно-методических материалов, средств обучения и воспитания, направленных на формирование компетенций обучающихся по работе на оборудовании, приобретенном в соответствии с целями </a:t>
            </a:r>
            <a:r>
              <a:rPr lang="ru-RU" sz="1400" dirty="0" smtClean="0"/>
              <a:t>гранта.</a:t>
            </a:r>
          </a:p>
          <a:p>
            <a:pPr algn="just">
              <a:defRPr/>
            </a:pPr>
            <a:r>
              <a:rPr lang="ru-RU" sz="1400" dirty="0"/>
              <a:t>Финансовую поддержку смогут получить только те образовательные организации, которые гарантируют подготовку кадров под запрос конкретного работодателя в соответствии с отраслевым подходом к подготовке кадров</a:t>
            </a:r>
            <a:r>
              <a:rPr lang="ru-RU" sz="1400" dirty="0" smtClean="0"/>
              <a:t>.</a:t>
            </a:r>
          </a:p>
          <a:p>
            <a:pPr algn="just">
              <a:defRPr/>
            </a:pPr>
            <a:r>
              <a:rPr lang="ru-RU" sz="1400" dirty="0"/>
              <a:t>Регионы, на территории которых планируется создание кластеров, должны полностью пересмотреть подходы к распределению контрольных цифр приема, исходя из потребностей и прогноза рынка </a:t>
            </a:r>
            <a:r>
              <a:rPr lang="ru-RU" sz="1400" dirty="0" smtClean="0"/>
              <a:t>труда.</a:t>
            </a:r>
          </a:p>
        </p:txBody>
      </p:sp>
    </p:spTree>
    <p:extLst>
      <p:ext uri="{BB962C8B-B14F-4D97-AF65-F5344CB8AC3E}">
        <p14:creationId xmlns:p14="http://schemas.microsoft.com/office/powerpoint/2010/main" val="1956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Результатом предоставление гранта является создание кластера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692463" y="1131590"/>
            <a:ext cx="6983993" cy="374441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latin typeface="Arial" charset="0"/>
              </a:rPr>
              <a:t>Значение показателей результативности деятельности кластера, планируемые к достижению:</a:t>
            </a:r>
            <a:endParaRPr lang="ru-RU" b="1" dirty="0">
              <a:latin typeface="Arial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обучающихся</a:t>
            </a:r>
            <a:r>
              <a:rPr lang="ru-RU" sz="1400" dirty="0"/>
              <a:t> по образовательным программам СПО в рамках ФП </a:t>
            </a:r>
            <a:r>
              <a:rPr lang="ru-RU" sz="1400" dirty="0" smtClean="0"/>
              <a:t>«</a:t>
            </a:r>
            <a:r>
              <a:rPr lang="ru-RU" sz="1400" dirty="0" err="1" smtClean="0"/>
              <a:t>Профессионалитет</a:t>
            </a:r>
            <a:r>
              <a:rPr lang="ru-RU" sz="1400" dirty="0" smtClean="0"/>
              <a:t>»;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реализуемых образовательных программ</a:t>
            </a:r>
            <a:r>
              <a:rPr lang="ru-RU" sz="1400" dirty="0"/>
              <a:t> образовательного кластера в интересах организаций, участвующих в реализации программы деятельности образовательного </a:t>
            </a:r>
            <a:r>
              <a:rPr lang="ru-RU" sz="1400" dirty="0" smtClean="0"/>
              <a:t>кластера;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педагогических работников</a:t>
            </a:r>
            <a:r>
              <a:rPr lang="ru-RU" sz="1400" dirty="0"/>
              <a:t> образовательных организаций, прошедших обучение по </a:t>
            </a:r>
            <a:r>
              <a:rPr lang="ru-RU" sz="1400" dirty="0" smtClean="0"/>
              <a:t>ДПП, в </a:t>
            </a:r>
            <a:r>
              <a:rPr lang="ru-RU" sz="1400" dirty="0"/>
              <a:t>том числе в части </a:t>
            </a:r>
            <a:r>
              <a:rPr lang="ru-RU" sz="1400" b="1" dirty="0"/>
              <a:t>получения производственных навыков;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работников </a:t>
            </a:r>
            <a:r>
              <a:rPr lang="ru-RU" sz="1400" b="1" dirty="0" smtClean="0"/>
              <a:t>организаций</a:t>
            </a:r>
            <a:r>
              <a:rPr lang="ru-RU" sz="1400" dirty="0" smtClean="0"/>
              <a:t>, </a:t>
            </a:r>
            <a:r>
              <a:rPr lang="ru-RU" sz="1400" b="1" dirty="0" smtClean="0"/>
              <a:t>призеров </a:t>
            </a:r>
            <a:r>
              <a:rPr lang="ru-RU" sz="1400" b="1" dirty="0"/>
              <a:t>и победителей чемпионатов профессионального мастерства</a:t>
            </a:r>
            <a:r>
              <a:rPr lang="ru-RU" sz="1400" dirty="0"/>
              <a:t>, включенных в образовательный процесс в качестве преподавателей и мастеров производственного обучения, прошедших обучение по </a:t>
            </a:r>
            <a:r>
              <a:rPr lang="ru-RU" sz="1400" dirty="0" smtClean="0"/>
              <a:t>ДПП, в </a:t>
            </a:r>
            <a:r>
              <a:rPr lang="ru-RU" sz="1400" dirty="0"/>
              <a:t>том числе в части </a:t>
            </a:r>
            <a:r>
              <a:rPr lang="ru-RU" sz="1400" b="1" dirty="0"/>
              <a:t>получения педагогических навыков</a:t>
            </a:r>
            <a:r>
              <a:rPr lang="ru-RU" sz="1400" dirty="0"/>
              <a:t>; </a:t>
            </a: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363642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Результатом предоставление гранта является создание кластера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692463" y="1311610"/>
            <a:ext cx="6983993" cy="356439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latin typeface="Arial" charset="0"/>
              </a:rPr>
              <a:t>Значение показателей результативности деятельности кластера, планируемые к достижению:</a:t>
            </a:r>
            <a:endParaRPr lang="ru-RU" b="1" dirty="0">
              <a:latin typeface="Arial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обучающихся</a:t>
            </a:r>
            <a:r>
              <a:rPr lang="ru-RU" sz="1400" dirty="0"/>
              <a:t>, прошедших практическую подготовку на базе образовательного кластера </a:t>
            </a:r>
            <a:r>
              <a:rPr lang="ru-RU" sz="1400" b="1" dirty="0"/>
              <a:t>с закреплением наставника</a:t>
            </a:r>
            <a:r>
              <a:rPr lang="ru-RU" sz="1400" dirty="0"/>
              <a:t>, работающего в организации, участвующей в реализации программы деятельности образовательного кластера;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количество заключенных с гарантией трудоустройства выпускников договоров </a:t>
            </a:r>
            <a:r>
              <a:rPr lang="ru-RU" sz="1400" dirty="0"/>
              <a:t>о целевом обучении по образовательным программам СПО в рамках ФП "</a:t>
            </a:r>
            <a:r>
              <a:rPr lang="ru-RU" sz="1400" dirty="0" err="1"/>
              <a:t>Профессионалитет</a:t>
            </a:r>
            <a:r>
              <a:rPr lang="ru-RU" sz="1400" dirty="0"/>
              <a:t>";</a:t>
            </a:r>
            <a:endParaRPr lang="ru-RU" sz="1400" dirty="0" smtClean="0"/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объем финансирования </a:t>
            </a:r>
            <a:r>
              <a:rPr lang="ru-RU" sz="1400" dirty="0"/>
              <a:t>(включая расходы на оплату труда преподавателей и мастеров производственного обучения) образовательных организаций, являющихся участниками образовательного кластера, </a:t>
            </a:r>
            <a:r>
              <a:rPr lang="ru-RU" sz="1400" b="1" dirty="0"/>
              <a:t>обеспечиваемый их </a:t>
            </a:r>
            <a:r>
              <a:rPr lang="ru-RU" sz="1400" b="1" dirty="0" smtClean="0"/>
              <a:t>учредителями</a:t>
            </a:r>
            <a:r>
              <a:rPr lang="ru-RU" sz="1400" dirty="0" smtClean="0"/>
              <a:t>;</a:t>
            </a:r>
          </a:p>
          <a:p>
            <a:pPr marL="285750" indent="-285750" algn="just">
              <a:buFontTx/>
              <a:buChar char="-"/>
              <a:defRPr/>
            </a:pPr>
            <a:r>
              <a:rPr lang="ru-RU" sz="1400" b="1" dirty="0"/>
              <a:t>объем внебюджетных средств </a:t>
            </a:r>
            <a:r>
              <a:rPr lang="ru-RU" sz="1400" dirty="0"/>
              <a:t>(включая стоимость безвозмездно переданного организациями, участвующими в реализации программы деятельности образовательного </a:t>
            </a:r>
            <a:r>
              <a:rPr lang="ru-RU" sz="1400" dirty="0" smtClean="0"/>
              <a:t>кластера), </a:t>
            </a:r>
            <a:r>
              <a:rPr lang="ru-RU" sz="1400" b="1" dirty="0"/>
              <a:t>направляемых на развитие образовательного </a:t>
            </a:r>
            <a:r>
              <a:rPr lang="ru-RU" sz="1400" b="1" dirty="0" smtClean="0"/>
              <a:t>кластера.</a:t>
            </a:r>
          </a:p>
        </p:txBody>
      </p:sp>
    </p:spTree>
    <p:extLst>
      <p:ext uri="{BB962C8B-B14F-4D97-AF65-F5344CB8AC3E}">
        <p14:creationId xmlns:p14="http://schemas.microsoft.com/office/powerpoint/2010/main" val="47041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altLang="ru-RU" b="1" dirty="0" smtClean="0">
                <a:solidFill>
                  <a:schemeClr val="accent2"/>
                </a:solidFill>
              </a:rPr>
              <a:t>Участие Санкт-Петербурга в ФП «</a:t>
            </a:r>
            <a:r>
              <a:rPr lang="ru-RU" altLang="ru-RU" b="1" dirty="0" err="1" smtClean="0">
                <a:solidFill>
                  <a:schemeClr val="accent2"/>
                </a:solidFill>
              </a:rPr>
              <a:t>Профессионалитет</a:t>
            </a:r>
            <a:r>
              <a:rPr lang="ru-RU" altLang="ru-RU" b="1" dirty="0" smtClean="0">
                <a:solidFill>
                  <a:schemeClr val="accent2"/>
                </a:solidFill>
              </a:rPr>
              <a:t>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354999"/>
            <a:ext cx="7524836" cy="32470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dirty="0"/>
              <a:t>В 2022 году были созданы 2 образовательно-производственных кластера – «Машиностроение» (энергомашиностроение) и «Лёгкая промышленность» (обувная промышленность), а в 2023 году ещё 3 – «Машиностроение» (автомобилестроение), «Лёгкая промышленность» (швейное производство) и «Судостроение».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 </a:t>
            </a:r>
            <a:r>
              <a:rPr lang="ru-RU" dirty="0"/>
              <a:t>2024 году процесс создания кластеров будет продолжен и появятся кластеры «Электроника» и «Индустриальная цифровая </a:t>
            </a:r>
            <a:r>
              <a:rPr lang="ru-RU" dirty="0" err="1"/>
              <a:t>аквакультура</a:t>
            </a:r>
            <a:r>
              <a:rPr lang="ru-RU" dirty="0"/>
              <a:t>». </a:t>
            </a:r>
            <a:endParaRPr lang="ru-RU" sz="1400" b="1" dirty="0" smtClean="0">
              <a:latin typeface="Arial" charset="0"/>
            </a:endParaRPr>
          </a:p>
          <a:p>
            <a:r>
              <a:rPr lang="ru-RU" dirty="0"/>
              <a:t>Такой отраслевой подход позволит работодателю активно участвовать в системе подготовки кадров за счет определения требований к выпускникам колледжей и направлениям их подготовки, формирования согласованного заказа на подготовку кадров с учетом их трудоустройства, участия в оценке качества подготовленных специалистов.</a:t>
            </a:r>
          </a:p>
          <a:p>
            <a:pPr algn="just">
              <a:defRPr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11948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2463" y="303497"/>
            <a:ext cx="7110566" cy="4428493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Кафедра профессионального </a:t>
            </a:r>
            <a:r>
              <a:rPr lang="ru-RU" dirty="0" smtClean="0"/>
              <a:t>образования</a:t>
            </a:r>
            <a:br>
              <a:rPr lang="ru-RU" dirty="0" smtClean="0"/>
            </a:br>
            <a:r>
              <a:rPr lang="ru-RU" dirty="0" smtClean="0"/>
              <a:t>СПб АППО имени К.Д. Ушинского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Контакты: +7 (812) 409 82 96</a:t>
            </a:r>
            <a:br>
              <a:rPr lang="ru-RU" dirty="0"/>
            </a:br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 </a:t>
            </a:r>
            <a:r>
              <a:rPr lang="en-US" u="sng" dirty="0" err="1">
                <a:hlinkClick r:id="rId2"/>
              </a:rPr>
              <a:t>panov</a:t>
            </a:r>
            <a:r>
              <a:rPr lang="ru-RU" u="sng" dirty="0">
                <a:hlinkClick r:id="rId2"/>
              </a:rPr>
              <a:t>@</a:t>
            </a:r>
            <a:r>
              <a:rPr lang="en-US" u="sng" dirty="0" err="1">
                <a:hlinkClick r:id="rId2"/>
              </a:rPr>
              <a:t>spbappo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14" name="Объект 3">
            <a:extLst>
              <a:ext uri="{FF2B5EF4-FFF2-40B4-BE49-F238E27FC236}">
                <a16:creationId xmlns:a16="http://schemas.microsoft.com/office/drawing/2014/main" id="{79A4AE57-A108-41B3-A236-E1B8BAD5E19F}"/>
              </a:ext>
            </a:extLst>
          </p:cNvPr>
          <p:cNvSpPr txBox="1">
            <a:spLocks/>
          </p:cNvSpPr>
          <p:nvPr/>
        </p:nvSpPr>
        <p:spPr>
          <a:xfrm>
            <a:off x="1475657" y="1354999"/>
            <a:ext cx="7524836" cy="32470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16115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МОФ20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2.xml><?xml version="1.0" encoding="utf-8"?>
<Control xmlns="http://schemas.microsoft.com/VisualStudio/2011/storyboarding/control">
  <Id Name="c3dd6c66-2e05-4d33-9e0f-664cba477aa4" Revision="1" Stencil="System.MyShapes" StencilVersion="1.0"/>
</Control>
</file>

<file path=customXml/itemProps1.xml><?xml version="1.0" encoding="utf-8"?>
<ds:datastoreItem xmlns:ds="http://schemas.openxmlformats.org/officeDocument/2006/customXml" ds:itemID="{5AF39C9F-930B-4A50-9738-9CC92B4C5057}">
  <ds:schemaRefs>
    <ds:schemaRef ds:uri="http://schemas.microsoft.com/VisualStudio/2011/storyboarding/control"/>
  </ds:schemaRefs>
</ds:datastoreItem>
</file>

<file path=customXml/itemProps2.xml><?xml version="1.0" encoding="utf-8"?>
<ds:datastoreItem xmlns:ds="http://schemas.openxmlformats.org/officeDocument/2006/customXml" ds:itemID="{5F449AF6-F624-45D8-A2A5-00D02B541F72}">
  <ds:schemaRefs>
    <ds:schemaRef ds:uri="http://schemas.microsoft.com/VisualStudio/2011/storyboarding/contro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13625</TotalTime>
  <Words>1204</Words>
  <Application>Microsoft Office PowerPoint</Application>
  <PresentationFormat>Экран (16:9)</PresentationFormat>
  <Paragraphs>100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Tahoma</vt:lpstr>
      <vt:lpstr>Times New Roman</vt:lpstr>
      <vt:lpstr>Verdana</vt:lpstr>
      <vt:lpstr>Тема Office</vt:lpstr>
      <vt:lpstr>Интеграция профессиональных образовательных организаций с предприятиями реального сектора экономики посредством создания образовательно-производственного кластера</vt:lpstr>
      <vt:lpstr>Федеральный проект «Профессионалитет»</vt:lpstr>
      <vt:lpstr>Федеральный проект «Профессионалитет»</vt:lpstr>
      <vt:lpstr>Федеральный проект «Профессионалитет»</vt:lpstr>
      <vt:lpstr>Зоны по видам работ</vt:lpstr>
      <vt:lpstr>Особенности ФП «Профессионалитет»</vt:lpstr>
      <vt:lpstr>Особенности ФП «Профессионалитет»</vt:lpstr>
      <vt:lpstr>Образовательные кластеры СПО в рамках ФП «Профессионалитет»</vt:lpstr>
      <vt:lpstr>Предоставление грантов в форме субсидий на создание кластеров</vt:lpstr>
      <vt:lpstr>Результатом предоставление гранта является создание кластера</vt:lpstr>
      <vt:lpstr>Результатом предоставление гранта является создание кластера</vt:lpstr>
      <vt:lpstr>Участие Санкт-Петербурга в ФП «Профессионалитет»</vt:lpstr>
      <vt:lpstr>Спасибо за внимание  Кафедра профессионального образования СПб АППО имени К.Д. Ушинского Контакты: +7 (812) 409 82 96 E-mail panov@spbappo.ru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Елена Борисовна</dc:creator>
  <cp:lastModifiedBy>user</cp:lastModifiedBy>
  <cp:revision>377</cp:revision>
  <cp:lastPrinted>2017-03-30T08:39:18Z</cp:lastPrinted>
  <dcterms:created xsi:type="dcterms:W3CDTF">2017-03-23T13:26:11Z</dcterms:created>
  <dcterms:modified xsi:type="dcterms:W3CDTF">2024-03-28T09:05:02Z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</Properties>
</file>