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68" r:id="rId3"/>
    <p:sldId id="266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865"/>
  </p:normalViewPr>
  <p:slideViewPr>
    <p:cSldViewPr snapToGrid="0" snapToObjects="1">
      <p:cViewPr varScale="1">
        <p:scale>
          <a:sx n="85" d="100"/>
          <a:sy n="85" d="100"/>
        </p:scale>
        <p:origin x="-485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2CDAAB4-08BA-3B44-A5D8-DAF6E20304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BF5FB3-7FAD-4045-B064-3C848D1874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7E0F1AB-AE60-2F48-9346-B1F3835D55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4BE6C5C-5869-584D-8DD8-319E96291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DC12860-9D65-EB4B-8F92-373519C6E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6366FEC-9BA1-6541-A877-9D841EA3F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66932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380A29-6D07-2246-8004-D7177BDD5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852E72E-5CC3-C946-A5A4-4BF12AF985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515D3D3-ADCB-904A-9993-F314D4BA0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ADD957D-0969-F742-9062-F2599B318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5D4652D-2582-FB48-9BF1-69522343E1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9145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454A77C-493B-784B-817B-D5A8750F9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61F68A-2492-8748-B13B-EC3DEEF434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BA5A834-3362-F041-AD24-F72D8A598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B0AEEF3-2E8C-DC4F-B119-CEFB3BBB7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6763B59-F197-3840-875D-B49313EFC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441273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3B41D8-95DD-E346-9A25-009295983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A1E62C2-A806-BA4D-85EB-34249790B4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40015AC-D26D-B84E-B05F-4AD9412E79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0280CD8-C0BE-DF41-8E10-7492F9F8B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6ADD87E4-3C66-064F-BF14-55B3C3AC1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F7877CC-D0D9-684B-B700-822478C7A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284667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D929086-C16D-3846-8FF9-468434D92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6158A6B-3747-D242-8F17-DEFB7B6EC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0729112-86AB-BB4A-827B-9C8E4A76F9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93618191-5F05-AE48-8F82-B2BBC17354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4107F7E5-4E6B-0745-930F-FF4FEF5625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CEE6B81-9E54-3943-BA3D-0719A1C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1070275-6DCC-B44D-89F9-34ECBA5BC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6FF90D7-DA2E-AA41-B9F7-DA1D66345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1971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934BF34-1D8F-BF47-B8C9-0306CAE4B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BDEB41B-6124-2E4B-82DB-10BCA0CE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E633350-973A-4C44-A1DB-8F9EE13D5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45074D0A-6383-474C-B291-DDF41849F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8675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8955655-105C-EB40-ADF9-2A9A06D56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D85B59A5-3967-544C-B754-FB80B0C4C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F5644CA-DA9B-A941-8F14-61FF9B561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356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9EBEDF1-47DC-BD47-95EE-1FB31F3D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1FF7C26-3305-7046-B4A3-14050A31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DA2ED99-F24A-664D-A07B-4FA962A689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7F5AE3F-06DF-9542-969F-BA4FD3F7A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ABF1FC71-5EC4-B544-B832-EB8168D24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F3F4F5F-021C-9B4B-9694-9490B557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07079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CFB875D-CFB9-7B4D-80EF-23FB6C5D4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0D320AD-AFCE-C04E-9391-78741B63F5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C562347-EAB5-4048-970E-8CF93E678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50172A58-A756-D440-9263-92C81B885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E5349BC-F6FA-E541-BDED-09D57900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A0DFFC0-7BC8-4546-90F5-FE3BDF360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7574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4A6AAD7-6B80-D340-B145-BE70761D7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36D4553-966F-2049-BCFC-F802A5C32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C9DDD7C-8350-ED45-B98D-D635E1751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061A6D1-84D9-2E4C-B972-A2AFD5805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E1733EB-B275-AE4C-B7AB-2643C9CE1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79302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AA5B4B7-2A07-8D4A-8C7A-FF48ED2454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uk-U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5719A374-0909-6D4F-8EA8-90F7E50BB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387F8F-047E-764E-86AE-C831C636D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478FFB-0E3D-804B-A403-AD1468D76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640F78C-7DC7-5D4B-8D68-B5B93DA6B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43556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3083C75-4D4E-4B49-AD68-39626904BCE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17573"/>
          <a:stretch/>
        </p:blipFill>
        <p:spPr>
          <a:xfrm>
            <a:off x="1" y="0"/>
            <a:ext cx="12191999" cy="258115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1179DB-560F-E945-AC47-FF0F4C155CD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3E335-6FF4-C64C-AF99-1A89D5F33035}" type="datetimeFigureOut">
              <a:rPr lang="uk-UA" smtClean="0"/>
              <a:t>26.03.2024</a:t>
            </a:fld>
            <a:endParaRPr lang="uk-U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A74B9A-8CD5-4E4C-A133-1DBC7C5CDD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E7FF9AA-72D4-8941-AEE3-64DA6CD0BB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CCCFD-B935-D24B-82C8-F1BB9D2F906C}" type="slidenum">
              <a:rPr lang="uk-UA" smtClean="0"/>
              <a:t>‹#›</a:t>
            </a:fld>
            <a:endParaRPr lang="uk-U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92D9209C-0B11-E34C-B958-D8343BC80F3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63945" b="-1"/>
          <a:stretch/>
        </p:blipFill>
        <p:spPr>
          <a:xfrm>
            <a:off x="1" y="2558004"/>
            <a:ext cx="12191999" cy="11290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161402C-DEEE-ED45-92E0-95260F10B6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63945" b="-1"/>
          <a:stretch/>
        </p:blipFill>
        <p:spPr>
          <a:xfrm>
            <a:off x="1" y="3663907"/>
            <a:ext cx="12191999" cy="11290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070CD9DE-7C11-A947-9FEB-A54D8DCE9A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63945" b="-1"/>
          <a:stretch/>
        </p:blipFill>
        <p:spPr>
          <a:xfrm>
            <a:off x="0" y="4758235"/>
            <a:ext cx="12191999" cy="11290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6B326029-4F14-D442-8707-BC35894DFA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63945" b="-1"/>
          <a:stretch/>
        </p:blipFill>
        <p:spPr>
          <a:xfrm>
            <a:off x="-1" y="5728947"/>
            <a:ext cx="12191999" cy="1129053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AA55A05-415E-B442-AED6-ECFFE26FC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5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uk-U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37A3E4-78A0-AD44-86EA-FC062222B4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25069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3"/>
          <p:cNvSpPr>
            <a:spLocks noGrp="1"/>
          </p:cNvSpPr>
          <p:nvPr>
            <p:ph type="title"/>
          </p:nvPr>
        </p:nvSpPr>
        <p:spPr>
          <a:xfrm>
            <a:off x="624417" y="476250"/>
            <a:ext cx="10972800" cy="1143000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Колледж туризма Санкт-Петербурга</a:t>
            </a:r>
            <a:b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Ресурсный центр</a:t>
            </a:r>
            <a:b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  <a:t>Отделение «Коммерции и строительства»</a:t>
            </a:r>
            <a:br>
              <a:rPr lang="ru-RU" sz="1800" b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8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b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506000" y="1449000"/>
            <a:ext cx="9315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Межрегиональная научно-практическая конференция</a:t>
            </a:r>
          </a:p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 Ресурсного центра</a:t>
            </a:r>
          </a:p>
          <a:p>
            <a:pPr algn="ctr"/>
            <a:r>
              <a:rPr lang="ru-RU" sz="2400" dirty="0">
                <a:solidFill>
                  <a:schemeClr val="accent2">
                    <a:lumMod val="75000"/>
                  </a:schemeClr>
                </a:solidFill>
              </a:rPr>
              <a:t>Образовательно-производственный кластер, как форма социального партнерства с профессиональными образовательными организациями сферы сервиса и 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</a:rPr>
              <a:t>услуг</a:t>
            </a:r>
            <a:endParaRPr lang="ru-RU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925229" y="5799275"/>
            <a:ext cx="18441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/>
                </a:solidFill>
              </a:rPr>
              <a:t>28 мая 2024 г.</a:t>
            </a:r>
          </a:p>
          <a:p>
            <a:r>
              <a:rPr lang="ru-RU" b="1" dirty="0" smtClean="0">
                <a:solidFill>
                  <a:schemeClr val="accent2"/>
                </a:solidFill>
              </a:rPr>
              <a:t>Санкт-Петербург</a:t>
            </a:r>
            <a:endParaRPr lang="ru-RU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372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07F65C7-6354-EF4F-BB1D-A9465DE38B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9225" y="1635978"/>
            <a:ext cx="9144000" cy="2387600"/>
          </a:xfrm>
        </p:spPr>
        <p:txBody>
          <a:bodyPr>
            <a:noAutofit/>
          </a:bodyPr>
          <a:lstStyle/>
          <a:p>
            <a:r>
              <a:rPr lang="ru-RU" sz="4000" b="1" dirty="0">
                <a:latin typeface="Seravek" panose="020B0503040000020004" pitchFamily="34" charset="0"/>
              </a:rPr>
              <a:t>Создание условий для привлечения студентов к предпринимательской деятельности в рамках Всероссийского чемпионатного движения по профессиональному мастерству</a:t>
            </a:r>
            <a:endParaRPr lang="uk-UA" sz="4000" b="1" dirty="0">
              <a:latin typeface="Seravek" panose="020B05030400000200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E6913EA-4BDF-BE4B-9D64-758906023B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7500" y="4928453"/>
            <a:ext cx="9144000" cy="1655762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latin typeface="Seravek" panose="020B0503040000020004" pitchFamily="34" charset="0"/>
              </a:rPr>
              <a:t>Булакова Анна Сергеевна,</a:t>
            </a:r>
          </a:p>
          <a:p>
            <a:pPr algn="just"/>
            <a:r>
              <a:rPr lang="ru-RU" dirty="0"/>
              <a:t>преподаватель Колледжа туризма СПБ по </a:t>
            </a:r>
            <a:r>
              <a:rPr lang="ru-RU" dirty="0" err="1"/>
              <a:t>спецдисциплинам</a:t>
            </a:r>
            <a:r>
              <a:rPr lang="ru-RU" dirty="0"/>
              <a:t>, ВКК (высшая квалификационная категория), главный эксперт региональных чемпионатов в г. Санкт-Петербург по компетенции "Предпринимательство«, тренер национальной сборной </a:t>
            </a:r>
            <a:r>
              <a:rPr lang="ru-RU" dirty="0" err="1"/>
              <a:t>Euroskills</a:t>
            </a:r>
            <a:r>
              <a:rPr lang="ru-RU" dirty="0"/>
              <a:t> по компетенции «Предпринимательство»</a:t>
            </a:r>
            <a:endParaRPr lang="uk-UA" dirty="0">
              <a:latin typeface="Seravek" panose="020B0503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74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0FFCB06-D770-45BA-8DEC-4737327E0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Seravek" panose="020B0503040000020004" pitchFamily="34" charset="0"/>
              </a:rPr>
              <a:t>Всероссийское чемпионатное движение по профессиональному мастерству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6BDE4D3-51CC-4109-9857-FA3E1550E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1530505"/>
            <a:ext cx="11042462" cy="4105275"/>
          </a:xfrm>
          <a:prstGeom prst="rect">
            <a:avLst/>
          </a:prstGeom>
        </p:spPr>
      </p:pic>
      <p:sp>
        <p:nvSpPr>
          <p:cNvPr id="5" name="TextBox 49">
            <a:extLst>
              <a:ext uri="{FF2B5EF4-FFF2-40B4-BE49-F238E27FC236}">
                <a16:creationId xmlns:a16="http://schemas.microsoft.com/office/drawing/2014/main" xmlns="" id="{BA24E68B-F0C5-4D9C-B2FF-7C796EA9E66D}"/>
              </a:ext>
            </a:extLst>
          </p:cNvPr>
          <p:cNvSpPr txBox="1"/>
          <p:nvPr/>
        </p:nvSpPr>
        <p:spPr>
          <a:xfrm>
            <a:off x="838200" y="6195574"/>
            <a:ext cx="2505075" cy="59460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en-US" altLang="zh-CN" sz="2400" b="1" dirty="0">
                <a:cs typeface="+mn-ea"/>
                <a:sym typeface="+mn-lt"/>
              </a:rPr>
              <a:t>https://pro.firpo.ru</a:t>
            </a:r>
            <a:endParaRPr lang="zh-CN" altLang="en-US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875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61F102-B500-044D-B150-F1882D7D6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atin typeface="Seravek" panose="020B0503040000020004" pitchFamily="34" charset="0"/>
              </a:rPr>
              <a:t>Условия для привлечения студентов к предпринимательской деятельности</a:t>
            </a:r>
            <a:endParaRPr lang="x-non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F671A4CD-310A-794A-8ECE-50D538BD7646}"/>
              </a:ext>
            </a:extLst>
          </p:cNvPr>
          <p:cNvGrpSpPr/>
          <p:nvPr/>
        </p:nvGrpSpPr>
        <p:grpSpPr>
          <a:xfrm>
            <a:off x="1355717" y="2092382"/>
            <a:ext cx="1049867" cy="1049867"/>
            <a:chOff x="1016000" y="1689100"/>
            <a:chExt cx="787400" cy="78740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xmlns="" id="{8C1B06D1-9D27-414C-BECF-B02CC58E3BDC}"/>
                </a:ext>
              </a:extLst>
            </p:cNvPr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xmlns="" id="{019DD0E3-D548-E14F-B423-C017ED644577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xmlns="" id="{07AB0B8D-8596-A546-9F1A-D41182FA0740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xmlns="" id="{D3903C33-7E4C-484D-8F83-794FC00C90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654" y="1960311"/>
              <a:ext cx="284092" cy="24497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9D8D569-4EC5-6C4A-A35E-06390A90692E}"/>
              </a:ext>
            </a:extLst>
          </p:cNvPr>
          <p:cNvGrpSpPr/>
          <p:nvPr/>
        </p:nvGrpSpPr>
        <p:grpSpPr>
          <a:xfrm>
            <a:off x="1107021" y="3116849"/>
            <a:ext cx="1547259" cy="1949967"/>
            <a:chOff x="3171825" y="2459015"/>
            <a:chExt cx="1219200" cy="1536522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xmlns="" id="{21680980-D510-A845-B3FC-D53E820940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xmlns="" id="{64D77168-8F0F-184C-8202-F38C587F2D3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2" name="Group 12">
            <a:extLst>
              <a:ext uri="{FF2B5EF4-FFF2-40B4-BE49-F238E27FC236}">
                <a16:creationId xmlns:a16="http://schemas.microsoft.com/office/drawing/2014/main" xmlns="" id="{2569B6CD-7279-324C-A021-C547CA512538}"/>
              </a:ext>
            </a:extLst>
          </p:cNvPr>
          <p:cNvGrpSpPr/>
          <p:nvPr/>
        </p:nvGrpSpPr>
        <p:grpSpPr>
          <a:xfrm>
            <a:off x="3463392" y="2092382"/>
            <a:ext cx="1049867" cy="1049867"/>
            <a:chOff x="2597150" y="1689100"/>
            <a:chExt cx="787400" cy="787400"/>
          </a:xfrm>
        </p:grpSpPr>
        <p:grpSp>
          <p:nvGrpSpPr>
            <p:cNvPr id="13" name="Group 13">
              <a:extLst>
                <a:ext uri="{FF2B5EF4-FFF2-40B4-BE49-F238E27FC236}">
                  <a16:creationId xmlns:a16="http://schemas.microsoft.com/office/drawing/2014/main" xmlns="" id="{E27608FE-8EC0-D347-97FA-58D507E9F943}"/>
                </a:ext>
              </a:extLst>
            </p:cNvPr>
            <p:cNvGrpSpPr/>
            <p:nvPr/>
          </p:nvGrpSpPr>
          <p:grpSpPr>
            <a:xfrm>
              <a:off x="2597150" y="1689100"/>
              <a:ext cx="787400" cy="787400"/>
              <a:chOff x="4343400" y="1854885"/>
              <a:chExt cx="457200" cy="457200"/>
            </a:xfrm>
          </p:grpSpPr>
          <p:sp>
            <p:nvSpPr>
              <p:cNvPr id="15" name="Oval 15">
                <a:extLst>
                  <a:ext uri="{FF2B5EF4-FFF2-40B4-BE49-F238E27FC236}">
                    <a16:creationId xmlns:a16="http://schemas.microsoft.com/office/drawing/2014/main" xmlns="" id="{EAA7841C-7AA8-4243-B3BE-55D29526B254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6" name="Oval 16">
                <a:extLst>
                  <a:ext uri="{FF2B5EF4-FFF2-40B4-BE49-F238E27FC236}">
                    <a16:creationId xmlns:a16="http://schemas.microsoft.com/office/drawing/2014/main" xmlns="" id="{85CD68A4-0C3C-824F-A6FA-AB20F163BD02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4" name="Freeform: Shape 14">
              <a:extLst>
                <a:ext uri="{FF2B5EF4-FFF2-40B4-BE49-F238E27FC236}">
                  <a16:creationId xmlns:a16="http://schemas.microsoft.com/office/drawing/2014/main" xmlns="" id="{8F44946F-7A4F-0643-9CD2-9367F0AE9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7775" y="1970605"/>
              <a:ext cx="286150" cy="224390"/>
            </a:xfrm>
            <a:custGeom>
              <a:avLst/>
              <a:gdLst/>
              <a:ahLst/>
              <a:cxnLst>
                <a:cxn ang="0">
                  <a:pos x="45" y="14"/>
                </a:cxn>
                <a:cxn ang="0">
                  <a:pos x="32" y="10"/>
                </a:cxn>
                <a:cxn ang="0">
                  <a:pos x="18" y="14"/>
                </a:cxn>
                <a:cxn ang="0">
                  <a:pos x="0" y="14"/>
                </a:cxn>
                <a:cxn ang="0">
                  <a:pos x="64" y="14"/>
                </a:cxn>
                <a:cxn ang="0">
                  <a:pos x="0" y="15"/>
                </a:cxn>
                <a:cxn ang="0">
                  <a:pos x="18" y="20"/>
                </a:cxn>
                <a:cxn ang="0">
                  <a:pos x="2" y="22"/>
                </a:cxn>
                <a:cxn ang="0">
                  <a:pos x="9" y="35"/>
                </a:cxn>
                <a:cxn ang="0">
                  <a:pos x="1" y="36"/>
                </a:cxn>
                <a:cxn ang="0">
                  <a:pos x="0" y="28"/>
                </a:cxn>
                <a:cxn ang="0">
                  <a:pos x="8" y="27"/>
                </a:cxn>
                <a:cxn ang="0">
                  <a:pos x="9" y="35"/>
                </a:cxn>
                <a:cxn ang="0">
                  <a:pos x="15" y="50"/>
                </a:cxn>
                <a:cxn ang="0">
                  <a:pos x="7" y="49"/>
                </a:cxn>
                <a:cxn ang="0">
                  <a:pos x="8" y="41"/>
                </a:cxn>
                <a:cxn ang="0">
                  <a:pos x="16" y="42"/>
                </a:cxn>
                <a:cxn ang="0">
                  <a:pos x="23" y="35"/>
                </a:cxn>
                <a:cxn ang="0">
                  <a:pos x="15" y="36"/>
                </a:cxn>
                <a:cxn ang="0">
                  <a:pos x="13" y="28"/>
                </a:cxn>
                <a:cxn ang="0">
                  <a:pos x="21" y="27"/>
                </a:cxn>
                <a:cxn ang="0">
                  <a:pos x="23" y="35"/>
                </a:cxn>
                <a:cxn ang="0">
                  <a:pos x="28" y="50"/>
                </a:cxn>
                <a:cxn ang="0">
                  <a:pos x="20" y="49"/>
                </a:cxn>
                <a:cxn ang="0">
                  <a:pos x="21" y="41"/>
                </a:cxn>
                <a:cxn ang="0">
                  <a:pos x="29" y="42"/>
                </a:cxn>
                <a:cxn ang="0">
                  <a:pos x="36" y="35"/>
                </a:cxn>
                <a:cxn ang="0">
                  <a:pos x="28" y="36"/>
                </a:cxn>
                <a:cxn ang="0">
                  <a:pos x="27" y="28"/>
                </a:cxn>
                <a:cxn ang="0">
                  <a:pos x="35" y="27"/>
                </a:cxn>
                <a:cxn ang="0">
                  <a:pos x="36" y="35"/>
                </a:cxn>
                <a:cxn ang="0">
                  <a:pos x="42" y="50"/>
                </a:cxn>
                <a:cxn ang="0">
                  <a:pos x="34" y="49"/>
                </a:cxn>
                <a:cxn ang="0">
                  <a:pos x="35" y="41"/>
                </a:cxn>
                <a:cxn ang="0">
                  <a:pos x="43" y="42"/>
                </a:cxn>
                <a:cxn ang="0">
                  <a:pos x="50" y="35"/>
                </a:cxn>
                <a:cxn ang="0">
                  <a:pos x="42" y="36"/>
                </a:cxn>
                <a:cxn ang="0">
                  <a:pos x="41" y="28"/>
                </a:cxn>
                <a:cxn ang="0">
                  <a:pos x="49" y="27"/>
                </a:cxn>
                <a:cxn ang="0">
                  <a:pos x="50" y="35"/>
                </a:cxn>
                <a:cxn ang="0">
                  <a:pos x="61" y="22"/>
                </a:cxn>
                <a:cxn ang="0">
                  <a:pos x="45" y="20"/>
                </a:cxn>
                <a:cxn ang="0">
                  <a:pos x="64" y="15"/>
                </a:cxn>
                <a:cxn ang="0">
                  <a:pos x="57" y="49"/>
                </a:cxn>
                <a:cxn ang="0">
                  <a:pos x="49" y="50"/>
                </a:cxn>
                <a:cxn ang="0">
                  <a:pos x="48" y="42"/>
                </a:cxn>
                <a:cxn ang="0">
                  <a:pos x="56" y="41"/>
                </a:cxn>
                <a:cxn ang="0">
                  <a:pos x="57" y="49"/>
                </a:cxn>
                <a:cxn ang="0">
                  <a:pos x="63" y="36"/>
                </a:cxn>
                <a:cxn ang="0">
                  <a:pos x="55" y="35"/>
                </a:cxn>
                <a:cxn ang="0">
                  <a:pos x="56" y="27"/>
                </a:cxn>
                <a:cxn ang="0">
                  <a:pos x="64" y="28"/>
                </a:cxn>
              </a:cxnLst>
              <a:rect l="0" t="0" r="r" b="b"/>
              <a:pathLst>
                <a:path w="64" h="50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17" name="Group 17">
            <a:extLst>
              <a:ext uri="{FF2B5EF4-FFF2-40B4-BE49-F238E27FC236}">
                <a16:creationId xmlns:a16="http://schemas.microsoft.com/office/drawing/2014/main" xmlns="" id="{CA3F21DF-DE44-D64A-829B-CFD6B26BD38C}"/>
              </a:ext>
            </a:extLst>
          </p:cNvPr>
          <p:cNvGrpSpPr/>
          <p:nvPr/>
        </p:nvGrpSpPr>
        <p:grpSpPr>
          <a:xfrm>
            <a:off x="3214696" y="3116849"/>
            <a:ext cx="1547259" cy="1949967"/>
            <a:chOff x="1388111" y="2459015"/>
            <a:chExt cx="1219200" cy="1536522"/>
          </a:xfrm>
        </p:grpSpPr>
        <p:sp>
          <p:nvSpPr>
            <p:cNvPr id="18" name="Freeform: Shape 18">
              <a:extLst>
                <a:ext uri="{FF2B5EF4-FFF2-40B4-BE49-F238E27FC236}">
                  <a16:creationId xmlns:a16="http://schemas.microsoft.com/office/drawing/2014/main" xmlns="" id="{8A785149-2749-5641-A210-DDE343C720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9" name="Freeform: Shape 19">
              <a:extLst>
                <a:ext uri="{FF2B5EF4-FFF2-40B4-BE49-F238E27FC236}">
                  <a16:creationId xmlns:a16="http://schemas.microsoft.com/office/drawing/2014/main" xmlns="" id="{6AE558C0-34E8-C847-9B2E-6909A08F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0" name="Group 21">
            <a:extLst>
              <a:ext uri="{FF2B5EF4-FFF2-40B4-BE49-F238E27FC236}">
                <a16:creationId xmlns:a16="http://schemas.microsoft.com/office/drawing/2014/main" xmlns="" id="{B0FBDEA9-9723-5946-8C32-D2266FA37501}"/>
              </a:ext>
            </a:extLst>
          </p:cNvPr>
          <p:cNvGrpSpPr/>
          <p:nvPr/>
        </p:nvGrpSpPr>
        <p:grpSpPr>
          <a:xfrm>
            <a:off x="5571067" y="2092382"/>
            <a:ext cx="1049867" cy="1049867"/>
            <a:chOff x="4178300" y="1689100"/>
            <a:chExt cx="787400" cy="787400"/>
          </a:xfrm>
        </p:grpSpPr>
        <p:grpSp>
          <p:nvGrpSpPr>
            <p:cNvPr id="21" name="Group 22">
              <a:extLst>
                <a:ext uri="{FF2B5EF4-FFF2-40B4-BE49-F238E27FC236}">
                  <a16:creationId xmlns:a16="http://schemas.microsoft.com/office/drawing/2014/main" xmlns="" id="{AE067047-17ED-0042-B3CD-4755C1B36047}"/>
                </a:ext>
              </a:extLst>
            </p:cNvPr>
            <p:cNvGrpSpPr/>
            <p:nvPr/>
          </p:nvGrpSpPr>
          <p:grpSpPr>
            <a:xfrm>
              <a:off x="4178300" y="1689100"/>
              <a:ext cx="787400" cy="787400"/>
              <a:chOff x="4343400" y="1854885"/>
              <a:chExt cx="457200" cy="457200"/>
            </a:xfrm>
          </p:grpSpPr>
          <p:sp>
            <p:nvSpPr>
              <p:cNvPr id="23" name="Oval 24">
                <a:extLst>
                  <a:ext uri="{FF2B5EF4-FFF2-40B4-BE49-F238E27FC236}">
                    <a16:creationId xmlns:a16="http://schemas.microsoft.com/office/drawing/2014/main" xmlns="" id="{4A2A5270-29A5-2D4C-A1D7-1C41B419E977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4" name="Oval 25">
                <a:extLst>
                  <a:ext uri="{FF2B5EF4-FFF2-40B4-BE49-F238E27FC236}">
                    <a16:creationId xmlns:a16="http://schemas.microsoft.com/office/drawing/2014/main" xmlns="" id="{4D0E82FC-FDAA-5D4B-8E33-4F761C2A0DE1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22" name="Freeform: Shape 23">
              <a:extLst>
                <a:ext uri="{FF2B5EF4-FFF2-40B4-BE49-F238E27FC236}">
                  <a16:creationId xmlns:a16="http://schemas.microsoft.com/office/drawing/2014/main" xmlns="" id="{02282448-A85A-9940-A4D3-13BC01695E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29954" y="1979868"/>
              <a:ext cx="284092" cy="20586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5" name="Group 26">
            <a:extLst>
              <a:ext uri="{FF2B5EF4-FFF2-40B4-BE49-F238E27FC236}">
                <a16:creationId xmlns:a16="http://schemas.microsoft.com/office/drawing/2014/main" xmlns="" id="{AA51DE34-B574-204E-A4F5-DF0421DDFD28}"/>
              </a:ext>
            </a:extLst>
          </p:cNvPr>
          <p:cNvGrpSpPr/>
          <p:nvPr/>
        </p:nvGrpSpPr>
        <p:grpSpPr>
          <a:xfrm>
            <a:off x="5322371" y="3116849"/>
            <a:ext cx="1547259" cy="1949967"/>
            <a:chOff x="1388111" y="2459015"/>
            <a:chExt cx="1219200" cy="1536522"/>
          </a:xfrm>
        </p:grpSpPr>
        <p:sp>
          <p:nvSpPr>
            <p:cNvPr id="26" name="Freeform: Shape 27">
              <a:extLst>
                <a:ext uri="{FF2B5EF4-FFF2-40B4-BE49-F238E27FC236}">
                  <a16:creationId xmlns:a16="http://schemas.microsoft.com/office/drawing/2014/main" xmlns="" id="{F3DF0746-20EF-E149-AC81-64E68D383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Freeform: Shape 28">
              <a:extLst>
                <a:ext uri="{FF2B5EF4-FFF2-40B4-BE49-F238E27FC236}">
                  <a16:creationId xmlns:a16="http://schemas.microsoft.com/office/drawing/2014/main" xmlns="" id="{227E1181-394E-B348-B948-D79DB93838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28" name="Group 30">
            <a:extLst>
              <a:ext uri="{FF2B5EF4-FFF2-40B4-BE49-F238E27FC236}">
                <a16:creationId xmlns:a16="http://schemas.microsoft.com/office/drawing/2014/main" xmlns="" id="{466CEC11-56CE-2A41-9A7A-E51575734232}"/>
              </a:ext>
            </a:extLst>
          </p:cNvPr>
          <p:cNvGrpSpPr/>
          <p:nvPr/>
        </p:nvGrpSpPr>
        <p:grpSpPr>
          <a:xfrm>
            <a:off x="7678741" y="2092382"/>
            <a:ext cx="1049867" cy="1049867"/>
            <a:chOff x="5759450" y="1689100"/>
            <a:chExt cx="787400" cy="787400"/>
          </a:xfrm>
        </p:grpSpPr>
        <p:grpSp>
          <p:nvGrpSpPr>
            <p:cNvPr id="29" name="Group 31">
              <a:extLst>
                <a:ext uri="{FF2B5EF4-FFF2-40B4-BE49-F238E27FC236}">
                  <a16:creationId xmlns:a16="http://schemas.microsoft.com/office/drawing/2014/main" xmlns="" id="{118E5217-E072-2C4C-AD2C-3D4AB135F5CA}"/>
                </a:ext>
              </a:extLst>
            </p:cNvPr>
            <p:cNvGrpSpPr/>
            <p:nvPr/>
          </p:nvGrpSpPr>
          <p:grpSpPr>
            <a:xfrm>
              <a:off x="5759450" y="1689100"/>
              <a:ext cx="787400" cy="787400"/>
              <a:chOff x="4343400" y="1854885"/>
              <a:chExt cx="457200" cy="457200"/>
            </a:xfrm>
          </p:grpSpPr>
          <p:sp>
            <p:nvSpPr>
              <p:cNvPr id="31" name="Oval 33">
                <a:extLst>
                  <a:ext uri="{FF2B5EF4-FFF2-40B4-BE49-F238E27FC236}">
                    <a16:creationId xmlns:a16="http://schemas.microsoft.com/office/drawing/2014/main" xmlns="" id="{DC91552F-6EE7-7740-9AD6-26F10564EB4A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2" name="Oval 34">
                <a:extLst>
                  <a:ext uri="{FF2B5EF4-FFF2-40B4-BE49-F238E27FC236}">
                    <a16:creationId xmlns:a16="http://schemas.microsoft.com/office/drawing/2014/main" xmlns="" id="{61BF5840-CEC1-A445-8403-669B37DA9F6B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0" name="Freeform: Shape 32">
              <a:extLst>
                <a:ext uri="{FF2B5EF4-FFF2-40B4-BE49-F238E27FC236}">
                  <a16:creationId xmlns:a16="http://schemas.microsoft.com/office/drawing/2014/main" xmlns="" id="{F7424034-6CC0-4246-A1F2-C2B7CDAA928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0661" y="1960311"/>
              <a:ext cx="244978" cy="24497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3" name="Group 35">
            <a:extLst>
              <a:ext uri="{FF2B5EF4-FFF2-40B4-BE49-F238E27FC236}">
                <a16:creationId xmlns:a16="http://schemas.microsoft.com/office/drawing/2014/main" xmlns="" id="{16491007-AE5E-B648-B1BE-703B3DC69790}"/>
              </a:ext>
            </a:extLst>
          </p:cNvPr>
          <p:cNvGrpSpPr/>
          <p:nvPr/>
        </p:nvGrpSpPr>
        <p:grpSpPr>
          <a:xfrm flipH="1">
            <a:off x="7430045" y="3116849"/>
            <a:ext cx="1547259" cy="1949967"/>
            <a:chOff x="3171825" y="2459015"/>
            <a:chExt cx="1219200" cy="1536522"/>
          </a:xfrm>
        </p:grpSpPr>
        <p:sp>
          <p:nvSpPr>
            <p:cNvPr id="34" name="Freeform: Shape 36">
              <a:extLst>
                <a:ext uri="{FF2B5EF4-FFF2-40B4-BE49-F238E27FC236}">
                  <a16:creationId xmlns:a16="http://schemas.microsoft.com/office/drawing/2014/main" xmlns="" id="{5EC93C6A-B1DE-6649-A624-2C5A85FB126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5" name="Freeform: Shape 37">
              <a:extLst>
                <a:ext uri="{FF2B5EF4-FFF2-40B4-BE49-F238E27FC236}">
                  <a16:creationId xmlns:a16="http://schemas.microsoft.com/office/drawing/2014/main" xmlns="" id="{4CDE7535-9041-CE48-94F6-862A62FC64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36" name="Group 39">
            <a:extLst>
              <a:ext uri="{FF2B5EF4-FFF2-40B4-BE49-F238E27FC236}">
                <a16:creationId xmlns:a16="http://schemas.microsoft.com/office/drawing/2014/main" xmlns="" id="{03F37059-CC62-7F47-87FE-CE284FDD29D3}"/>
              </a:ext>
            </a:extLst>
          </p:cNvPr>
          <p:cNvGrpSpPr/>
          <p:nvPr/>
        </p:nvGrpSpPr>
        <p:grpSpPr>
          <a:xfrm>
            <a:off x="9786416" y="2092382"/>
            <a:ext cx="1049867" cy="1049867"/>
            <a:chOff x="7340600" y="1689100"/>
            <a:chExt cx="787400" cy="787400"/>
          </a:xfrm>
        </p:grpSpPr>
        <p:grpSp>
          <p:nvGrpSpPr>
            <p:cNvPr id="37" name="Group 40">
              <a:extLst>
                <a:ext uri="{FF2B5EF4-FFF2-40B4-BE49-F238E27FC236}">
                  <a16:creationId xmlns:a16="http://schemas.microsoft.com/office/drawing/2014/main" xmlns="" id="{DF529922-157C-714D-81DA-84EA4FCB762D}"/>
                </a:ext>
              </a:extLst>
            </p:cNvPr>
            <p:cNvGrpSpPr/>
            <p:nvPr/>
          </p:nvGrpSpPr>
          <p:grpSpPr>
            <a:xfrm>
              <a:off x="7340600" y="1689100"/>
              <a:ext cx="787400" cy="787400"/>
              <a:chOff x="4343400" y="1854885"/>
              <a:chExt cx="457200" cy="457200"/>
            </a:xfrm>
          </p:grpSpPr>
          <p:sp>
            <p:nvSpPr>
              <p:cNvPr id="39" name="Oval 42">
                <a:extLst>
                  <a:ext uri="{FF2B5EF4-FFF2-40B4-BE49-F238E27FC236}">
                    <a16:creationId xmlns:a16="http://schemas.microsoft.com/office/drawing/2014/main" xmlns="" id="{A25B7585-9597-604D-8F24-83EE257D15C1}"/>
                  </a:ext>
                </a:extLst>
              </p:cNvPr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Oval 43">
                <a:extLst>
                  <a:ext uri="{FF2B5EF4-FFF2-40B4-BE49-F238E27FC236}">
                    <a16:creationId xmlns:a16="http://schemas.microsoft.com/office/drawing/2014/main" xmlns="" id="{1BE87A02-F9A0-C049-8D7B-6729B8C2262E}"/>
                  </a:ext>
                </a:extLst>
              </p:cNvPr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8" name="Freeform: Shape 41">
              <a:extLst>
                <a:ext uri="{FF2B5EF4-FFF2-40B4-BE49-F238E27FC236}">
                  <a16:creationId xmlns:a16="http://schemas.microsoft.com/office/drawing/2014/main" xmlns="" id="{939E277E-6D95-1F4D-A97B-87DE28806F3E}"/>
                </a:ext>
              </a:extLst>
            </p:cNvPr>
            <p:cNvSpPr>
              <a:spLocks/>
            </p:cNvSpPr>
            <p:nvPr/>
          </p:nvSpPr>
          <p:spPr bwMode="auto">
            <a:xfrm>
              <a:off x="7606665" y="1979869"/>
              <a:ext cx="255270" cy="20586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1" name="Group 44">
            <a:extLst>
              <a:ext uri="{FF2B5EF4-FFF2-40B4-BE49-F238E27FC236}">
                <a16:creationId xmlns:a16="http://schemas.microsoft.com/office/drawing/2014/main" xmlns="" id="{24F36F4F-3B5D-104E-AA52-AA1ED07E6BDE}"/>
              </a:ext>
            </a:extLst>
          </p:cNvPr>
          <p:cNvGrpSpPr/>
          <p:nvPr/>
        </p:nvGrpSpPr>
        <p:grpSpPr>
          <a:xfrm flipH="1">
            <a:off x="9537720" y="3116849"/>
            <a:ext cx="1547259" cy="1949967"/>
            <a:chOff x="3171825" y="2459015"/>
            <a:chExt cx="1219200" cy="1536522"/>
          </a:xfrm>
        </p:grpSpPr>
        <p:sp>
          <p:nvSpPr>
            <p:cNvPr id="42" name="Freeform: Shape 45">
              <a:extLst>
                <a:ext uri="{FF2B5EF4-FFF2-40B4-BE49-F238E27FC236}">
                  <a16:creationId xmlns:a16="http://schemas.microsoft.com/office/drawing/2014/main" xmlns="" id="{D9CB586B-89BF-F04B-99E9-F07007216E6C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3" name="Freeform: Shape 46">
              <a:extLst>
                <a:ext uri="{FF2B5EF4-FFF2-40B4-BE49-F238E27FC236}">
                  <a16:creationId xmlns:a16="http://schemas.microsoft.com/office/drawing/2014/main" xmlns="" id="{FD90023B-B6A0-FA4A-8A42-D161C84F7A9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45" name="TextBox 49">
            <a:extLst>
              <a:ext uri="{FF2B5EF4-FFF2-40B4-BE49-F238E27FC236}">
                <a16:creationId xmlns:a16="http://schemas.microsoft.com/office/drawing/2014/main" xmlns="" id="{108ECC95-6066-4747-B120-A12EC72C6F10}"/>
              </a:ext>
            </a:extLst>
          </p:cNvPr>
          <p:cNvSpPr txBox="1"/>
          <p:nvPr/>
        </p:nvSpPr>
        <p:spPr>
          <a:xfrm>
            <a:off x="838200" y="4940146"/>
            <a:ext cx="1858763" cy="59460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400" b="1" dirty="0">
                <a:cs typeface="+mn-ea"/>
                <a:sym typeface="+mn-lt"/>
              </a:rPr>
              <a:t>Структура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48" name="TextBox 52">
            <a:extLst>
              <a:ext uri="{FF2B5EF4-FFF2-40B4-BE49-F238E27FC236}">
                <a16:creationId xmlns:a16="http://schemas.microsoft.com/office/drawing/2014/main" xmlns="" id="{C7F2AE0E-136B-DB49-981C-B5DAA42D8145}"/>
              </a:ext>
            </a:extLst>
          </p:cNvPr>
          <p:cNvSpPr txBox="1"/>
          <p:nvPr/>
        </p:nvSpPr>
        <p:spPr>
          <a:xfrm>
            <a:off x="3172010" y="5066816"/>
            <a:ext cx="1632628" cy="46793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400" b="1" dirty="0">
                <a:cs typeface="+mn-ea"/>
                <a:sym typeface="+mn-lt"/>
              </a:rPr>
              <a:t>Наставничество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51" name="TextBox 55">
            <a:extLst>
              <a:ext uri="{FF2B5EF4-FFF2-40B4-BE49-F238E27FC236}">
                <a16:creationId xmlns:a16="http://schemas.microsoft.com/office/drawing/2014/main" xmlns="" id="{08524556-A9A8-D142-A96A-DAFF189696AF}"/>
              </a:ext>
            </a:extLst>
          </p:cNvPr>
          <p:cNvSpPr txBox="1"/>
          <p:nvPr/>
        </p:nvSpPr>
        <p:spPr>
          <a:xfrm>
            <a:off x="5279685" y="5066816"/>
            <a:ext cx="1632628" cy="46793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400" b="1" dirty="0">
                <a:cs typeface="+mn-ea"/>
                <a:sym typeface="+mn-lt"/>
              </a:rPr>
              <a:t>МСП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5937AFB8-7457-4B5B-9049-CF886F7CF713}"/>
              </a:ext>
            </a:extLst>
          </p:cNvPr>
          <p:cNvSpPr txBox="1"/>
          <p:nvPr/>
        </p:nvSpPr>
        <p:spPr>
          <a:xfrm>
            <a:off x="9721172" y="5003480"/>
            <a:ext cx="1632628" cy="46793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400" b="1" dirty="0">
                <a:cs typeface="+mn-ea"/>
                <a:sym typeface="+mn-lt"/>
              </a:rPr>
              <a:t>Поддержка</a:t>
            </a:r>
            <a:endParaRPr lang="zh-CN" altLang="en-US" sz="2400" b="1" dirty="0">
              <a:cs typeface="+mn-ea"/>
              <a:sym typeface="+mn-lt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20AA25F1-F4B8-4BF8-81CD-F0E5DDCFF7DB}"/>
              </a:ext>
            </a:extLst>
          </p:cNvPr>
          <p:cNvSpPr txBox="1"/>
          <p:nvPr/>
        </p:nvSpPr>
        <p:spPr>
          <a:xfrm>
            <a:off x="7505700" y="5077063"/>
            <a:ext cx="1610992" cy="914161"/>
          </a:xfrm>
          <a:prstGeom prst="rect">
            <a:avLst/>
          </a:prstGeom>
          <a:noFill/>
        </p:spPr>
        <p:txBody>
          <a:bodyPr wrap="none" lIns="0" tIns="0" rIns="0" bIns="0" anchor="ctr" anchorCtr="1">
            <a:normAutofit/>
          </a:bodyPr>
          <a:lstStyle/>
          <a:p>
            <a:pPr algn="ctr"/>
            <a:r>
              <a:rPr lang="ru-RU" altLang="zh-CN" sz="2400" b="1" dirty="0">
                <a:cs typeface="+mn-ea"/>
                <a:sym typeface="+mn-lt"/>
              </a:rPr>
              <a:t>Индустриальные </a:t>
            </a:r>
          </a:p>
          <a:p>
            <a:pPr algn="ctr"/>
            <a:r>
              <a:rPr lang="ru-RU" altLang="zh-CN" sz="2400" b="1" dirty="0">
                <a:cs typeface="+mn-ea"/>
                <a:sym typeface="+mn-lt"/>
              </a:rPr>
              <a:t>партнеры</a:t>
            </a:r>
            <a:endParaRPr lang="zh-CN" altLang="en-US" sz="2400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66277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6EC9C45-5498-884F-B1E1-489210D4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Предпринимательская деятельность</a:t>
            </a:r>
            <a:br>
              <a:rPr lang="ru-RU" b="1" dirty="0"/>
            </a:br>
            <a:r>
              <a:rPr lang="ru-RU" b="1" dirty="0"/>
              <a:t>Структура</a:t>
            </a:r>
            <a:endParaRPr lang="x-none" b="1" dirty="0"/>
          </a:p>
        </p:txBody>
      </p:sp>
      <p:grpSp>
        <p:nvGrpSpPr>
          <p:cNvPr id="63" name="组合 43">
            <a:extLst>
              <a:ext uri="{FF2B5EF4-FFF2-40B4-BE49-F238E27FC236}">
                <a16:creationId xmlns:a16="http://schemas.microsoft.com/office/drawing/2014/main" xmlns="" id="{B29E5567-C76F-3C45-8557-7FFE041FE30F}"/>
              </a:ext>
            </a:extLst>
          </p:cNvPr>
          <p:cNvGrpSpPr/>
          <p:nvPr/>
        </p:nvGrpSpPr>
        <p:grpSpPr>
          <a:xfrm>
            <a:off x="4679824" y="2700675"/>
            <a:ext cx="3329201" cy="3327668"/>
            <a:chOff x="3347856" y="1888809"/>
            <a:chExt cx="2663825" cy="2662237"/>
          </a:xfrm>
          <a:solidFill>
            <a:schemeClr val="bg1">
              <a:lumMod val="95000"/>
            </a:schemeClr>
          </a:solidFill>
        </p:grpSpPr>
        <p:sp>
          <p:nvSpPr>
            <p:cNvPr id="64" name="Freeform 9">
              <a:extLst>
                <a:ext uri="{FF2B5EF4-FFF2-40B4-BE49-F238E27FC236}">
                  <a16:creationId xmlns:a16="http://schemas.microsoft.com/office/drawing/2014/main" xmlns="" id="{81FDF239-07A1-0149-8D22-FD607EDC3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47856" y="1888809"/>
              <a:ext cx="2663825" cy="2662237"/>
            </a:xfrm>
            <a:custGeom>
              <a:avLst/>
              <a:gdLst>
                <a:gd name="T0" fmla="*/ 0 w 986"/>
                <a:gd name="T1" fmla="*/ 817 h 986"/>
                <a:gd name="T2" fmla="*/ 75 w 986"/>
                <a:gd name="T3" fmla="*/ 741 h 986"/>
                <a:gd name="T4" fmla="*/ 741 w 986"/>
                <a:gd name="T5" fmla="*/ 741 h 986"/>
                <a:gd name="T6" fmla="*/ 741 w 986"/>
                <a:gd name="T7" fmla="*/ 75 h 986"/>
                <a:gd name="T8" fmla="*/ 817 w 986"/>
                <a:gd name="T9" fmla="*/ 0 h 986"/>
                <a:gd name="T10" fmla="*/ 986 w 986"/>
                <a:gd name="T11" fmla="*/ 408 h 986"/>
                <a:gd name="T12" fmla="*/ 817 w 986"/>
                <a:gd name="T13" fmla="*/ 817 h 986"/>
                <a:gd name="T14" fmla="*/ 408 w 986"/>
                <a:gd name="T15" fmla="*/ 986 h 986"/>
                <a:gd name="T16" fmla="*/ 0 w 986"/>
                <a:gd name="T17" fmla="*/ 81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986">
                  <a:moveTo>
                    <a:pt x="0" y="817"/>
                  </a:moveTo>
                  <a:cubicBezTo>
                    <a:pt x="75" y="741"/>
                    <a:pt x="75" y="741"/>
                    <a:pt x="75" y="741"/>
                  </a:cubicBezTo>
                  <a:cubicBezTo>
                    <a:pt x="259" y="925"/>
                    <a:pt x="558" y="925"/>
                    <a:pt x="741" y="741"/>
                  </a:cubicBezTo>
                  <a:cubicBezTo>
                    <a:pt x="925" y="558"/>
                    <a:pt x="925" y="259"/>
                    <a:pt x="741" y="75"/>
                  </a:cubicBezTo>
                  <a:cubicBezTo>
                    <a:pt x="817" y="0"/>
                    <a:pt x="817" y="0"/>
                    <a:pt x="817" y="0"/>
                  </a:cubicBezTo>
                  <a:cubicBezTo>
                    <a:pt x="926" y="109"/>
                    <a:pt x="986" y="254"/>
                    <a:pt x="986" y="408"/>
                  </a:cubicBezTo>
                  <a:cubicBezTo>
                    <a:pt x="986" y="563"/>
                    <a:pt x="926" y="708"/>
                    <a:pt x="817" y="817"/>
                  </a:cubicBezTo>
                  <a:cubicBezTo>
                    <a:pt x="708" y="926"/>
                    <a:pt x="563" y="986"/>
                    <a:pt x="408" y="986"/>
                  </a:cubicBezTo>
                  <a:cubicBezTo>
                    <a:pt x="254" y="986"/>
                    <a:pt x="109" y="926"/>
                    <a:pt x="0" y="8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5" name="TextBox 144">
              <a:extLst>
                <a:ext uri="{FF2B5EF4-FFF2-40B4-BE49-F238E27FC236}">
                  <a16:creationId xmlns:a16="http://schemas.microsoft.com/office/drawing/2014/main" xmlns="" id="{5E8D21F1-AD54-5249-BC42-0D5BA840E086}"/>
                </a:ext>
              </a:extLst>
            </p:cNvPr>
            <p:cNvSpPr txBox="1"/>
            <p:nvPr/>
          </p:nvSpPr>
          <p:spPr>
            <a:xfrm>
              <a:off x="5215273" y="3837624"/>
              <a:ext cx="311934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99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A</a:t>
              </a:r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6" name="组合 46">
            <a:extLst>
              <a:ext uri="{FF2B5EF4-FFF2-40B4-BE49-F238E27FC236}">
                <a16:creationId xmlns:a16="http://schemas.microsoft.com/office/drawing/2014/main" xmlns="" id="{D47FDB68-2CCD-1C46-ACE8-73DAC7CC274B}"/>
              </a:ext>
            </a:extLst>
          </p:cNvPr>
          <p:cNvGrpSpPr/>
          <p:nvPr/>
        </p:nvGrpSpPr>
        <p:grpSpPr>
          <a:xfrm>
            <a:off x="4360392" y="2369303"/>
            <a:ext cx="2747881" cy="2748252"/>
            <a:chOff x="3092268" y="1623697"/>
            <a:chExt cx="2198688" cy="2198687"/>
          </a:xfrm>
          <a:solidFill>
            <a:schemeClr val="bg1">
              <a:lumMod val="95000"/>
            </a:schemeClr>
          </a:solidFill>
        </p:grpSpPr>
        <p:sp>
          <p:nvSpPr>
            <p:cNvPr id="67" name="Freeform 7">
              <a:extLst>
                <a:ext uri="{FF2B5EF4-FFF2-40B4-BE49-F238E27FC236}">
                  <a16:creationId xmlns:a16="http://schemas.microsoft.com/office/drawing/2014/main" xmlns="" id="{636CBEF0-F258-B746-9A2B-D1BEC9B8A61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2268" y="1623697"/>
              <a:ext cx="2198688" cy="2198687"/>
            </a:xfrm>
            <a:custGeom>
              <a:avLst/>
              <a:gdLst>
                <a:gd name="T0" fmla="*/ 174 w 814"/>
                <a:gd name="T1" fmla="*/ 814 h 814"/>
                <a:gd name="T2" fmla="*/ 179 w 814"/>
                <a:gd name="T3" fmla="*/ 179 h 814"/>
                <a:gd name="T4" fmla="*/ 814 w 814"/>
                <a:gd name="T5" fmla="*/ 174 h 814"/>
                <a:gd name="T6" fmla="*/ 739 w 814"/>
                <a:gd name="T7" fmla="*/ 249 h 814"/>
                <a:gd name="T8" fmla="*/ 255 w 814"/>
                <a:gd name="T9" fmla="*/ 255 h 814"/>
                <a:gd name="T10" fmla="*/ 250 w 814"/>
                <a:gd name="T11" fmla="*/ 738 h 814"/>
                <a:gd name="T12" fmla="*/ 174 w 814"/>
                <a:gd name="T13" fmla="*/ 814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14" h="814">
                  <a:moveTo>
                    <a:pt x="174" y="814"/>
                  </a:moveTo>
                  <a:cubicBezTo>
                    <a:pt x="0" y="640"/>
                    <a:pt x="3" y="355"/>
                    <a:pt x="179" y="179"/>
                  </a:cubicBezTo>
                  <a:cubicBezTo>
                    <a:pt x="356" y="2"/>
                    <a:pt x="641" y="0"/>
                    <a:pt x="814" y="174"/>
                  </a:cubicBezTo>
                  <a:cubicBezTo>
                    <a:pt x="739" y="249"/>
                    <a:pt x="739" y="249"/>
                    <a:pt x="739" y="249"/>
                  </a:cubicBezTo>
                  <a:cubicBezTo>
                    <a:pt x="607" y="117"/>
                    <a:pt x="390" y="120"/>
                    <a:pt x="255" y="255"/>
                  </a:cubicBezTo>
                  <a:cubicBezTo>
                    <a:pt x="120" y="389"/>
                    <a:pt x="118" y="606"/>
                    <a:pt x="250" y="738"/>
                  </a:cubicBezTo>
                  <a:lnTo>
                    <a:pt x="174" y="8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8" name="TextBox 152">
              <a:extLst>
                <a:ext uri="{FF2B5EF4-FFF2-40B4-BE49-F238E27FC236}">
                  <a16:creationId xmlns:a16="http://schemas.microsoft.com/office/drawing/2014/main" xmlns="" id="{77C7F141-8A3E-3A49-BB3B-C1AE4189C964}"/>
                </a:ext>
              </a:extLst>
            </p:cNvPr>
            <p:cNvSpPr txBox="1"/>
            <p:nvPr/>
          </p:nvSpPr>
          <p:spPr>
            <a:xfrm>
              <a:off x="3808197" y="1809956"/>
              <a:ext cx="327326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99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D</a:t>
              </a:r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69" name="组合 49">
            <a:extLst>
              <a:ext uri="{FF2B5EF4-FFF2-40B4-BE49-F238E27FC236}">
                <a16:creationId xmlns:a16="http://schemas.microsoft.com/office/drawing/2014/main" xmlns="" id="{6295011B-D86F-7246-9606-05CFAC330370}"/>
              </a:ext>
            </a:extLst>
          </p:cNvPr>
          <p:cNvGrpSpPr/>
          <p:nvPr/>
        </p:nvGrpSpPr>
        <p:grpSpPr>
          <a:xfrm>
            <a:off x="5165907" y="3176910"/>
            <a:ext cx="1414613" cy="1414803"/>
            <a:chOff x="3736793" y="2269809"/>
            <a:chExt cx="1131888" cy="1131887"/>
          </a:xfrm>
          <a:solidFill>
            <a:schemeClr val="bg1">
              <a:lumMod val="95000"/>
            </a:schemeClr>
          </a:solidFill>
        </p:grpSpPr>
        <p:sp>
          <p:nvSpPr>
            <p:cNvPr id="70" name="Freeform 6">
              <a:extLst>
                <a:ext uri="{FF2B5EF4-FFF2-40B4-BE49-F238E27FC236}">
                  <a16:creationId xmlns:a16="http://schemas.microsoft.com/office/drawing/2014/main" xmlns="" id="{60DDDB96-D0E4-784E-BA45-7297C52B3FA3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6793" y="2269809"/>
              <a:ext cx="1131888" cy="1131887"/>
            </a:xfrm>
            <a:custGeom>
              <a:avLst/>
              <a:gdLst>
                <a:gd name="T0" fmla="*/ 91 w 419"/>
                <a:gd name="T1" fmla="*/ 419 h 419"/>
                <a:gd name="T2" fmla="*/ 91 w 419"/>
                <a:gd name="T3" fmla="*/ 91 h 419"/>
                <a:gd name="T4" fmla="*/ 419 w 419"/>
                <a:gd name="T5" fmla="*/ 91 h 419"/>
                <a:gd name="T6" fmla="*/ 344 w 419"/>
                <a:gd name="T7" fmla="*/ 166 h 419"/>
                <a:gd name="T8" fmla="*/ 167 w 419"/>
                <a:gd name="T9" fmla="*/ 166 h 419"/>
                <a:gd name="T10" fmla="*/ 167 w 419"/>
                <a:gd name="T11" fmla="*/ 343 h 419"/>
                <a:gd name="T12" fmla="*/ 91 w 419"/>
                <a:gd name="T13" fmla="*/ 419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9" h="419">
                  <a:moveTo>
                    <a:pt x="91" y="419"/>
                  </a:moveTo>
                  <a:cubicBezTo>
                    <a:pt x="0" y="329"/>
                    <a:pt x="0" y="181"/>
                    <a:pt x="91" y="91"/>
                  </a:cubicBezTo>
                  <a:cubicBezTo>
                    <a:pt x="181" y="0"/>
                    <a:pt x="329" y="0"/>
                    <a:pt x="419" y="91"/>
                  </a:cubicBezTo>
                  <a:cubicBezTo>
                    <a:pt x="344" y="166"/>
                    <a:pt x="344" y="166"/>
                    <a:pt x="344" y="166"/>
                  </a:cubicBezTo>
                  <a:cubicBezTo>
                    <a:pt x="295" y="117"/>
                    <a:pt x="215" y="117"/>
                    <a:pt x="167" y="166"/>
                  </a:cubicBezTo>
                  <a:cubicBezTo>
                    <a:pt x="118" y="215"/>
                    <a:pt x="118" y="295"/>
                    <a:pt x="167" y="343"/>
                  </a:cubicBezTo>
                  <a:lnTo>
                    <a:pt x="91" y="41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1" name="TextBox 150">
              <a:extLst>
                <a:ext uri="{FF2B5EF4-FFF2-40B4-BE49-F238E27FC236}">
                  <a16:creationId xmlns:a16="http://schemas.microsoft.com/office/drawing/2014/main" xmlns="" id="{AD9AF58B-7D31-7449-9000-D39005200554}"/>
                </a:ext>
              </a:extLst>
            </p:cNvPr>
            <p:cNvSpPr txBox="1"/>
            <p:nvPr/>
          </p:nvSpPr>
          <p:spPr>
            <a:xfrm>
              <a:off x="4013937" y="2370026"/>
              <a:ext cx="309369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99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C</a:t>
              </a:r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72" name="组合 52">
            <a:extLst>
              <a:ext uri="{FF2B5EF4-FFF2-40B4-BE49-F238E27FC236}">
                <a16:creationId xmlns:a16="http://schemas.microsoft.com/office/drawing/2014/main" xmlns="" id="{B88FB5A1-CF00-6549-8A63-F8DA0F4A3C43}"/>
              </a:ext>
            </a:extLst>
          </p:cNvPr>
          <p:cNvGrpSpPr/>
          <p:nvPr/>
        </p:nvGrpSpPr>
        <p:grpSpPr>
          <a:xfrm>
            <a:off x="5304787" y="3291998"/>
            <a:ext cx="2065376" cy="2065653"/>
            <a:chOff x="3847918" y="2361884"/>
            <a:chExt cx="1652588" cy="1652587"/>
          </a:xfrm>
          <a:solidFill>
            <a:schemeClr val="bg1">
              <a:lumMod val="95000"/>
            </a:schemeClr>
          </a:solidFill>
        </p:grpSpPr>
        <p:sp>
          <p:nvSpPr>
            <p:cNvPr id="73" name="Freeform 8">
              <a:extLst>
                <a:ext uri="{FF2B5EF4-FFF2-40B4-BE49-F238E27FC236}">
                  <a16:creationId xmlns:a16="http://schemas.microsoft.com/office/drawing/2014/main" xmlns="" id="{49B92DD6-3A35-474A-8C02-2039D7ED2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7918" y="2361884"/>
              <a:ext cx="1652588" cy="1652587"/>
            </a:xfrm>
            <a:custGeom>
              <a:avLst/>
              <a:gdLst>
                <a:gd name="T0" fmla="*/ 0 w 612"/>
                <a:gd name="T1" fmla="*/ 480 h 612"/>
                <a:gd name="T2" fmla="*/ 76 w 612"/>
                <a:gd name="T3" fmla="*/ 404 h 612"/>
                <a:gd name="T4" fmla="*/ 404 w 612"/>
                <a:gd name="T5" fmla="*/ 404 h 612"/>
                <a:gd name="T6" fmla="*/ 404 w 612"/>
                <a:gd name="T7" fmla="*/ 76 h 612"/>
                <a:gd name="T8" fmla="*/ 480 w 612"/>
                <a:gd name="T9" fmla="*/ 0 h 612"/>
                <a:gd name="T10" fmla="*/ 480 w 612"/>
                <a:gd name="T11" fmla="*/ 480 h 612"/>
                <a:gd name="T12" fmla="*/ 0 w 612"/>
                <a:gd name="T13" fmla="*/ 480 h 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2" h="612">
                  <a:moveTo>
                    <a:pt x="0" y="480"/>
                  </a:moveTo>
                  <a:cubicBezTo>
                    <a:pt x="76" y="404"/>
                    <a:pt x="76" y="404"/>
                    <a:pt x="76" y="404"/>
                  </a:cubicBezTo>
                  <a:cubicBezTo>
                    <a:pt x="166" y="495"/>
                    <a:pt x="314" y="495"/>
                    <a:pt x="404" y="404"/>
                  </a:cubicBezTo>
                  <a:cubicBezTo>
                    <a:pt x="495" y="314"/>
                    <a:pt x="495" y="166"/>
                    <a:pt x="404" y="76"/>
                  </a:cubicBezTo>
                  <a:cubicBezTo>
                    <a:pt x="480" y="0"/>
                    <a:pt x="480" y="0"/>
                    <a:pt x="480" y="0"/>
                  </a:cubicBezTo>
                  <a:cubicBezTo>
                    <a:pt x="612" y="132"/>
                    <a:pt x="612" y="348"/>
                    <a:pt x="480" y="480"/>
                  </a:cubicBezTo>
                  <a:cubicBezTo>
                    <a:pt x="348" y="612"/>
                    <a:pt x="133" y="612"/>
                    <a:pt x="0" y="4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74" name="TextBox 147">
              <a:extLst>
                <a:ext uri="{FF2B5EF4-FFF2-40B4-BE49-F238E27FC236}">
                  <a16:creationId xmlns:a16="http://schemas.microsoft.com/office/drawing/2014/main" xmlns="" id="{9F7A1CE9-25D7-9A44-B20F-9FF9C53674AC}"/>
                </a:ext>
              </a:extLst>
            </p:cNvPr>
            <p:cNvSpPr txBox="1"/>
            <p:nvPr/>
          </p:nvSpPr>
          <p:spPr>
            <a:xfrm>
              <a:off x="5056570" y="2613663"/>
              <a:ext cx="292696" cy="3692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399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B</a:t>
              </a:r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pic>
        <p:nvPicPr>
          <p:cNvPr id="75" name="Picture 18">
            <a:extLst>
              <a:ext uri="{FF2B5EF4-FFF2-40B4-BE49-F238E27FC236}">
                <a16:creationId xmlns:a16="http://schemas.microsoft.com/office/drawing/2014/main" xmlns="" id="{AA063C91-A069-FD4B-960F-9EC064AE0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87686" y="3770215"/>
            <a:ext cx="632135" cy="902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Freeform 28">
            <a:extLst>
              <a:ext uri="{FF2B5EF4-FFF2-40B4-BE49-F238E27FC236}">
                <a16:creationId xmlns:a16="http://schemas.microsoft.com/office/drawing/2014/main" xmlns="" id="{7888690A-0DFD-E146-8127-173F51CAC4C4}"/>
              </a:ext>
            </a:extLst>
          </p:cNvPr>
          <p:cNvSpPr>
            <a:spLocks noEditPoints="1"/>
          </p:cNvSpPr>
          <p:nvPr/>
        </p:nvSpPr>
        <p:spPr bwMode="auto">
          <a:xfrm>
            <a:off x="8081179" y="4580800"/>
            <a:ext cx="319496" cy="480201"/>
          </a:xfrm>
          <a:custGeom>
            <a:avLst/>
            <a:gdLst>
              <a:gd name="T0" fmla="*/ 83 w 103"/>
              <a:gd name="T1" fmla="*/ 52 h 155"/>
              <a:gd name="T2" fmla="*/ 83 w 103"/>
              <a:gd name="T3" fmla="*/ 52 h 155"/>
              <a:gd name="T4" fmla="*/ 87 w 103"/>
              <a:gd name="T5" fmla="*/ 36 h 155"/>
              <a:gd name="T6" fmla="*/ 52 w 103"/>
              <a:gd name="T7" fmla="*/ 0 h 155"/>
              <a:gd name="T8" fmla="*/ 32 w 103"/>
              <a:gd name="T9" fmla="*/ 6 h 155"/>
              <a:gd name="T10" fmla="*/ 28 w 103"/>
              <a:gd name="T11" fmla="*/ 10 h 155"/>
              <a:gd name="T12" fmla="*/ 27 w 103"/>
              <a:gd name="T13" fmla="*/ 10 h 155"/>
              <a:gd name="T14" fmla="*/ 17 w 103"/>
              <a:gd name="T15" fmla="*/ 36 h 155"/>
              <a:gd name="T16" fmla="*/ 17 w 103"/>
              <a:gd name="T17" fmla="*/ 36 h 155"/>
              <a:gd name="T18" fmla="*/ 17 w 103"/>
              <a:gd name="T19" fmla="*/ 38 h 155"/>
              <a:gd name="T20" fmla="*/ 17 w 103"/>
              <a:gd name="T21" fmla="*/ 40 h 155"/>
              <a:gd name="T22" fmla="*/ 17 w 103"/>
              <a:gd name="T23" fmla="*/ 40 h 155"/>
              <a:gd name="T24" fmla="*/ 21 w 103"/>
              <a:gd name="T25" fmla="*/ 52 h 155"/>
              <a:gd name="T26" fmla="*/ 20 w 103"/>
              <a:gd name="T27" fmla="*/ 52 h 155"/>
              <a:gd name="T28" fmla="*/ 9 w 103"/>
              <a:gd name="T29" fmla="*/ 55 h 155"/>
              <a:gd name="T30" fmla="*/ 0 w 103"/>
              <a:gd name="T31" fmla="*/ 72 h 155"/>
              <a:gd name="T32" fmla="*/ 0 w 103"/>
              <a:gd name="T33" fmla="*/ 107 h 155"/>
              <a:gd name="T34" fmla="*/ 0 w 103"/>
              <a:gd name="T35" fmla="*/ 112 h 155"/>
              <a:gd name="T36" fmla="*/ 0 w 103"/>
              <a:gd name="T37" fmla="*/ 135 h 155"/>
              <a:gd name="T38" fmla="*/ 20 w 103"/>
              <a:gd name="T39" fmla="*/ 155 h 155"/>
              <a:gd name="T40" fmla="*/ 83 w 103"/>
              <a:gd name="T41" fmla="*/ 155 h 155"/>
              <a:gd name="T42" fmla="*/ 103 w 103"/>
              <a:gd name="T43" fmla="*/ 135 h 155"/>
              <a:gd name="T44" fmla="*/ 103 w 103"/>
              <a:gd name="T45" fmla="*/ 72 h 155"/>
              <a:gd name="T46" fmla="*/ 83 w 103"/>
              <a:gd name="T47" fmla="*/ 52 h 155"/>
              <a:gd name="T48" fmla="*/ 82 w 103"/>
              <a:gd name="T49" fmla="*/ 36 h 155"/>
              <a:gd name="T50" fmla="*/ 81 w 103"/>
              <a:gd name="T51" fmla="*/ 45 h 155"/>
              <a:gd name="T52" fmla="*/ 81 w 103"/>
              <a:gd name="T53" fmla="*/ 45 h 155"/>
              <a:gd name="T54" fmla="*/ 79 w 103"/>
              <a:gd name="T55" fmla="*/ 48 h 155"/>
              <a:gd name="T56" fmla="*/ 79 w 103"/>
              <a:gd name="T57" fmla="*/ 49 h 155"/>
              <a:gd name="T58" fmla="*/ 78 w 103"/>
              <a:gd name="T59" fmla="*/ 50 h 155"/>
              <a:gd name="T60" fmla="*/ 61 w 103"/>
              <a:gd name="T61" fmla="*/ 64 h 155"/>
              <a:gd name="T62" fmla="*/ 67 w 103"/>
              <a:gd name="T63" fmla="*/ 64 h 155"/>
              <a:gd name="T64" fmla="*/ 59 w 103"/>
              <a:gd name="T65" fmla="*/ 102 h 155"/>
              <a:gd name="T66" fmla="*/ 57 w 103"/>
              <a:gd name="T67" fmla="*/ 112 h 155"/>
              <a:gd name="T68" fmla="*/ 54 w 103"/>
              <a:gd name="T69" fmla="*/ 95 h 155"/>
              <a:gd name="T70" fmla="*/ 52 w 103"/>
              <a:gd name="T71" fmla="*/ 78 h 155"/>
              <a:gd name="T72" fmla="*/ 55 w 103"/>
              <a:gd name="T73" fmla="*/ 73 h 155"/>
              <a:gd name="T74" fmla="*/ 59 w 103"/>
              <a:gd name="T75" fmla="*/ 66 h 155"/>
              <a:gd name="T76" fmla="*/ 44 w 103"/>
              <a:gd name="T77" fmla="*/ 66 h 155"/>
              <a:gd name="T78" fmla="*/ 46 w 103"/>
              <a:gd name="T79" fmla="*/ 69 h 155"/>
              <a:gd name="T80" fmla="*/ 52 w 103"/>
              <a:gd name="T81" fmla="*/ 78 h 155"/>
              <a:gd name="T82" fmla="*/ 47 w 103"/>
              <a:gd name="T83" fmla="*/ 112 h 155"/>
              <a:gd name="T84" fmla="*/ 37 w 103"/>
              <a:gd name="T85" fmla="*/ 64 h 155"/>
              <a:gd name="T86" fmla="*/ 42 w 103"/>
              <a:gd name="T87" fmla="*/ 64 h 155"/>
              <a:gd name="T88" fmla="*/ 34 w 103"/>
              <a:gd name="T89" fmla="*/ 60 h 155"/>
              <a:gd name="T90" fmla="*/ 27 w 103"/>
              <a:gd name="T91" fmla="*/ 53 h 155"/>
              <a:gd name="T92" fmla="*/ 21 w 103"/>
              <a:gd name="T93" fmla="*/ 36 h 155"/>
              <a:gd name="T94" fmla="*/ 29 w 103"/>
              <a:gd name="T95" fmla="*/ 16 h 155"/>
              <a:gd name="T96" fmla="*/ 52 w 103"/>
              <a:gd name="T97" fmla="*/ 5 h 155"/>
              <a:gd name="T98" fmla="*/ 80 w 103"/>
              <a:gd name="T99" fmla="*/ 26 h 155"/>
              <a:gd name="T100" fmla="*/ 81 w 103"/>
              <a:gd name="T101" fmla="*/ 28 h 155"/>
              <a:gd name="T102" fmla="*/ 82 w 103"/>
              <a:gd name="T103" fmla="*/ 31 h 155"/>
              <a:gd name="T104" fmla="*/ 82 w 103"/>
              <a:gd name="T105" fmla="*/ 36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03" h="155">
                <a:moveTo>
                  <a:pt x="83" y="52"/>
                </a:moveTo>
                <a:cubicBezTo>
                  <a:pt x="83" y="52"/>
                  <a:pt x="83" y="52"/>
                  <a:pt x="83" y="52"/>
                </a:cubicBezTo>
                <a:cubicBezTo>
                  <a:pt x="85" y="47"/>
                  <a:pt x="87" y="41"/>
                  <a:pt x="87" y="36"/>
                </a:cubicBezTo>
                <a:cubicBezTo>
                  <a:pt x="87" y="16"/>
                  <a:pt x="71" y="0"/>
                  <a:pt x="52" y="0"/>
                </a:cubicBezTo>
                <a:cubicBezTo>
                  <a:pt x="45" y="0"/>
                  <a:pt x="38" y="3"/>
                  <a:pt x="32" y="6"/>
                </a:cubicBezTo>
                <a:cubicBezTo>
                  <a:pt x="28" y="10"/>
                  <a:pt x="28" y="10"/>
                  <a:pt x="28" y="10"/>
                </a:cubicBezTo>
                <a:cubicBezTo>
                  <a:pt x="27" y="10"/>
                  <a:pt x="27" y="10"/>
                  <a:pt x="27" y="10"/>
                </a:cubicBezTo>
                <a:cubicBezTo>
                  <a:pt x="21" y="17"/>
                  <a:pt x="17" y="26"/>
                  <a:pt x="17" y="36"/>
                </a:cubicBezTo>
                <a:cubicBezTo>
                  <a:pt x="17" y="36"/>
                  <a:pt x="17" y="36"/>
                  <a:pt x="17" y="36"/>
                </a:cubicBezTo>
                <a:cubicBezTo>
                  <a:pt x="17" y="36"/>
                  <a:pt x="17" y="37"/>
                  <a:pt x="17" y="38"/>
                </a:cubicBezTo>
                <a:cubicBezTo>
                  <a:pt x="17" y="38"/>
                  <a:pt x="17" y="39"/>
                  <a:pt x="17" y="40"/>
                </a:cubicBezTo>
                <a:cubicBezTo>
                  <a:pt x="17" y="40"/>
                  <a:pt x="17" y="40"/>
                  <a:pt x="17" y="40"/>
                </a:cubicBezTo>
                <a:cubicBezTo>
                  <a:pt x="17" y="44"/>
                  <a:pt x="19" y="48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6" y="52"/>
                  <a:pt x="12" y="53"/>
                  <a:pt x="9" y="55"/>
                </a:cubicBezTo>
                <a:cubicBezTo>
                  <a:pt x="4" y="59"/>
                  <a:pt x="0" y="65"/>
                  <a:pt x="0" y="72"/>
                </a:cubicBezTo>
                <a:cubicBezTo>
                  <a:pt x="0" y="107"/>
                  <a:pt x="0" y="107"/>
                  <a:pt x="0" y="107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5"/>
                  <a:pt x="0" y="135"/>
                  <a:pt x="0" y="135"/>
                </a:cubicBezTo>
                <a:cubicBezTo>
                  <a:pt x="0" y="146"/>
                  <a:pt x="9" y="155"/>
                  <a:pt x="20" y="155"/>
                </a:cubicBezTo>
                <a:cubicBezTo>
                  <a:pt x="83" y="155"/>
                  <a:pt x="83" y="155"/>
                  <a:pt x="83" y="155"/>
                </a:cubicBezTo>
                <a:cubicBezTo>
                  <a:pt x="94" y="155"/>
                  <a:pt x="103" y="146"/>
                  <a:pt x="103" y="135"/>
                </a:cubicBezTo>
                <a:cubicBezTo>
                  <a:pt x="103" y="72"/>
                  <a:pt x="103" y="72"/>
                  <a:pt x="103" y="72"/>
                </a:cubicBezTo>
                <a:cubicBezTo>
                  <a:pt x="103" y="61"/>
                  <a:pt x="94" y="52"/>
                  <a:pt x="83" y="52"/>
                </a:cubicBezTo>
                <a:close/>
                <a:moveTo>
                  <a:pt x="82" y="36"/>
                </a:moveTo>
                <a:cubicBezTo>
                  <a:pt x="82" y="39"/>
                  <a:pt x="82" y="42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0" y="46"/>
                  <a:pt x="80" y="47"/>
                  <a:pt x="79" y="48"/>
                </a:cubicBezTo>
                <a:cubicBezTo>
                  <a:pt x="79" y="48"/>
                  <a:pt x="79" y="49"/>
                  <a:pt x="79" y="49"/>
                </a:cubicBezTo>
                <a:cubicBezTo>
                  <a:pt x="79" y="50"/>
                  <a:pt x="78" y="50"/>
                  <a:pt x="78" y="50"/>
                </a:cubicBezTo>
                <a:cubicBezTo>
                  <a:pt x="75" y="57"/>
                  <a:pt x="69" y="62"/>
                  <a:pt x="61" y="64"/>
                </a:cubicBezTo>
                <a:cubicBezTo>
                  <a:pt x="67" y="64"/>
                  <a:pt x="67" y="64"/>
                  <a:pt x="67" y="64"/>
                </a:cubicBezTo>
                <a:cubicBezTo>
                  <a:pt x="59" y="102"/>
                  <a:pt x="59" y="102"/>
                  <a:pt x="59" y="102"/>
                </a:cubicBezTo>
                <a:cubicBezTo>
                  <a:pt x="57" y="112"/>
                  <a:pt x="57" y="112"/>
                  <a:pt x="57" y="112"/>
                </a:cubicBezTo>
                <a:cubicBezTo>
                  <a:pt x="54" y="95"/>
                  <a:pt x="54" y="95"/>
                  <a:pt x="54" y="95"/>
                </a:cubicBezTo>
                <a:cubicBezTo>
                  <a:pt x="52" y="78"/>
                  <a:pt x="52" y="78"/>
                  <a:pt x="52" y="78"/>
                </a:cubicBezTo>
                <a:cubicBezTo>
                  <a:pt x="55" y="73"/>
                  <a:pt x="55" y="73"/>
                  <a:pt x="55" y="73"/>
                </a:cubicBezTo>
                <a:cubicBezTo>
                  <a:pt x="59" y="66"/>
                  <a:pt x="59" y="66"/>
                  <a:pt x="59" y="66"/>
                </a:cubicBezTo>
                <a:cubicBezTo>
                  <a:pt x="44" y="66"/>
                  <a:pt x="44" y="66"/>
                  <a:pt x="44" y="66"/>
                </a:cubicBezTo>
                <a:cubicBezTo>
                  <a:pt x="46" y="69"/>
                  <a:pt x="46" y="69"/>
                  <a:pt x="46" y="69"/>
                </a:cubicBezTo>
                <a:cubicBezTo>
                  <a:pt x="52" y="78"/>
                  <a:pt x="52" y="78"/>
                  <a:pt x="52" y="78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37" y="64"/>
                  <a:pt x="37" y="64"/>
                  <a:pt x="37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39" y="63"/>
                  <a:pt x="36" y="62"/>
                  <a:pt x="34" y="60"/>
                </a:cubicBezTo>
                <a:cubicBezTo>
                  <a:pt x="31" y="58"/>
                  <a:pt x="29" y="56"/>
                  <a:pt x="27" y="53"/>
                </a:cubicBezTo>
                <a:cubicBezTo>
                  <a:pt x="23" y="48"/>
                  <a:pt x="21" y="42"/>
                  <a:pt x="21" y="36"/>
                </a:cubicBezTo>
                <a:cubicBezTo>
                  <a:pt x="21" y="28"/>
                  <a:pt x="24" y="21"/>
                  <a:pt x="29" y="16"/>
                </a:cubicBezTo>
                <a:cubicBezTo>
                  <a:pt x="34" y="9"/>
                  <a:pt x="42" y="5"/>
                  <a:pt x="52" y="5"/>
                </a:cubicBezTo>
                <a:cubicBezTo>
                  <a:pt x="65" y="5"/>
                  <a:pt x="76" y="14"/>
                  <a:pt x="80" y="26"/>
                </a:cubicBezTo>
                <a:cubicBezTo>
                  <a:pt x="81" y="27"/>
                  <a:pt x="81" y="27"/>
                  <a:pt x="81" y="28"/>
                </a:cubicBezTo>
                <a:cubicBezTo>
                  <a:pt x="81" y="29"/>
                  <a:pt x="81" y="30"/>
                  <a:pt x="82" y="31"/>
                </a:cubicBezTo>
                <a:cubicBezTo>
                  <a:pt x="82" y="32"/>
                  <a:pt x="82" y="34"/>
                  <a:pt x="82" y="36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 sz="2399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77" name="组合 57">
            <a:extLst>
              <a:ext uri="{FF2B5EF4-FFF2-40B4-BE49-F238E27FC236}">
                <a16:creationId xmlns:a16="http://schemas.microsoft.com/office/drawing/2014/main" xmlns="" id="{B5F4B809-DEC2-7C4A-BFD4-28E64DC16D4E}"/>
              </a:ext>
            </a:extLst>
          </p:cNvPr>
          <p:cNvGrpSpPr/>
          <p:nvPr/>
        </p:nvGrpSpPr>
        <p:grpSpPr>
          <a:xfrm rot="2700000">
            <a:off x="8487546" y="4629354"/>
            <a:ext cx="3360310" cy="851320"/>
            <a:chOff x="6403403" y="1485328"/>
            <a:chExt cx="2688352" cy="681175"/>
          </a:xfrm>
        </p:grpSpPr>
        <p:sp>
          <p:nvSpPr>
            <p:cNvPr id="79" name="矩形 59">
              <a:extLst>
                <a:ext uri="{FF2B5EF4-FFF2-40B4-BE49-F238E27FC236}">
                  <a16:creationId xmlns:a16="http://schemas.microsoft.com/office/drawing/2014/main" xmlns="" id="{DC8E70B1-FBEC-6247-ACDF-ACBFF6F9F3D0}"/>
                </a:ext>
              </a:extLst>
            </p:cNvPr>
            <p:cNvSpPr/>
            <p:nvPr/>
          </p:nvSpPr>
          <p:spPr>
            <a:xfrm>
              <a:off x="6403403" y="1485328"/>
              <a:ext cx="2688352" cy="681175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r>
                <a:rPr lang="ru-RU" sz="2400" b="1" dirty="0"/>
                <a:t>Предпринимательские</a:t>
              </a:r>
              <a:r>
                <a:rPr lang="ru-RU" sz="2000" b="1" dirty="0"/>
                <a:t> </a:t>
              </a:r>
              <a:r>
                <a:rPr lang="ru-RU" sz="2400" b="1" dirty="0"/>
                <a:t>исследования</a:t>
              </a:r>
              <a:endPara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0" name="直接连接符 87">
              <a:extLst>
                <a:ext uri="{FF2B5EF4-FFF2-40B4-BE49-F238E27FC236}">
                  <a16:creationId xmlns:a16="http://schemas.microsoft.com/office/drawing/2014/main" xmlns="" id="{E2BE165C-3B2B-9F44-A263-B49F54E23018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任意多边形 88">
            <a:extLst>
              <a:ext uri="{FF2B5EF4-FFF2-40B4-BE49-F238E27FC236}">
                <a16:creationId xmlns:a16="http://schemas.microsoft.com/office/drawing/2014/main" xmlns="" id="{752FACCB-9D23-1843-8E23-78124F0E4C1C}"/>
              </a:ext>
            </a:extLst>
          </p:cNvPr>
          <p:cNvSpPr/>
          <p:nvPr/>
        </p:nvSpPr>
        <p:spPr>
          <a:xfrm>
            <a:off x="7366602" y="3571555"/>
            <a:ext cx="1632572" cy="1650936"/>
          </a:xfrm>
          <a:custGeom>
            <a:avLst/>
            <a:gdLst>
              <a:gd name="connsiteX0" fmla="*/ 0 w 1306285"/>
              <a:gd name="connsiteY0" fmla="*/ 1320800 h 1320800"/>
              <a:gd name="connsiteX1" fmla="*/ 43542 w 1306285"/>
              <a:gd name="connsiteY1" fmla="*/ 1277257 h 1320800"/>
              <a:gd name="connsiteX2" fmla="*/ 1306285 w 1306285"/>
              <a:gd name="connsiteY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5" h="132080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noFill/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82" name="组合 89">
            <a:extLst>
              <a:ext uri="{FF2B5EF4-FFF2-40B4-BE49-F238E27FC236}">
                <a16:creationId xmlns:a16="http://schemas.microsoft.com/office/drawing/2014/main" xmlns="" id="{06AC378D-3E30-B14B-BB76-60F80E355D12}"/>
              </a:ext>
            </a:extLst>
          </p:cNvPr>
          <p:cNvGrpSpPr/>
          <p:nvPr/>
        </p:nvGrpSpPr>
        <p:grpSpPr>
          <a:xfrm>
            <a:off x="3957635" y="3367406"/>
            <a:ext cx="400773" cy="343285"/>
            <a:chOff x="2541588" y="2027238"/>
            <a:chExt cx="320675" cy="27463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3" name="Freeform 20">
              <a:extLst>
                <a:ext uri="{FF2B5EF4-FFF2-40B4-BE49-F238E27FC236}">
                  <a16:creationId xmlns:a16="http://schemas.microsoft.com/office/drawing/2014/main" xmlns="" id="{15D276F7-D552-3D48-8A1B-0E32F8F948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41588" y="2027238"/>
              <a:ext cx="320675" cy="274638"/>
            </a:xfrm>
            <a:custGeom>
              <a:avLst/>
              <a:gdLst>
                <a:gd name="T0" fmla="*/ 14 w 202"/>
                <a:gd name="T1" fmla="*/ 157 h 173"/>
                <a:gd name="T2" fmla="*/ 14 w 202"/>
                <a:gd name="T3" fmla="*/ 0 h 173"/>
                <a:gd name="T4" fmla="*/ 0 w 202"/>
                <a:gd name="T5" fmla="*/ 0 h 173"/>
                <a:gd name="T6" fmla="*/ 0 w 202"/>
                <a:gd name="T7" fmla="*/ 173 h 173"/>
                <a:gd name="T8" fmla="*/ 202 w 202"/>
                <a:gd name="T9" fmla="*/ 173 h 173"/>
                <a:gd name="T10" fmla="*/ 202 w 202"/>
                <a:gd name="T11" fmla="*/ 157 h 173"/>
                <a:gd name="T12" fmla="*/ 14 w 202"/>
                <a:gd name="T13" fmla="*/ 157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2" h="173">
                  <a:moveTo>
                    <a:pt x="14" y="157"/>
                  </a:moveTo>
                  <a:lnTo>
                    <a:pt x="14" y="0"/>
                  </a:lnTo>
                  <a:lnTo>
                    <a:pt x="0" y="0"/>
                  </a:lnTo>
                  <a:lnTo>
                    <a:pt x="0" y="173"/>
                  </a:lnTo>
                  <a:lnTo>
                    <a:pt x="202" y="173"/>
                  </a:lnTo>
                  <a:lnTo>
                    <a:pt x="202" y="157"/>
                  </a:lnTo>
                  <a:lnTo>
                    <a:pt x="14" y="15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xmlns="" id="{607A2842-CF00-BF4F-AE6C-935D9C9A20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7625" y="2106613"/>
              <a:ext cx="242887" cy="153988"/>
            </a:xfrm>
            <a:custGeom>
              <a:avLst/>
              <a:gdLst>
                <a:gd name="T0" fmla="*/ 45 w 153"/>
                <a:gd name="T1" fmla="*/ 49 h 97"/>
                <a:gd name="T2" fmla="*/ 71 w 153"/>
                <a:gd name="T3" fmla="*/ 68 h 97"/>
                <a:gd name="T4" fmla="*/ 127 w 153"/>
                <a:gd name="T5" fmla="*/ 28 h 97"/>
                <a:gd name="T6" fmla="*/ 135 w 153"/>
                <a:gd name="T7" fmla="*/ 38 h 97"/>
                <a:gd name="T8" fmla="*/ 153 w 153"/>
                <a:gd name="T9" fmla="*/ 0 h 97"/>
                <a:gd name="T10" fmla="*/ 111 w 153"/>
                <a:gd name="T11" fmla="*/ 4 h 97"/>
                <a:gd name="T12" fmla="*/ 120 w 153"/>
                <a:gd name="T13" fmla="*/ 16 h 97"/>
                <a:gd name="T14" fmla="*/ 71 w 153"/>
                <a:gd name="T15" fmla="*/ 50 h 97"/>
                <a:gd name="T16" fmla="*/ 43 w 153"/>
                <a:gd name="T17" fmla="*/ 28 h 97"/>
                <a:gd name="T18" fmla="*/ 0 w 153"/>
                <a:gd name="T19" fmla="*/ 88 h 97"/>
                <a:gd name="T20" fmla="*/ 12 w 153"/>
                <a:gd name="T21" fmla="*/ 97 h 97"/>
                <a:gd name="T22" fmla="*/ 45 w 153"/>
                <a:gd name="T23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3" h="97">
                  <a:moveTo>
                    <a:pt x="45" y="49"/>
                  </a:moveTo>
                  <a:lnTo>
                    <a:pt x="71" y="68"/>
                  </a:lnTo>
                  <a:lnTo>
                    <a:pt x="127" y="28"/>
                  </a:lnTo>
                  <a:lnTo>
                    <a:pt x="135" y="38"/>
                  </a:lnTo>
                  <a:lnTo>
                    <a:pt x="153" y="0"/>
                  </a:lnTo>
                  <a:lnTo>
                    <a:pt x="111" y="4"/>
                  </a:lnTo>
                  <a:lnTo>
                    <a:pt x="120" y="16"/>
                  </a:lnTo>
                  <a:lnTo>
                    <a:pt x="71" y="50"/>
                  </a:lnTo>
                  <a:lnTo>
                    <a:pt x="43" y="28"/>
                  </a:lnTo>
                  <a:lnTo>
                    <a:pt x="0" y="88"/>
                  </a:lnTo>
                  <a:lnTo>
                    <a:pt x="12" y="97"/>
                  </a:lnTo>
                  <a:lnTo>
                    <a:pt x="45" y="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85" name="组合 92">
            <a:extLst>
              <a:ext uri="{FF2B5EF4-FFF2-40B4-BE49-F238E27FC236}">
                <a16:creationId xmlns:a16="http://schemas.microsoft.com/office/drawing/2014/main" xmlns="" id="{D7F05762-BABC-8147-95DF-5E473A3E8467}"/>
              </a:ext>
            </a:extLst>
          </p:cNvPr>
          <p:cNvGrpSpPr/>
          <p:nvPr/>
        </p:nvGrpSpPr>
        <p:grpSpPr>
          <a:xfrm rot="2700000">
            <a:off x="1636984" y="1702371"/>
            <a:ext cx="2702388" cy="1035984"/>
            <a:chOff x="6205860" y="1385303"/>
            <a:chExt cx="2161991" cy="828932"/>
          </a:xfrm>
        </p:grpSpPr>
        <p:sp>
          <p:nvSpPr>
            <p:cNvPr id="87" name="矩形 94">
              <a:extLst>
                <a:ext uri="{FF2B5EF4-FFF2-40B4-BE49-F238E27FC236}">
                  <a16:creationId xmlns:a16="http://schemas.microsoft.com/office/drawing/2014/main" xmlns="" id="{0ABD8C5D-8695-2845-A8B5-C68EFC48A349}"/>
                </a:ext>
              </a:extLst>
            </p:cNvPr>
            <p:cNvSpPr/>
            <p:nvPr/>
          </p:nvSpPr>
          <p:spPr>
            <a:xfrm>
              <a:off x="6205860" y="1385303"/>
              <a:ext cx="2161991" cy="828932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r>
                <a:rPr lang="ru-RU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Индивидуальное </a:t>
              </a:r>
              <a:r>
                <a:rPr lang="ru-RU" altLang="zh-CN" sz="2000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предпринима</a:t>
              </a:r>
              <a:r>
                <a:rPr lang="ru-RU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</a:p>
            <a:p>
              <a:pPr algn="r"/>
              <a:r>
                <a:rPr lang="ru-RU" altLang="zh-CN" sz="2000" b="1" dirty="0" err="1">
                  <a:latin typeface="微软雅黑" panose="020B0503020204020204" pitchFamily="34" charset="-122"/>
                  <a:ea typeface="微软雅黑" panose="020B0503020204020204" pitchFamily="34" charset="-122"/>
                </a:rPr>
                <a:t>тельство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88" name="直接连接符 95">
              <a:extLst>
                <a:ext uri="{FF2B5EF4-FFF2-40B4-BE49-F238E27FC236}">
                  <a16:creationId xmlns:a16="http://schemas.microsoft.com/office/drawing/2014/main" xmlns="" id="{8C24A585-AF00-254C-9690-E877D382C66C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任意多边形 96">
            <a:extLst>
              <a:ext uri="{FF2B5EF4-FFF2-40B4-BE49-F238E27FC236}">
                <a16:creationId xmlns:a16="http://schemas.microsoft.com/office/drawing/2014/main" xmlns="" id="{4EE07FA7-0A07-7C47-B64B-9403CE24299B}"/>
              </a:ext>
            </a:extLst>
          </p:cNvPr>
          <p:cNvSpPr/>
          <p:nvPr/>
        </p:nvSpPr>
        <p:spPr>
          <a:xfrm>
            <a:off x="4124124" y="2897127"/>
            <a:ext cx="1142800" cy="1142956"/>
          </a:xfrm>
          <a:custGeom>
            <a:avLst/>
            <a:gdLst>
              <a:gd name="connsiteX0" fmla="*/ 914400 w 914400"/>
              <a:gd name="connsiteY0" fmla="*/ 0 h 914400"/>
              <a:gd name="connsiteX1" fmla="*/ 0 w 914400"/>
              <a:gd name="connsiteY1" fmla="*/ 91440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4400" h="914400">
                <a:moveTo>
                  <a:pt x="914400" y="0"/>
                </a:moveTo>
                <a:lnTo>
                  <a:pt x="0" y="914400"/>
                </a:lnTo>
              </a:path>
            </a:pathLst>
          </a:custGeom>
          <a:noFill/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90" name="组合 97">
            <a:extLst>
              <a:ext uri="{FF2B5EF4-FFF2-40B4-BE49-F238E27FC236}">
                <a16:creationId xmlns:a16="http://schemas.microsoft.com/office/drawing/2014/main" xmlns="" id="{43AA84F0-3DEC-7A4E-8DDC-22AA491DFAD0}"/>
              </a:ext>
            </a:extLst>
          </p:cNvPr>
          <p:cNvGrpSpPr/>
          <p:nvPr/>
        </p:nvGrpSpPr>
        <p:grpSpPr>
          <a:xfrm>
            <a:off x="3868354" y="5359641"/>
            <a:ext cx="476167" cy="559572"/>
            <a:chOff x="2635250" y="3875088"/>
            <a:chExt cx="381000" cy="447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1" name="Freeform 22">
              <a:extLst>
                <a:ext uri="{FF2B5EF4-FFF2-40B4-BE49-F238E27FC236}">
                  <a16:creationId xmlns:a16="http://schemas.microsoft.com/office/drawing/2014/main" xmlns="" id="{6C2FCFC5-E701-4E40-A40F-9484AAD3D7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200" y="3967163"/>
              <a:ext cx="146050" cy="168275"/>
            </a:xfrm>
            <a:custGeom>
              <a:avLst/>
              <a:gdLst>
                <a:gd name="T0" fmla="*/ 45 w 53"/>
                <a:gd name="T1" fmla="*/ 0 h 61"/>
                <a:gd name="T2" fmla="*/ 34 w 53"/>
                <a:gd name="T3" fmla="*/ 0 h 61"/>
                <a:gd name="T4" fmla="*/ 26 w 53"/>
                <a:gd name="T5" fmla="*/ 33 h 61"/>
                <a:gd name="T6" fmla="*/ 23 w 53"/>
                <a:gd name="T7" fmla="*/ 7 h 61"/>
                <a:gd name="T8" fmla="*/ 19 w 53"/>
                <a:gd name="T9" fmla="*/ 33 h 61"/>
                <a:gd name="T10" fmla="*/ 11 w 53"/>
                <a:gd name="T11" fmla="*/ 0 h 61"/>
                <a:gd name="T12" fmla="*/ 1 w 53"/>
                <a:gd name="T13" fmla="*/ 0 h 61"/>
                <a:gd name="T14" fmla="*/ 3 w 53"/>
                <a:gd name="T15" fmla="*/ 6 h 61"/>
                <a:gd name="T16" fmla="*/ 3 w 53"/>
                <a:gd name="T17" fmla="*/ 21 h 61"/>
                <a:gd name="T18" fmla="*/ 0 w 53"/>
                <a:gd name="T19" fmla="*/ 27 h 61"/>
                <a:gd name="T20" fmla="*/ 7 w 53"/>
                <a:gd name="T21" fmla="*/ 27 h 61"/>
                <a:gd name="T22" fmla="*/ 19 w 53"/>
                <a:gd name="T23" fmla="*/ 38 h 61"/>
                <a:gd name="T24" fmla="*/ 19 w 53"/>
                <a:gd name="T25" fmla="*/ 61 h 61"/>
                <a:gd name="T26" fmla="*/ 45 w 53"/>
                <a:gd name="T27" fmla="*/ 61 h 61"/>
                <a:gd name="T28" fmla="*/ 53 w 53"/>
                <a:gd name="T29" fmla="*/ 54 h 61"/>
                <a:gd name="T30" fmla="*/ 53 w 53"/>
                <a:gd name="T31" fmla="*/ 7 h 61"/>
                <a:gd name="T32" fmla="*/ 45 w 53"/>
                <a:gd name="T33" fmla="*/ 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3" h="61">
                  <a:moveTo>
                    <a:pt x="45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26" y="33"/>
                    <a:pt x="26" y="33"/>
                    <a:pt x="26" y="33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1"/>
                    <a:pt x="3" y="3"/>
                    <a:pt x="3" y="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4"/>
                    <a:pt x="2" y="26"/>
                    <a:pt x="0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4" y="27"/>
                    <a:pt x="19" y="32"/>
                    <a:pt x="19" y="38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45" y="61"/>
                    <a:pt x="45" y="61"/>
                    <a:pt x="45" y="61"/>
                  </a:cubicBezTo>
                  <a:cubicBezTo>
                    <a:pt x="49" y="61"/>
                    <a:pt x="53" y="58"/>
                    <a:pt x="53" y="54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3" y="3"/>
                    <a:pt x="49" y="0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2" name="Freeform 23">
              <a:extLst>
                <a:ext uri="{FF2B5EF4-FFF2-40B4-BE49-F238E27FC236}">
                  <a16:creationId xmlns:a16="http://schemas.microsoft.com/office/drawing/2014/main" xmlns="" id="{E9F22E57-A71F-8C46-9243-854A5A177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838" y="3875088"/>
              <a:ext cx="87312" cy="106363"/>
            </a:xfrm>
            <a:custGeom>
              <a:avLst/>
              <a:gdLst>
                <a:gd name="T0" fmla="*/ 8 w 32"/>
                <a:gd name="T1" fmla="*/ 32 h 39"/>
                <a:gd name="T2" fmla="*/ 13 w 32"/>
                <a:gd name="T3" fmla="*/ 32 h 39"/>
                <a:gd name="T4" fmla="*/ 16 w 32"/>
                <a:gd name="T5" fmla="*/ 39 h 39"/>
                <a:gd name="T6" fmla="*/ 18 w 32"/>
                <a:gd name="T7" fmla="*/ 32 h 39"/>
                <a:gd name="T8" fmla="*/ 24 w 32"/>
                <a:gd name="T9" fmla="*/ 32 h 39"/>
                <a:gd name="T10" fmla="*/ 24 w 32"/>
                <a:gd name="T11" fmla="*/ 32 h 39"/>
                <a:gd name="T12" fmla="*/ 32 w 32"/>
                <a:gd name="T13" fmla="*/ 24 h 39"/>
                <a:gd name="T14" fmla="*/ 32 w 32"/>
                <a:gd name="T15" fmla="*/ 8 h 39"/>
                <a:gd name="T16" fmla="*/ 24 w 32"/>
                <a:gd name="T17" fmla="*/ 0 h 39"/>
                <a:gd name="T18" fmla="*/ 8 w 32"/>
                <a:gd name="T19" fmla="*/ 0 h 39"/>
                <a:gd name="T20" fmla="*/ 0 w 32"/>
                <a:gd name="T21" fmla="*/ 8 h 39"/>
                <a:gd name="T22" fmla="*/ 0 w 32"/>
                <a:gd name="T23" fmla="*/ 24 h 39"/>
                <a:gd name="T24" fmla="*/ 8 w 32"/>
                <a:gd name="T25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39">
                  <a:moveTo>
                    <a:pt x="8" y="32"/>
                  </a:moveTo>
                  <a:cubicBezTo>
                    <a:pt x="13" y="32"/>
                    <a:pt x="13" y="32"/>
                    <a:pt x="13" y="32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8" y="32"/>
                    <a:pt x="32" y="28"/>
                    <a:pt x="32" y="24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4"/>
                    <a:pt x="28" y="0"/>
                    <a:pt x="24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3" y="32"/>
                    <a:pt x="8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3" name="Freeform 24">
              <a:extLst>
                <a:ext uri="{FF2B5EF4-FFF2-40B4-BE49-F238E27FC236}">
                  <a16:creationId xmlns:a16="http://schemas.microsoft.com/office/drawing/2014/main" xmlns="" id="{BBF54AB5-F235-E04B-805A-280E9D35A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6225" y="4071938"/>
              <a:ext cx="30162" cy="130175"/>
            </a:xfrm>
            <a:custGeom>
              <a:avLst/>
              <a:gdLst>
                <a:gd name="T0" fmla="*/ 9 w 19"/>
                <a:gd name="T1" fmla="*/ 0 h 82"/>
                <a:gd name="T2" fmla="*/ 0 w 19"/>
                <a:gd name="T3" fmla="*/ 68 h 82"/>
                <a:gd name="T4" fmla="*/ 9 w 19"/>
                <a:gd name="T5" fmla="*/ 82 h 82"/>
                <a:gd name="T6" fmla="*/ 19 w 19"/>
                <a:gd name="T7" fmla="*/ 68 h 82"/>
                <a:gd name="T8" fmla="*/ 9 w 19"/>
                <a:gd name="T9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82">
                  <a:moveTo>
                    <a:pt x="9" y="0"/>
                  </a:moveTo>
                  <a:lnTo>
                    <a:pt x="0" y="68"/>
                  </a:lnTo>
                  <a:lnTo>
                    <a:pt x="9" y="82"/>
                  </a:lnTo>
                  <a:lnTo>
                    <a:pt x="19" y="68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4" name="Freeform 25">
              <a:extLst>
                <a:ext uri="{FF2B5EF4-FFF2-40B4-BE49-F238E27FC236}">
                  <a16:creationId xmlns:a16="http://schemas.microsoft.com/office/drawing/2014/main" xmlns="" id="{E29316E1-92E7-844D-8EBC-E0F9E02F6F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5900" y="3962400"/>
              <a:ext cx="161925" cy="263525"/>
            </a:xfrm>
            <a:custGeom>
              <a:avLst/>
              <a:gdLst>
                <a:gd name="T0" fmla="*/ 49 w 59"/>
                <a:gd name="T1" fmla="*/ 31 h 96"/>
                <a:gd name="T2" fmla="*/ 38 w 59"/>
                <a:gd name="T3" fmla="*/ 31 h 96"/>
                <a:gd name="T4" fmla="*/ 40 w 59"/>
                <a:gd name="T5" fmla="*/ 30 h 96"/>
                <a:gd name="T6" fmla="*/ 43 w 59"/>
                <a:gd name="T7" fmla="*/ 23 h 96"/>
                <a:gd name="T8" fmla="*/ 43 w 59"/>
                <a:gd name="T9" fmla="*/ 8 h 96"/>
                <a:gd name="T10" fmla="*/ 35 w 59"/>
                <a:gd name="T11" fmla="*/ 0 h 96"/>
                <a:gd name="T12" fmla="*/ 19 w 59"/>
                <a:gd name="T13" fmla="*/ 0 h 96"/>
                <a:gd name="T14" fmla="*/ 11 w 59"/>
                <a:gd name="T15" fmla="*/ 8 h 96"/>
                <a:gd name="T16" fmla="*/ 11 w 59"/>
                <a:gd name="T17" fmla="*/ 23 h 96"/>
                <a:gd name="T18" fmla="*/ 15 w 59"/>
                <a:gd name="T19" fmla="*/ 30 h 96"/>
                <a:gd name="T20" fmla="*/ 17 w 59"/>
                <a:gd name="T21" fmla="*/ 31 h 96"/>
                <a:gd name="T22" fmla="*/ 5 w 59"/>
                <a:gd name="T23" fmla="*/ 31 h 96"/>
                <a:gd name="T24" fmla="*/ 0 w 59"/>
                <a:gd name="T25" fmla="*/ 32 h 96"/>
                <a:gd name="T26" fmla="*/ 2 w 59"/>
                <a:gd name="T27" fmla="*/ 33 h 96"/>
                <a:gd name="T28" fmla="*/ 5 w 59"/>
                <a:gd name="T29" fmla="*/ 33 h 96"/>
                <a:gd name="T30" fmla="*/ 25 w 59"/>
                <a:gd name="T31" fmla="*/ 33 h 96"/>
                <a:gd name="T32" fmla="*/ 27 w 59"/>
                <a:gd name="T33" fmla="*/ 38 h 96"/>
                <a:gd name="T34" fmla="*/ 29 w 59"/>
                <a:gd name="T35" fmla="*/ 33 h 96"/>
                <a:gd name="T36" fmla="*/ 49 w 59"/>
                <a:gd name="T37" fmla="*/ 33 h 96"/>
                <a:gd name="T38" fmla="*/ 57 w 59"/>
                <a:gd name="T39" fmla="*/ 40 h 96"/>
                <a:gd name="T40" fmla="*/ 57 w 59"/>
                <a:gd name="T41" fmla="*/ 87 h 96"/>
                <a:gd name="T42" fmla="*/ 49 w 59"/>
                <a:gd name="T43" fmla="*/ 94 h 96"/>
                <a:gd name="T44" fmla="*/ 22 w 59"/>
                <a:gd name="T45" fmla="*/ 94 h 96"/>
                <a:gd name="T46" fmla="*/ 22 w 59"/>
                <a:gd name="T47" fmla="*/ 96 h 96"/>
                <a:gd name="T48" fmla="*/ 49 w 59"/>
                <a:gd name="T49" fmla="*/ 96 h 96"/>
                <a:gd name="T50" fmla="*/ 59 w 59"/>
                <a:gd name="T51" fmla="*/ 87 h 96"/>
                <a:gd name="T52" fmla="*/ 59 w 59"/>
                <a:gd name="T53" fmla="*/ 40 h 96"/>
                <a:gd name="T54" fmla="*/ 49 w 59"/>
                <a:gd name="T55" fmla="*/ 31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9" h="96">
                  <a:moveTo>
                    <a:pt x="49" y="31"/>
                  </a:moveTo>
                  <a:cubicBezTo>
                    <a:pt x="38" y="31"/>
                    <a:pt x="38" y="31"/>
                    <a:pt x="38" y="31"/>
                  </a:cubicBezTo>
                  <a:cubicBezTo>
                    <a:pt x="40" y="30"/>
                    <a:pt x="40" y="30"/>
                    <a:pt x="40" y="30"/>
                  </a:cubicBezTo>
                  <a:cubicBezTo>
                    <a:pt x="42" y="28"/>
                    <a:pt x="43" y="26"/>
                    <a:pt x="43" y="23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3"/>
                    <a:pt x="39" y="0"/>
                    <a:pt x="35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5" y="0"/>
                    <a:pt x="11" y="3"/>
                    <a:pt x="11" y="8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6"/>
                    <a:pt x="13" y="28"/>
                    <a:pt x="15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1"/>
                    <a:pt x="2" y="32"/>
                    <a:pt x="0" y="32"/>
                  </a:cubicBezTo>
                  <a:cubicBezTo>
                    <a:pt x="1" y="33"/>
                    <a:pt x="2" y="33"/>
                    <a:pt x="2" y="33"/>
                  </a:cubicBezTo>
                  <a:cubicBezTo>
                    <a:pt x="3" y="33"/>
                    <a:pt x="4" y="33"/>
                    <a:pt x="5" y="33"/>
                  </a:cubicBezTo>
                  <a:cubicBezTo>
                    <a:pt x="25" y="33"/>
                    <a:pt x="25" y="33"/>
                    <a:pt x="25" y="33"/>
                  </a:cubicBezTo>
                  <a:cubicBezTo>
                    <a:pt x="27" y="38"/>
                    <a:pt x="27" y="38"/>
                    <a:pt x="27" y="38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54" y="33"/>
                    <a:pt x="57" y="36"/>
                    <a:pt x="57" y="40"/>
                  </a:cubicBezTo>
                  <a:cubicBezTo>
                    <a:pt x="57" y="87"/>
                    <a:pt x="57" y="87"/>
                    <a:pt x="57" y="87"/>
                  </a:cubicBezTo>
                  <a:cubicBezTo>
                    <a:pt x="57" y="91"/>
                    <a:pt x="54" y="94"/>
                    <a:pt x="49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6"/>
                    <a:pt x="22" y="96"/>
                    <a:pt x="22" y="96"/>
                  </a:cubicBezTo>
                  <a:cubicBezTo>
                    <a:pt x="49" y="96"/>
                    <a:pt x="49" y="96"/>
                    <a:pt x="49" y="96"/>
                  </a:cubicBezTo>
                  <a:cubicBezTo>
                    <a:pt x="55" y="96"/>
                    <a:pt x="59" y="92"/>
                    <a:pt x="59" y="87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5" y="31"/>
                    <a:pt x="4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5" name="Freeform 26">
              <a:extLst>
                <a:ext uri="{FF2B5EF4-FFF2-40B4-BE49-F238E27FC236}">
                  <a16:creationId xmlns:a16="http://schemas.microsoft.com/office/drawing/2014/main" xmlns="" id="{B2A94A09-84AE-7744-A451-D419963020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35250" y="4052888"/>
              <a:ext cx="174625" cy="269875"/>
            </a:xfrm>
            <a:custGeom>
              <a:avLst/>
              <a:gdLst>
                <a:gd name="T0" fmla="*/ 54 w 64"/>
                <a:gd name="T1" fmla="*/ 33 h 98"/>
                <a:gd name="T2" fmla="*/ 46 w 64"/>
                <a:gd name="T3" fmla="*/ 33 h 98"/>
                <a:gd name="T4" fmla="*/ 47 w 64"/>
                <a:gd name="T5" fmla="*/ 32 h 98"/>
                <a:gd name="T6" fmla="*/ 49 w 64"/>
                <a:gd name="T7" fmla="*/ 25 h 98"/>
                <a:gd name="T8" fmla="*/ 49 w 64"/>
                <a:gd name="T9" fmla="*/ 10 h 98"/>
                <a:gd name="T10" fmla="*/ 40 w 64"/>
                <a:gd name="T11" fmla="*/ 0 h 98"/>
                <a:gd name="T12" fmla="*/ 24 w 64"/>
                <a:gd name="T13" fmla="*/ 0 h 98"/>
                <a:gd name="T14" fmla="*/ 14 w 64"/>
                <a:gd name="T15" fmla="*/ 10 h 98"/>
                <a:gd name="T16" fmla="*/ 14 w 64"/>
                <a:gd name="T17" fmla="*/ 25 h 98"/>
                <a:gd name="T18" fmla="*/ 17 w 64"/>
                <a:gd name="T19" fmla="*/ 32 h 98"/>
                <a:gd name="T20" fmla="*/ 18 w 64"/>
                <a:gd name="T21" fmla="*/ 33 h 98"/>
                <a:gd name="T22" fmla="*/ 9 w 64"/>
                <a:gd name="T23" fmla="*/ 33 h 98"/>
                <a:gd name="T24" fmla="*/ 0 w 64"/>
                <a:gd name="T25" fmla="*/ 42 h 98"/>
                <a:gd name="T26" fmla="*/ 0 w 64"/>
                <a:gd name="T27" fmla="*/ 90 h 98"/>
                <a:gd name="T28" fmla="*/ 9 w 64"/>
                <a:gd name="T29" fmla="*/ 98 h 98"/>
                <a:gd name="T30" fmla="*/ 54 w 64"/>
                <a:gd name="T31" fmla="*/ 98 h 98"/>
                <a:gd name="T32" fmla="*/ 64 w 64"/>
                <a:gd name="T33" fmla="*/ 90 h 98"/>
                <a:gd name="T34" fmla="*/ 64 w 64"/>
                <a:gd name="T35" fmla="*/ 42 h 98"/>
                <a:gd name="T36" fmla="*/ 54 w 64"/>
                <a:gd name="T37" fmla="*/ 33 h 98"/>
                <a:gd name="T38" fmla="*/ 16 w 64"/>
                <a:gd name="T39" fmla="*/ 25 h 98"/>
                <a:gd name="T40" fmla="*/ 16 w 64"/>
                <a:gd name="T41" fmla="*/ 10 h 98"/>
                <a:gd name="T42" fmla="*/ 24 w 64"/>
                <a:gd name="T43" fmla="*/ 2 h 98"/>
                <a:gd name="T44" fmla="*/ 40 w 64"/>
                <a:gd name="T45" fmla="*/ 2 h 98"/>
                <a:gd name="T46" fmla="*/ 48 w 64"/>
                <a:gd name="T47" fmla="*/ 10 h 98"/>
                <a:gd name="T48" fmla="*/ 48 w 64"/>
                <a:gd name="T49" fmla="*/ 25 h 98"/>
                <a:gd name="T50" fmla="*/ 40 w 64"/>
                <a:gd name="T51" fmla="*/ 33 h 98"/>
                <a:gd name="T52" fmla="*/ 24 w 64"/>
                <a:gd name="T53" fmla="*/ 33 h 98"/>
                <a:gd name="T54" fmla="*/ 16 w 64"/>
                <a:gd name="T55" fmla="*/ 25 h 98"/>
                <a:gd name="T56" fmla="*/ 62 w 64"/>
                <a:gd name="T57" fmla="*/ 90 h 98"/>
                <a:gd name="T58" fmla="*/ 54 w 64"/>
                <a:gd name="T59" fmla="*/ 96 h 98"/>
                <a:gd name="T60" fmla="*/ 9 w 64"/>
                <a:gd name="T61" fmla="*/ 96 h 98"/>
                <a:gd name="T62" fmla="*/ 1 w 64"/>
                <a:gd name="T63" fmla="*/ 90 h 98"/>
                <a:gd name="T64" fmla="*/ 1 w 64"/>
                <a:gd name="T65" fmla="*/ 42 h 98"/>
                <a:gd name="T66" fmla="*/ 9 w 64"/>
                <a:gd name="T67" fmla="*/ 35 h 98"/>
                <a:gd name="T68" fmla="*/ 30 w 64"/>
                <a:gd name="T69" fmla="*/ 35 h 98"/>
                <a:gd name="T70" fmla="*/ 32 w 64"/>
                <a:gd name="T71" fmla="*/ 40 h 98"/>
                <a:gd name="T72" fmla="*/ 34 w 64"/>
                <a:gd name="T73" fmla="*/ 35 h 98"/>
                <a:gd name="T74" fmla="*/ 54 w 64"/>
                <a:gd name="T75" fmla="*/ 35 h 98"/>
                <a:gd name="T76" fmla="*/ 62 w 64"/>
                <a:gd name="T77" fmla="*/ 42 h 98"/>
                <a:gd name="T78" fmla="*/ 62 w 64"/>
                <a:gd name="T79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4" h="98">
                  <a:moveTo>
                    <a:pt x="54" y="33"/>
                  </a:moveTo>
                  <a:cubicBezTo>
                    <a:pt x="46" y="33"/>
                    <a:pt x="46" y="33"/>
                    <a:pt x="46" y="33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9" y="30"/>
                    <a:pt x="49" y="28"/>
                    <a:pt x="49" y="25"/>
                  </a:cubicBezTo>
                  <a:cubicBezTo>
                    <a:pt x="49" y="10"/>
                    <a:pt x="49" y="10"/>
                    <a:pt x="49" y="10"/>
                  </a:cubicBezTo>
                  <a:cubicBezTo>
                    <a:pt x="49" y="4"/>
                    <a:pt x="45" y="0"/>
                    <a:pt x="4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9" y="0"/>
                    <a:pt x="14" y="4"/>
                    <a:pt x="14" y="10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8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4" y="33"/>
                    <a:pt x="0" y="37"/>
                    <a:pt x="0" y="42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4"/>
                    <a:pt x="4" y="98"/>
                    <a:pt x="9" y="98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0" y="98"/>
                    <a:pt x="64" y="94"/>
                    <a:pt x="64" y="90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7"/>
                    <a:pt x="60" y="33"/>
                    <a:pt x="54" y="33"/>
                  </a:cubicBezTo>
                  <a:close/>
                  <a:moveTo>
                    <a:pt x="16" y="25"/>
                  </a:moveTo>
                  <a:cubicBezTo>
                    <a:pt x="16" y="10"/>
                    <a:pt x="16" y="10"/>
                    <a:pt x="16" y="10"/>
                  </a:cubicBezTo>
                  <a:cubicBezTo>
                    <a:pt x="16" y="5"/>
                    <a:pt x="20" y="2"/>
                    <a:pt x="24" y="2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44" y="2"/>
                    <a:pt x="48" y="5"/>
                    <a:pt x="48" y="10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30"/>
                    <a:pt x="44" y="33"/>
                    <a:pt x="40" y="33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20" y="33"/>
                    <a:pt x="16" y="30"/>
                    <a:pt x="16" y="25"/>
                  </a:cubicBezTo>
                  <a:close/>
                  <a:moveTo>
                    <a:pt x="62" y="90"/>
                  </a:moveTo>
                  <a:cubicBezTo>
                    <a:pt x="62" y="93"/>
                    <a:pt x="59" y="96"/>
                    <a:pt x="54" y="96"/>
                  </a:cubicBezTo>
                  <a:cubicBezTo>
                    <a:pt x="9" y="96"/>
                    <a:pt x="9" y="96"/>
                    <a:pt x="9" y="96"/>
                  </a:cubicBezTo>
                  <a:cubicBezTo>
                    <a:pt x="5" y="96"/>
                    <a:pt x="1" y="93"/>
                    <a:pt x="1" y="90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1" y="38"/>
                    <a:pt x="5" y="35"/>
                    <a:pt x="9" y="35"/>
                  </a:cubicBezTo>
                  <a:cubicBezTo>
                    <a:pt x="30" y="35"/>
                    <a:pt x="30" y="35"/>
                    <a:pt x="30" y="35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9" y="35"/>
                    <a:pt x="62" y="38"/>
                    <a:pt x="62" y="42"/>
                  </a:cubicBezTo>
                  <a:lnTo>
                    <a:pt x="62" y="9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96" name="Freeform 27">
              <a:extLst>
                <a:ext uri="{FF2B5EF4-FFF2-40B4-BE49-F238E27FC236}">
                  <a16:creationId xmlns:a16="http://schemas.microsoft.com/office/drawing/2014/main" xmlns="" id="{62DA0782-A21E-6B43-A791-1844D864D1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6688" y="4171950"/>
              <a:ext cx="30162" cy="125413"/>
            </a:xfrm>
            <a:custGeom>
              <a:avLst/>
              <a:gdLst>
                <a:gd name="T0" fmla="*/ 0 w 19"/>
                <a:gd name="T1" fmla="*/ 65 h 79"/>
                <a:gd name="T2" fmla="*/ 10 w 19"/>
                <a:gd name="T3" fmla="*/ 79 h 79"/>
                <a:gd name="T4" fmla="*/ 19 w 19"/>
                <a:gd name="T5" fmla="*/ 65 h 79"/>
                <a:gd name="T6" fmla="*/ 10 w 19"/>
                <a:gd name="T7" fmla="*/ 0 h 79"/>
                <a:gd name="T8" fmla="*/ 0 w 19"/>
                <a:gd name="T9" fmla="*/ 65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79">
                  <a:moveTo>
                    <a:pt x="0" y="65"/>
                  </a:moveTo>
                  <a:lnTo>
                    <a:pt x="10" y="79"/>
                  </a:lnTo>
                  <a:lnTo>
                    <a:pt x="19" y="65"/>
                  </a:lnTo>
                  <a:lnTo>
                    <a:pt x="10" y="0"/>
                  </a:lnTo>
                  <a:lnTo>
                    <a:pt x="0" y="6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grpSp>
        <p:nvGrpSpPr>
          <p:cNvPr id="97" name="组合 104">
            <a:extLst>
              <a:ext uri="{FF2B5EF4-FFF2-40B4-BE49-F238E27FC236}">
                <a16:creationId xmlns:a16="http://schemas.microsoft.com/office/drawing/2014/main" xmlns="" id="{BAA05454-422D-1946-B956-82B4AAAA1E18}"/>
              </a:ext>
            </a:extLst>
          </p:cNvPr>
          <p:cNvGrpSpPr/>
          <p:nvPr/>
        </p:nvGrpSpPr>
        <p:grpSpPr>
          <a:xfrm rot="2700000">
            <a:off x="924370" y="3599010"/>
            <a:ext cx="3391749" cy="851319"/>
            <a:chOff x="5636869" y="1453411"/>
            <a:chExt cx="2713502" cy="681175"/>
          </a:xfrm>
        </p:grpSpPr>
        <p:sp>
          <p:nvSpPr>
            <p:cNvPr id="99" name="矩形 106">
              <a:extLst>
                <a:ext uri="{FF2B5EF4-FFF2-40B4-BE49-F238E27FC236}">
                  <a16:creationId xmlns:a16="http://schemas.microsoft.com/office/drawing/2014/main" xmlns="" id="{73286A0A-1C5E-C24D-8A51-4FA3A9790BDD}"/>
                </a:ext>
              </a:extLst>
            </p:cNvPr>
            <p:cNvSpPr/>
            <p:nvPr/>
          </p:nvSpPr>
          <p:spPr>
            <a:xfrm>
              <a:off x="5636869" y="1453411"/>
              <a:ext cx="2713502" cy="681175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pPr algn="r"/>
              <a:r>
                <a:rPr lang="ru-RU" sz="2400" b="1" dirty="0"/>
                <a:t>Коллективное предпринимательство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0" name="直接连接符 107">
              <a:extLst>
                <a:ext uri="{FF2B5EF4-FFF2-40B4-BE49-F238E27FC236}">
                  <a16:creationId xmlns:a16="http://schemas.microsoft.com/office/drawing/2014/main" xmlns="" id="{05EFA2BB-FEEE-2444-91F2-A765D2D77C70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1" name="任意多边形 108">
            <a:extLst>
              <a:ext uri="{FF2B5EF4-FFF2-40B4-BE49-F238E27FC236}">
                <a16:creationId xmlns:a16="http://schemas.microsoft.com/office/drawing/2014/main" xmlns="" id="{87CAA1BA-83E6-7D40-BE34-419DC8C8AD6A}"/>
              </a:ext>
            </a:extLst>
          </p:cNvPr>
          <p:cNvSpPr/>
          <p:nvPr/>
        </p:nvSpPr>
        <p:spPr>
          <a:xfrm>
            <a:off x="3424159" y="3668619"/>
            <a:ext cx="2185605" cy="2185905"/>
          </a:xfrm>
          <a:custGeom>
            <a:avLst/>
            <a:gdLst>
              <a:gd name="connsiteX0" fmla="*/ 1748790 w 1748790"/>
              <a:gd name="connsiteY0" fmla="*/ 0 h 1748790"/>
              <a:gd name="connsiteX1" fmla="*/ 0 w 1748790"/>
              <a:gd name="connsiteY1" fmla="*/ 1748790 h 1748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48790" h="1748790">
                <a:moveTo>
                  <a:pt x="1748790" y="0"/>
                </a:moveTo>
                <a:lnTo>
                  <a:pt x="0" y="1748790"/>
                </a:lnTo>
              </a:path>
            </a:pathLst>
          </a:custGeom>
          <a:noFill/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02" name="组合 109">
            <a:extLst>
              <a:ext uri="{FF2B5EF4-FFF2-40B4-BE49-F238E27FC236}">
                <a16:creationId xmlns:a16="http://schemas.microsoft.com/office/drawing/2014/main" xmlns="" id="{04463E4C-6947-1443-BFB5-3B4753B4CF37}"/>
              </a:ext>
            </a:extLst>
          </p:cNvPr>
          <p:cNvGrpSpPr/>
          <p:nvPr/>
        </p:nvGrpSpPr>
        <p:grpSpPr>
          <a:xfrm rot="2700000">
            <a:off x="8697719" y="2354403"/>
            <a:ext cx="2372042" cy="851319"/>
            <a:chOff x="6423334" y="1444112"/>
            <a:chExt cx="1897706" cy="681175"/>
          </a:xfrm>
        </p:grpSpPr>
        <p:sp>
          <p:nvSpPr>
            <p:cNvPr id="104" name="矩形 111">
              <a:extLst>
                <a:ext uri="{FF2B5EF4-FFF2-40B4-BE49-F238E27FC236}">
                  <a16:creationId xmlns:a16="http://schemas.microsoft.com/office/drawing/2014/main" xmlns="" id="{B60F756F-3602-E44C-9F31-9BCF8AA9DE26}"/>
                </a:ext>
              </a:extLst>
            </p:cNvPr>
            <p:cNvSpPr/>
            <p:nvPr/>
          </p:nvSpPr>
          <p:spPr>
            <a:xfrm>
              <a:off x="6423334" y="1444112"/>
              <a:ext cx="1679259" cy="681175"/>
            </a:xfrm>
            <a:prstGeom prst="rect">
              <a:avLst/>
            </a:prstGeom>
          </p:spPr>
          <p:txBody>
            <a:bodyPr vert="horz" wrap="square" lIns="111567" tIns="55783" rIns="111567" bIns="55783" rtlCol="0">
              <a:spAutoFit/>
            </a:bodyPr>
            <a:lstStyle/>
            <a:p>
              <a:r>
                <a:rPr lang="ru-RU" sz="2400" b="1" dirty="0"/>
                <a:t>Студенческие стартапы</a:t>
              </a:r>
              <a:endPara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05" name="直接连接符 112">
              <a:extLst>
                <a:ext uri="{FF2B5EF4-FFF2-40B4-BE49-F238E27FC236}">
                  <a16:creationId xmlns:a16="http://schemas.microsoft.com/office/drawing/2014/main" xmlns="" id="{FB515C4B-AA06-DE4D-8233-FE1DBE98CEF7}"/>
                </a:ext>
              </a:extLst>
            </p:cNvPr>
            <p:cNvCxnSpPr/>
            <p:nvPr/>
          </p:nvCxnSpPr>
          <p:spPr>
            <a:xfrm>
              <a:off x="6445250" y="1920736"/>
              <a:ext cx="1875790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6" name="任意多边形 113">
            <a:extLst>
              <a:ext uri="{FF2B5EF4-FFF2-40B4-BE49-F238E27FC236}">
                <a16:creationId xmlns:a16="http://schemas.microsoft.com/office/drawing/2014/main" xmlns="" id="{57E760DC-48EC-7242-887F-E88D6942F220}"/>
              </a:ext>
            </a:extLst>
          </p:cNvPr>
          <p:cNvSpPr/>
          <p:nvPr/>
        </p:nvSpPr>
        <p:spPr>
          <a:xfrm>
            <a:off x="6923766" y="2028562"/>
            <a:ext cx="1632572" cy="1650936"/>
          </a:xfrm>
          <a:custGeom>
            <a:avLst/>
            <a:gdLst>
              <a:gd name="connsiteX0" fmla="*/ 0 w 1306285"/>
              <a:gd name="connsiteY0" fmla="*/ 1320800 h 1320800"/>
              <a:gd name="connsiteX1" fmla="*/ 43542 w 1306285"/>
              <a:gd name="connsiteY1" fmla="*/ 1277257 h 1320800"/>
              <a:gd name="connsiteX2" fmla="*/ 1306285 w 1306285"/>
              <a:gd name="connsiteY2" fmla="*/ 0 h 132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06285" h="1320800">
                <a:moveTo>
                  <a:pt x="0" y="1320800"/>
                </a:moveTo>
                <a:lnTo>
                  <a:pt x="43542" y="1277257"/>
                </a:lnTo>
                <a:lnTo>
                  <a:pt x="1306285" y="0"/>
                </a:lnTo>
              </a:path>
            </a:pathLst>
          </a:custGeom>
          <a:solidFill>
            <a:srgbClr val="261F1C"/>
          </a:solidFill>
          <a:ln w="12700">
            <a:solidFill>
              <a:srgbClr val="261F1C"/>
            </a:solidFill>
            <a:prstDash val="sys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/>
            <a:endParaRPr lang="zh-CN" altLang="en-US" sz="2399" dirty="0">
              <a:solidFill>
                <a:schemeClr val="tx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pSp>
        <p:nvGrpSpPr>
          <p:cNvPr id="107" name="组合 114">
            <a:extLst>
              <a:ext uri="{FF2B5EF4-FFF2-40B4-BE49-F238E27FC236}">
                <a16:creationId xmlns:a16="http://schemas.microsoft.com/office/drawing/2014/main" xmlns="" id="{21EB0087-295F-DC46-BBF3-01548D98B192}"/>
              </a:ext>
            </a:extLst>
          </p:cNvPr>
          <p:cNvGrpSpPr/>
          <p:nvPr/>
        </p:nvGrpSpPr>
        <p:grpSpPr>
          <a:xfrm>
            <a:off x="8087404" y="2682191"/>
            <a:ext cx="509896" cy="400828"/>
            <a:chOff x="5297488" y="2511425"/>
            <a:chExt cx="407988" cy="32067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8" name="Freeform 34">
              <a:extLst>
                <a:ext uri="{FF2B5EF4-FFF2-40B4-BE49-F238E27FC236}">
                  <a16:creationId xmlns:a16="http://schemas.microsoft.com/office/drawing/2014/main" xmlns="" id="{99BEF26B-D0A3-9F4E-9028-5D3F51D0E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488" y="2511425"/>
              <a:ext cx="322263" cy="239713"/>
            </a:xfrm>
            <a:custGeom>
              <a:avLst/>
              <a:gdLst>
                <a:gd name="T0" fmla="*/ 15 w 131"/>
                <a:gd name="T1" fmla="*/ 92 h 97"/>
                <a:gd name="T2" fmla="*/ 6 w 131"/>
                <a:gd name="T3" fmla="*/ 83 h 97"/>
                <a:gd name="T4" fmla="*/ 6 w 131"/>
                <a:gd name="T5" fmla="*/ 15 h 97"/>
                <a:gd name="T6" fmla="*/ 15 w 131"/>
                <a:gd name="T7" fmla="*/ 6 h 97"/>
                <a:gd name="T8" fmla="*/ 117 w 131"/>
                <a:gd name="T9" fmla="*/ 6 h 97"/>
                <a:gd name="T10" fmla="*/ 126 w 131"/>
                <a:gd name="T11" fmla="*/ 15 h 97"/>
                <a:gd name="T12" fmla="*/ 126 w 131"/>
                <a:gd name="T13" fmla="*/ 23 h 97"/>
                <a:gd name="T14" fmla="*/ 131 w 131"/>
                <a:gd name="T15" fmla="*/ 23 h 97"/>
                <a:gd name="T16" fmla="*/ 131 w 131"/>
                <a:gd name="T17" fmla="*/ 15 h 97"/>
                <a:gd name="T18" fmla="*/ 117 w 131"/>
                <a:gd name="T19" fmla="*/ 0 h 97"/>
                <a:gd name="T20" fmla="*/ 15 w 131"/>
                <a:gd name="T21" fmla="*/ 0 h 97"/>
                <a:gd name="T22" fmla="*/ 0 w 131"/>
                <a:gd name="T23" fmla="*/ 15 h 97"/>
                <a:gd name="T24" fmla="*/ 0 w 131"/>
                <a:gd name="T25" fmla="*/ 83 h 97"/>
                <a:gd name="T26" fmla="*/ 15 w 131"/>
                <a:gd name="T27" fmla="*/ 97 h 97"/>
                <a:gd name="T28" fmla="*/ 97 w 131"/>
                <a:gd name="T29" fmla="*/ 97 h 97"/>
                <a:gd name="T30" fmla="*/ 97 w 131"/>
                <a:gd name="T31" fmla="*/ 92 h 97"/>
                <a:gd name="T32" fmla="*/ 15 w 131"/>
                <a:gd name="T33" fmla="*/ 9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" h="97">
                  <a:moveTo>
                    <a:pt x="15" y="92"/>
                  </a:moveTo>
                  <a:cubicBezTo>
                    <a:pt x="10" y="92"/>
                    <a:pt x="6" y="88"/>
                    <a:pt x="6" y="83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10"/>
                    <a:pt x="10" y="6"/>
                    <a:pt x="15" y="6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22" y="6"/>
                    <a:pt x="126" y="10"/>
                    <a:pt x="126" y="15"/>
                  </a:cubicBezTo>
                  <a:cubicBezTo>
                    <a:pt x="126" y="23"/>
                    <a:pt x="126" y="23"/>
                    <a:pt x="126" y="23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15"/>
                    <a:pt x="131" y="15"/>
                    <a:pt x="131" y="15"/>
                  </a:cubicBezTo>
                  <a:cubicBezTo>
                    <a:pt x="131" y="7"/>
                    <a:pt x="125" y="0"/>
                    <a:pt x="117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91"/>
                    <a:pt x="7" y="97"/>
                    <a:pt x="15" y="97"/>
                  </a:cubicBezTo>
                  <a:cubicBezTo>
                    <a:pt x="97" y="97"/>
                    <a:pt x="97" y="97"/>
                    <a:pt x="97" y="97"/>
                  </a:cubicBezTo>
                  <a:cubicBezTo>
                    <a:pt x="97" y="92"/>
                    <a:pt x="97" y="92"/>
                    <a:pt x="97" y="92"/>
                  </a:cubicBezTo>
                  <a:lnTo>
                    <a:pt x="15" y="9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09" name="Freeform 35">
              <a:extLst>
                <a:ext uri="{FF2B5EF4-FFF2-40B4-BE49-F238E27FC236}">
                  <a16:creationId xmlns:a16="http://schemas.microsoft.com/office/drawing/2014/main" xmlns="" id="{91F3335C-1D0A-1843-B1BA-67223DBD2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963" y="2663825"/>
              <a:ext cx="163513" cy="168275"/>
            </a:xfrm>
            <a:custGeom>
              <a:avLst/>
              <a:gdLst>
                <a:gd name="T0" fmla="*/ 58 w 67"/>
                <a:gd name="T1" fmla="*/ 0 h 68"/>
                <a:gd name="T2" fmla="*/ 46 w 67"/>
                <a:gd name="T3" fmla="*/ 0 h 68"/>
                <a:gd name="T4" fmla="*/ 37 w 67"/>
                <a:gd name="T5" fmla="*/ 37 h 68"/>
                <a:gd name="T6" fmla="*/ 33 w 67"/>
                <a:gd name="T7" fmla="*/ 8 h 68"/>
                <a:gd name="T8" fmla="*/ 29 w 67"/>
                <a:gd name="T9" fmla="*/ 37 h 68"/>
                <a:gd name="T10" fmla="*/ 21 w 67"/>
                <a:gd name="T11" fmla="*/ 0 h 68"/>
                <a:gd name="T12" fmla="*/ 9 w 67"/>
                <a:gd name="T13" fmla="*/ 0 h 68"/>
                <a:gd name="T14" fmla="*/ 0 w 67"/>
                <a:gd name="T15" fmla="*/ 8 h 68"/>
                <a:gd name="T16" fmla="*/ 0 w 67"/>
                <a:gd name="T17" fmla="*/ 60 h 68"/>
                <a:gd name="T18" fmla="*/ 9 w 67"/>
                <a:gd name="T19" fmla="*/ 68 h 68"/>
                <a:gd name="T20" fmla="*/ 58 w 67"/>
                <a:gd name="T21" fmla="*/ 68 h 68"/>
                <a:gd name="T22" fmla="*/ 67 w 67"/>
                <a:gd name="T23" fmla="*/ 60 h 68"/>
                <a:gd name="T24" fmla="*/ 67 w 67"/>
                <a:gd name="T25" fmla="*/ 8 h 68"/>
                <a:gd name="T26" fmla="*/ 58 w 67"/>
                <a:gd name="T27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7" h="68">
                  <a:moveTo>
                    <a:pt x="58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5"/>
                    <a:pt x="4" y="68"/>
                    <a:pt x="9" y="68"/>
                  </a:cubicBezTo>
                  <a:cubicBezTo>
                    <a:pt x="58" y="68"/>
                    <a:pt x="58" y="68"/>
                    <a:pt x="58" y="68"/>
                  </a:cubicBezTo>
                  <a:cubicBezTo>
                    <a:pt x="63" y="68"/>
                    <a:pt x="67" y="65"/>
                    <a:pt x="67" y="60"/>
                  </a:cubicBezTo>
                  <a:cubicBezTo>
                    <a:pt x="67" y="8"/>
                    <a:pt x="67" y="8"/>
                    <a:pt x="67" y="8"/>
                  </a:cubicBezTo>
                  <a:cubicBezTo>
                    <a:pt x="67" y="4"/>
                    <a:pt x="63" y="0"/>
                    <a:pt x="5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10" name="Freeform 36">
              <a:extLst>
                <a:ext uri="{FF2B5EF4-FFF2-40B4-BE49-F238E27FC236}">
                  <a16:creationId xmlns:a16="http://schemas.microsoft.com/office/drawing/2014/main" xmlns="" id="{F1409E6F-A82C-B049-B406-6B79AD8B25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80063" y="2573338"/>
              <a:ext cx="87313" cy="103188"/>
            </a:xfrm>
            <a:custGeom>
              <a:avLst/>
              <a:gdLst>
                <a:gd name="T0" fmla="*/ 9 w 35"/>
                <a:gd name="T1" fmla="*/ 35 h 42"/>
                <a:gd name="T2" fmla="*/ 9 w 35"/>
                <a:gd name="T3" fmla="*/ 36 h 42"/>
                <a:gd name="T4" fmla="*/ 15 w 35"/>
                <a:gd name="T5" fmla="*/ 36 h 42"/>
                <a:gd name="T6" fmla="*/ 17 w 35"/>
                <a:gd name="T7" fmla="*/ 42 h 42"/>
                <a:gd name="T8" fmla="*/ 20 w 35"/>
                <a:gd name="T9" fmla="*/ 36 h 42"/>
                <a:gd name="T10" fmla="*/ 26 w 35"/>
                <a:gd name="T11" fmla="*/ 36 h 42"/>
                <a:gd name="T12" fmla="*/ 26 w 35"/>
                <a:gd name="T13" fmla="*/ 35 h 42"/>
                <a:gd name="T14" fmla="*/ 35 w 35"/>
                <a:gd name="T15" fmla="*/ 26 h 42"/>
                <a:gd name="T16" fmla="*/ 35 w 35"/>
                <a:gd name="T17" fmla="*/ 9 h 42"/>
                <a:gd name="T18" fmla="*/ 26 w 35"/>
                <a:gd name="T19" fmla="*/ 0 h 42"/>
                <a:gd name="T20" fmla="*/ 9 w 35"/>
                <a:gd name="T21" fmla="*/ 0 h 42"/>
                <a:gd name="T22" fmla="*/ 0 w 35"/>
                <a:gd name="T23" fmla="*/ 9 h 42"/>
                <a:gd name="T24" fmla="*/ 0 w 35"/>
                <a:gd name="T25" fmla="*/ 26 h 42"/>
                <a:gd name="T26" fmla="*/ 9 w 35"/>
                <a:gd name="T2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5" h="42">
                  <a:moveTo>
                    <a:pt x="9" y="35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26" y="35"/>
                    <a:pt x="26" y="35"/>
                    <a:pt x="26" y="35"/>
                  </a:cubicBezTo>
                  <a:cubicBezTo>
                    <a:pt x="31" y="35"/>
                    <a:pt x="35" y="31"/>
                    <a:pt x="35" y="26"/>
                  </a:cubicBezTo>
                  <a:cubicBezTo>
                    <a:pt x="35" y="9"/>
                    <a:pt x="35" y="9"/>
                    <a:pt x="35" y="9"/>
                  </a:cubicBezTo>
                  <a:cubicBezTo>
                    <a:pt x="35" y="4"/>
                    <a:pt x="31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1"/>
                    <a:pt x="4" y="35"/>
                    <a:pt x="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111" name="Freeform 37">
              <a:extLst>
                <a:ext uri="{FF2B5EF4-FFF2-40B4-BE49-F238E27FC236}">
                  <a16:creationId xmlns:a16="http://schemas.microsoft.com/office/drawing/2014/main" xmlns="" id="{132C9DFC-6F47-A647-AEA1-76C038B929E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32413" y="2605088"/>
              <a:ext cx="203200" cy="109538"/>
            </a:xfrm>
            <a:custGeom>
              <a:avLst/>
              <a:gdLst>
                <a:gd name="T0" fmla="*/ 116 w 128"/>
                <a:gd name="T1" fmla="*/ 9 h 69"/>
                <a:gd name="T2" fmla="*/ 91 w 128"/>
                <a:gd name="T3" fmla="*/ 34 h 69"/>
                <a:gd name="T4" fmla="*/ 79 w 128"/>
                <a:gd name="T5" fmla="*/ 20 h 69"/>
                <a:gd name="T6" fmla="*/ 38 w 128"/>
                <a:gd name="T7" fmla="*/ 59 h 69"/>
                <a:gd name="T8" fmla="*/ 15 w 128"/>
                <a:gd name="T9" fmla="*/ 50 h 69"/>
                <a:gd name="T10" fmla="*/ 0 w 128"/>
                <a:gd name="T11" fmla="*/ 65 h 69"/>
                <a:gd name="T12" fmla="*/ 3 w 128"/>
                <a:gd name="T13" fmla="*/ 69 h 69"/>
                <a:gd name="T14" fmla="*/ 17 w 128"/>
                <a:gd name="T15" fmla="*/ 55 h 69"/>
                <a:gd name="T16" fmla="*/ 40 w 128"/>
                <a:gd name="T17" fmla="*/ 64 h 69"/>
                <a:gd name="T18" fmla="*/ 79 w 128"/>
                <a:gd name="T19" fmla="*/ 26 h 69"/>
                <a:gd name="T20" fmla="*/ 91 w 128"/>
                <a:gd name="T21" fmla="*/ 40 h 69"/>
                <a:gd name="T22" fmla="*/ 119 w 128"/>
                <a:gd name="T23" fmla="*/ 12 h 69"/>
                <a:gd name="T24" fmla="*/ 124 w 128"/>
                <a:gd name="T25" fmla="*/ 17 h 69"/>
                <a:gd name="T26" fmla="*/ 128 w 128"/>
                <a:gd name="T27" fmla="*/ 0 h 69"/>
                <a:gd name="T28" fmla="*/ 111 w 128"/>
                <a:gd name="T29" fmla="*/ 5 h 69"/>
                <a:gd name="T30" fmla="*/ 116 w 128"/>
                <a:gd name="T31" fmla="*/ 9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8" h="69">
                  <a:moveTo>
                    <a:pt x="116" y="9"/>
                  </a:moveTo>
                  <a:lnTo>
                    <a:pt x="91" y="34"/>
                  </a:lnTo>
                  <a:lnTo>
                    <a:pt x="79" y="20"/>
                  </a:lnTo>
                  <a:lnTo>
                    <a:pt x="38" y="59"/>
                  </a:lnTo>
                  <a:lnTo>
                    <a:pt x="15" y="50"/>
                  </a:lnTo>
                  <a:lnTo>
                    <a:pt x="0" y="65"/>
                  </a:lnTo>
                  <a:lnTo>
                    <a:pt x="3" y="69"/>
                  </a:lnTo>
                  <a:lnTo>
                    <a:pt x="17" y="55"/>
                  </a:lnTo>
                  <a:lnTo>
                    <a:pt x="40" y="64"/>
                  </a:lnTo>
                  <a:lnTo>
                    <a:pt x="79" y="26"/>
                  </a:lnTo>
                  <a:lnTo>
                    <a:pt x="91" y="40"/>
                  </a:lnTo>
                  <a:lnTo>
                    <a:pt x="119" y="12"/>
                  </a:lnTo>
                  <a:lnTo>
                    <a:pt x="124" y="17"/>
                  </a:lnTo>
                  <a:lnTo>
                    <a:pt x="128" y="0"/>
                  </a:lnTo>
                  <a:lnTo>
                    <a:pt x="111" y="5"/>
                  </a:lnTo>
                  <a:lnTo>
                    <a:pt x="11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399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012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81" grpId="0" animBg="1"/>
      <p:bldP spid="89" grpId="0" animBg="1"/>
      <p:bldP spid="101" grpId="0" animBg="1"/>
      <p:bldP spid="1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Предпринимательская деятельность</a:t>
            </a:r>
            <a:br>
              <a:rPr lang="ru-RU" b="1" dirty="0"/>
            </a:br>
            <a:r>
              <a:rPr lang="ru-RU" b="1" dirty="0"/>
              <a:t>Структура</a:t>
            </a:r>
            <a:endParaRPr lang="x-none" dirty="0"/>
          </a:p>
        </p:txBody>
      </p:sp>
      <p:grpSp>
        <p:nvGrpSpPr>
          <p:cNvPr id="4" name="组合 1">
            <a:extLst>
              <a:ext uri="{FF2B5EF4-FFF2-40B4-BE49-F238E27FC236}">
                <a16:creationId xmlns:a16="http://schemas.microsoft.com/office/drawing/2014/main" xmlns="" id="{2CF13DF9-9D71-FE42-AF70-897C1C1DDA1C}"/>
              </a:ext>
            </a:extLst>
          </p:cNvPr>
          <p:cNvGrpSpPr/>
          <p:nvPr/>
        </p:nvGrpSpPr>
        <p:grpSpPr>
          <a:xfrm>
            <a:off x="5186310" y="2004089"/>
            <a:ext cx="1819380" cy="3776112"/>
            <a:chOff x="4923304" y="1684213"/>
            <a:chExt cx="2229277" cy="4626854"/>
          </a:xfrm>
        </p:grpSpPr>
        <p:sp>
          <p:nvSpPr>
            <p:cNvPr id="5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71CEFFB3-47C7-9F42-940E-4532F34282FE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6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4923B1A9-4BDE-6945-AA3B-2466172733B1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EC874660-1513-6B4C-A80F-AD05AC09EF91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3508B5E7-F1C4-5840-B4ED-8A32086E06B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9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6078E9E7-6F42-AA41-B27E-49151C597E61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19" name="Circular Arrow 18">
                <a:extLst>
                  <a:ext uri="{FF2B5EF4-FFF2-40B4-BE49-F238E27FC236}">
                    <a16:creationId xmlns:a16="http://schemas.microsoft.com/office/drawing/2014/main" xmlns="" id="{5902EFAC-1100-0B4D-B407-081ABAE3A1BA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071EED87-77EF-6F44-B9CE-7EA034B2AE80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C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0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EC07C967-B5E6-C74E-AD2A-BD40C8779A11}"/>
                </a:ext>
              </a:extLst>
            </p:cNvPr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xmlns="" id="{08140BC7-A757-D249-BBA3-C76DDE88ECC3}"/>
                  </a:ext>
                </a:extLst>
              </p:cNvPr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86143A44-E28B-A447-93A8-496C9D0434CE}"/>
                  </a:ext>
                </a:extLst>
              </p:cNvPr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D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1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BF41C622-7D5B-1F47-A66C-11A27984D68B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5" name="Shape 14">
                <a:extLst>
                  <a:ext uri="{FF2B5EF4-FFF2-40B4-BE49-F238E27FC236}">
                    <a16:creationId xmlns:a16="http://schemas.microsoft.com/office/drawing/2014/main" xmlns="" id="{E6D6344C-31DC-3946-8046-46F889444BA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2BAE6471-CFF3-B945-8CF5-5C02EB1795E7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B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2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163EDCB4-DCC1-3045-92AB-BF51E47552F4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3" name="Circular Arrow 12">
                <a:extLst>
                  <a:ext uri="{FF2B5EF4-FFF2-40B4-BE49-F238E27FC236}">
                    <a16:creationId xmlns:a16="http://schemas.microsoft.com/office/drawing/2014/main" xmlns="" id="{83C2A2E4-05E2-EB4D-8DD5-4DC8E18C862B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C595AE00-7FD9-3E42-893F-83785B60F62B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A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21" name="组合 33">
            <a:extLst>
              <a:ext uri="{FF2B5EF4-FFF2-40B4-BE49-F238E27FC236}">
                <a16:creationId xmlns:a16="http://schemas.microsoft.com/office/drawing/2014/main" xmlns="" id="{AB3F148F-6E87-5B42-BA04-3BC69914313D}"/>
              </a:ext>
            </a:extLst>
          </p:cNvPr>
          <p:cNvGrpSpPr/>
          <p:nvPr/>
        </p:nvGrpSpPr>
        <p:grpSpPr>
          <a:xfrm>
            <a:off x="7150971" y="2187088"/>
            <a:ext cx="2717425" cy="1007078"/>
            <a:chOff x="874713" y="3451823"/>
            <a:chExt cx="2717425" cy="1007078"/>
          </a:xfrm>
        </p:grpSpPr>
        <p:sp>
          <p:nvSpPr>
            <p:cNvPr id="22" name="矩形 34">
              <a:extLst>
                <a:ext uri="{FF2B5EF4-FFF2-40B4-BE49-F238E27FC236}">
                  <a16:creationId xmlns:a16="http://schemas.microsoft.com/office/drawing/2014/main" xmlns="" id="{E89AE25D-A166-8C47-9C23-5F94FB141FA3}"/>
                </a:ext>
              </a:extLst>
            </p:cNvPr>
            <p:cNvSpPr/>
            <p:nvPr/>
          </p:nvSpPr>
          <p:spPr>
            <a:xfrm>
              <a:off x="874714" y="3800644"/>
              <a:ext cx="2717424" cy="65825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1600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Себя, своих сильных сторон</a:t>
              </a:r>
              <a:endParaRPr lang="zh-CN" altLang="en-US" sz="16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35">
              <a:extLst>
                <a:ext uri="{FF2B5EF4-FFF2-40B4-BE49-F238E27FC236}">
                  <a16:creationId xmlns:a16="http://schemas.microsoft.com/office/drawing/2014/main" xmlns="" id="{39A755D7-D049-4F44-8DD1-7C70AB604316}"/>
                </a:ext>
              </a:extLst>
            </p:cNvPr>
            <p:cNvSpPr/>
            <p:nvPr/>
          </p:nvSpPr>
          <p:spPr>
            <a:xfrm>
              <a:off x="874713" y="3451823"/>
              <a:ext cx="2241974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2000" b="1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Исследование</a:t>
              </a:r>
              <a:endParaRPr lang="zh-CN" altLang="en-US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26" name="矩形 41">
            <a:extLst>
              <a:ext uri="{FF2B5EF4-FFF2-40B4-BE49-F238E27FC236}">
                <a16:creationId xmlns:a16="http://schemas.microsoft.com/office/drawing/2014/main" xmlns="" id="{45901CF8-3E82-2249-A55F-E65587DB8B94}"/>
              </a:ext>
            </a:extLst>
          </p:cNvPr>
          <p:cNvSpPr/>
          <p:nvPr/>
        </p:nvSpPr>
        <p:spPr>
          <a:xfrm>
            <a:off x="7150971" y="3884712"/>
            <a:ext cx="2936004" cy="7997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000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Командная работа (конкурс)</a:t>
            </a:r>
            <a:endParaRPr lang="zh-CN" altLang="en-US" sz="2000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9" name="矩形 44">
            <a:extLst>
              <a:ext uri="{FF2B5EF4-FFF2-40B4-BE49-F238E27FC236}">
                <a16:creationId xmlns:a16="http://schemas.microsoft.com/office/drawing/2014/main" xmlns="" id="{5F473D60-3840-964A-AE77-4B3A3E9A8C54}"/>
              </a:ext>
            </a:extLst>
          </p:cNvPr>
          <p:cNvSpPr/>
          <p:nvPr/>
        </p:nvSpPr>
        <p:spPr>
          <a:xfrm>
            <a:off x="2323604" y="2946334"/>
            <a:ext cx="2681942" cy="799706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ru-RU" altLang="zh-CN" sz="2000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Студенческие стартапы</a:t>
            </a:r>
            <a:endParaRPr lang="zh-CN" altLang="en-US" sz="2000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2" name="矩形 47">
            <a:extLst>
              <a:ext uri="{FF2B5EF4-FFF2-40B4-BE49-F238E27FC236}">
                <a16:creationId xmlns:a16="http://schemas.microsoft.com/office/drawing/2014/main" xmlns="" id="{B87F231D-97BD-884B-99C6-7D2EE964690C}"/>
              </a:ext>
            </a:extLst>
          </p:cNvPr>
          <p:cNvSpPr/>
          <p:nvPr/>
        </p:nvSpPr>
        <p:spPr>
          <a:xfrm>
            <a:off x="2562225" y="4735358"/>
            <a:ext cx="2443321" cy="94115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ru-RU" altLang="zh-CN" sz="2400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ИП, самозанятый</a:t>
            </a:r>
            <a:endParaRPr lang="zh-CN" altLang="en-US" sz="2400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5822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Наставничество</a:t>
            </a:r>
            <a:endParaRPr lang="x-none" b="1" dirty="0"/>
          </a:p>
        </p:txBody>
      </p:sp>
      <p:sp>
        <p:nvSpPr>
          <p:cNvPr id="33" name="Freeform 6">
            <a:extLst>
              <a:ext uri="{FF2B5EF4-FFF2-40B4-BE49-F238E27FC236}">
                <a16:creationId xmlns:a16="http://schemas.microsoft.com/office/drawing/2014/main" xmlns="" id="{34253427-EFD1-6E43-AFAF-052371FB986E}"/>
              </a:ext>
            </a:extLst>
          </p:cNvPr>
          <p:cNvSpPr>
            <a:spLocks/>
          </p:cNvSpPr>
          <p:nvPr/>
        </p:nvSpPr>
        <p:spPr bwMode="auto">
          <a:xfrm>
            <a:off x="5253047" y="2205357"/>
            <a:ext cx="1432533" cy="1042233"/>
          </a:xfrm>
          <a:custGeom>
            <a:avLst/>
            <a:gdLst>
              <a:gd name="T0" fmla="*/ 0 w 267"/>
              <a:gd name="T1" fmla="*/ 232 h 232"/>
              <a:gd name="T2" fmla="*/ 135 w 267"/>
              <a:gd name="T3" fmla="*/ 0 h 232"/>
              <a:gd name="T4" fmla="*/ 267 w 267"/>
              <a:gd name="T5" fmla="*/ 232 h 232"/>
              <a:gd name="T6" fmla="*/ 0 w 267"/>
              <a:gd name="T7" fmla="*/ 2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7" h="232">
                <a:moveTo>
                  <a:pt x="0" y="232"/>
                </a:moveTo>
                <a:lnTo>
                  <a:pt x="135" y="0"/>
                </a:lnTo>
                <a:lnTo>
                  <a:pt x="267" y="232"/>
                </a:lnTo>
                <a:lnTo>
                  <a:pt x="0" y="232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zh-CN" sz="20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Карьера</a:t>
            </a:r>
            <a:endParaRPr lang="zh-CN" altLang="en-US" sz="20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4" name="Freeform 7">
            <a:extLst>
              <a:ext uri="{FF2B5EF4-FFF2-40B4-BE49-F238E27FC236}">
                <a16:creationId xmlns:a16="http://schemas.microsoft.com/office/drawing/2014/main" xmlns="" id="{F8B45CE9-9445-1140-997E-16D8262D8437}"/>
              </a:ext>
            </a:extLst>
          </p:cNvPr>
          <p:cNvSpPr>
            <a:spLocks/>
          </p:cNvSpPr>
          <p:nvPr/>
        </p:nvSpPr>
        <p:spPr bwMode="auto">
          <a:xfrm>
            <a:off x="5068039" y="3457849"/>
            <a:ext cx="2014360" cy="489671"/>
          </a:xfrm>
          <a:custGeom>
            <a:avLst/>
            <a:gdLst>
              <a:gd name="T0" fmla="*/ 0 w 451"/>
              <a:gd name="T1" fmla="*/ 109 h 109"/>
              <a:gd name="T2" fmla="*/ 64 w 451"/>
              <a:gd name="T3" fmla="*/ 0 h 109"/>
              <a:gd name="T4" fmla="*/ 387 w 451"/>
              <a:gd name="T5" fmla="*/ 0 h 109"/>
              <a:gd name="T6" fmla="*/ 451 w 451"/>
              <a:gd name="T7" fmla="*/ 109 h 109"/>
              <a:gd name="T8" fmla="*/ 0 w 451"/>
              <a:gd name="T9" fmla="*/ 10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1" h="109">
                <a:moveTo>
                  <a:pt x="0" y="109"/>
                </a:moveTo>
                <a:lnTo>
                  <a:pt x="64" y="0"/>
                </a:lnTo>
                <a:lnTo>
                  <a:pt x="387" y="0"/>
                </a:lnTo>
                <a:lnTo>
                  <a:pt x="451" y="109"/>
                </a:lnTo>
                <a:lnTo>
                  <a:pt x="0" y="109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zh-CN" sz="20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Обстановка</a:t>
            </a:r>
            <a:endParaRPr lang="zh-CN" altLang="en-US" sz="2000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5" name="Freeform 8">
            <a:extLst>
              <a:ext uri="{FF2B5EF4-FFF2-40B4-BE49-F238E27FC236}">
                <a16:creationId xmlns:a16="http://schemas.microsoft.com/office/drawing/2014/main" xmlns="" id="{0F9AA6C4-8DF3-3A40-AF39-6C9D57957940}"/>
              </a:ext>
            </a:extLst>
          </p:cNvPr>
          <p:cNvSpPr>
            <a:spLocks/>
          </p:cNvSpPr>
          <p:nvPr/>
        </p:nvSpPr>
        <p:spPr bwMode="auto">
          <a:xfrm>
            <a:off x="4663726" y="4182005"/>
            <a:ext cx="2843679" cy="485178"/>
          </a:xfrm>
          <a:custGeom>
            <a:avLst/>
            <a:gdLst>
              <a:gd name="T0" fmla="*/ 0 w 633"/>
              <a:gd name="T1" fmla="*/ 108 h 108"/>
              <a:gd name="T2" fmla="*/ 62 w 633"/>
              <a:gd name="T3" fmla="*/ 0 h 108"/>
              <a:gd name="T4" fmla="*/ 570 w 633"/>
              <a:gd name="T5" fmla="*/ 0 h 108"/>
              <a:gd name="T6" fmla="*/ 633 w 633"/>
              <a:gd name="T7" fmla="*/ 108 h 108"/>
              <a:gd name="T8" fmla="*/ 0 w 633"/>
              <a:gd name="T9" fmla="*/ 108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3" h="108">
                <a:moveTo>
                  <a:pt x="0" y="108"/>
                </a:moveTo>
                <a:lnTo>
                  <a:pt x="62" y="0"/>
                </a:lnTo>
                <a:lnTo>
                  <a:pt x="570" y="0"/>
                </a:lnTo>
                <a:lnTo>
                  <a:pt x="633" y="108"/>
                </a:lnTo>
                <a:lnTo>
                  <a:pt x="0" y="108"/>
                </a:lnTo>
                <a:close/>
              </a:path>
            </a:pathLst>
          </a:cu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zh-CN" sz="20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Стратегия</a:t>
            </a:r>
            <a:endParaRPr lang="zh-CN" altLang="en-US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6" name="Freeform 9">
            <a:extLst>
              <a:ext uri="{FF2B5EF4-FFF2-40B4-BE49-F238E27FC236}">
                <a16:creationId xmlns:a16="http://schemas.microsoft.com/office/drawing/2014/main" xmlns="" id="{779E0FA4-476E-4748-828E-888EEF69081C}"/>
              </a:ext>
            </a:extLst>
          </p:cNvPr>
          <p:cNvSpPr>
            <a:spLocks/>
          </p:cNvSpPr>
          <p:nvPr/>
        </p:nvSpPr>
        <p:spPr bwMode="auto">
          <a:xfrm>
            <a:off x="4039283" y="4891802"/>
            <a:ext cx="4097053" cy="862538"/>
          </a:xfrm>
          <a:custGeom>
            <a:avLst/>
            <a:gdLst>
              <a:gd name="T0" fmla="*/ 0 w 912"/>
              <a:gd name="T1" fmla="*/ 192 h 192"/>
              <a:gd name="T2" fmla="*/ 111 w 912"/>
              <a:gd name="T3" fmla="*/ 0 h 192"/>
              <a:gd name="T4" fmla="*/ 801 w 912"/>
              <a:gd name="T5" fmla="*/ 0 h 192"/>
              <a:gd name="T6" fmla="*/ 912 w 912"/>
              <a:gd name="T7" fmla="*/ 192 h 192"/>
              <a:gd name="T8" fmla="*/ 0 w 912"/>
              <a:gd name="T9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2" h="192">
                <a:moveTo>
                  <a:pt x="0" y="192"/>
                </a:moveTo>
                <a:lnTo>
                  <a:pt x="111" y="0"/>
                </a:lnTo>
                <a:lnTo>
                  <a:pt x="801" y="0"/>
                </a:lnTo>
                <a:lnTo>
                  <a:pt x="912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altLang="zh-CN" sz="20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Цель (</a:t>
            </a:r>
            <a:r>
              <a:rPr lang="en-US" altLang="zh-CN" sz="2000" dirty="0">
                <a:solidFill>
                  <a:schemeClr val="bg1"/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SMART)</a:t>
            </a:r>
            <a:endParaRPr lang="zh-CN" altLang="en-US" sz="2000" dirty="0">
              <a:solidFill>
                <a:schemeClr val="bg1"/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7" name="Freeform 10">
            <a:extLst>
              <a:ext uri="{FF2B5EF4-FFF2-40B4-BE49-F238E27FC236}">
                <a16:creationId xmlns:a16="http://schemas.microsoft.com/office/drawing/2014/main" xmlns="" id="{887C9421-1E38-E449-833B-544C7EC7AE5D}"/>
              </a:ext>
            </a:extLst>
          </p:cNvPr>
          <p:cNvSpPr>
            <a:spLocks/>
          </p:cNvSpPr>
          <p:nvPr/>
        </p:nvSpPr>
        <p:spPr bwMode="auto">
          <a:xfrm>
            <a:off x="5481339" y="3247589"/>
            <a:ext cx="1325254" cy="220128"/>
          </a:xfrm>
          <a:custGeom>
            <a:avLst/>
            <a:gdLst>
              <a:gd name="T0" fmla="*/ 0 w 295"/>
              <a:gd name="T1" fmla="*/ 0 h 49"/>
              <a:gd name="T2" fmla="*/ 206 w 295"/>
              <a:gd name="T3" fmla="*/ 0 h 49"/>
              <a:gd name="T4" fmla="*/ 295 w 295"/>
              <a:gd name="T5" fmla="*/ 49 h 49"/>
              <a:gd name="T6" fmla="*/ 90 w 295"/>
              <a:gd name="T7" fmla="*/ 49 h 49"/>
              <a:gd name="T8" fmla="*/ 0 w 295"/>
              <a:gd name="T9" fmla="*/ 0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5" h="49">
                <a:moveTo>
                  <a:pt x="0" y="0"/>
                </a:moveTo>
                <a:lnTo>
                  <a:pt x="206" y="0"/>
                </a:lnTo>
                <a:lnTo>
                  <a:pt x="295" y="49"/>
                </a:lnTo>
                <a:lnTo>
                  <a:pt x="90" y="49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8" name="Freeform 11">
            <a:extLst>
              <a:ext uri="{FF2B5EF4-FFF2-40B4-BE49-F238E27FC236}">
                <a16:creationId xmlns:a16="http://schemas.microsoft.com/office/drawing/2014/main" xmlns="" id="{4CE898C7-D520-A14C-9E71-37495CA9297B}"/>
              </a:ext>
            </a:extLst>
          </p:cNvPr>
          <p:cNvSpPr>
            <a:spLocks/>
          </p:cNvSpPr>
          <p:nvPr/>
        </p:nvSpPr>
        <p:spPr bwMode="auto">
          <a:xfrm>
            <a:off x="5068039" y="3957387"/>
            <a:ext cx="2156344" cy="224619"/>
          </a:xfrm>
          <a:custGeom>
            <a:avLst/>
            <a:gdLst>
              <a:gd name="T0" fmla="*/ 0 w 480"/>
              <a:gd name="T1" fmla="*/ 0 h 50"/>
              <a:gd name="T2" fmla="*/ 333 w 480"/>
              <a:gd name="T3" fmla="*/ 0 h 50"/>
              <a:gd name="T4" fmla="*/ 480 w 480"/>
              <a:gd name="T5" fmla="*/ 50 h 50"/>
              <a:gd name="T6" fmla="*/ 146 w 480"/>
              <a:gd name="T7" fmla="*/ 50 h 50"/>
              <a:gd name="T8" fmla="*/ 0 w 480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0" h="50">
                <a:moveTo>
                  <a:pt x="0" y="0"/>
                </a:moveTo>
                <a:lnTo>
                  <a:pt x="333" y="0"/>
                </a:lnTo>
                <a:lnTo>
                  <a:pt x="480" y="50"/>
                </a:lnTo>
                <a:lnTo>
                  <a:pt x="146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39" name="Freeform 12">
            <a:extLst>
              <a:ext uri="{FF2B5EF4-FFF2-40B4-BE49-F238E27FC236}">
                <a16:creationId xmlns:a16="http://schemas.microsoft.com/office/drawing/2014/main" xmlns="" id="{3F59445E-C967-5147-82EA-D8A1BC3C5D23}"/>
              </a:ext>
            </a:extLst>
          </p:cNvPr>
          <p:cNvSpPr>
            <a:spLocks/>
          </p:cNvSpPr>
          <p:nvPr/>
        </p:nvSpPr>
        <p:spPr bwMode="auto">
          <a:xfrm>
            <a:off x="4663726" y="4667184"/>
            <a:ext cx="2973957" cy="224619"/>
          </a:xfrm>
          <a:custGeom>
            <a:avLst/>
            <a:gdLst>
              <a:gd name="T0" fmla="*/ 0 w 662"/>
              <a:gd name="T1" fmla="*/ 0 h 50"/>
              <a:gd name="T2" fmla="*/ 461 w 662"/>
              <a:gd name="T3" fmla="*/ 0 h 50"/>
              <a:gd name="T4" fmla="*/ 662 w 662"/>
              <a:gd name="T5" fmla="*/ 50 h 50"/>
              <a:gd name="T6" fmla="*/ 201 w 662"/>
              <a:gd name="T7" fmla="*/ 50 h 50"/>
              <a:gd name="T8" fmla="*/ 0 w 662"/>
              <a:gd name="T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2" h="50">
                <a:moveTo>
                  <a:pt x="0" y="0"/>
                </a:moveTo>
                <a:lnTo>
                  <a:pt x="461" y="0"/>
                </a:lnTo>
                <a:lnTo>
                  <a:pt x="662" y="50"/>
                </a:lnTo>
                <a:lnTo>
                  <a:pt x="201" y="5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0" name="Oval 13">
            <a:extLst>
              <a:ext uri="{FF2B5EF4-FFF2-40B4-BE49-F238E27FC236}">
                <a16:creationId xmlns:a16="http://schemas.microsoft.com/office/drawing/2014/main" xmlns="" id="{D63688FA-5873-B447-8D1F-5CDF3B19D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008" y="2243457"/>
            <a:ext cx="489671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1" name="Oval 14">
            <a:extLst>
              <a:ext uri="{FF2B5EF4-FFF2-40B4-BE49-F238E27FC236}">
                <a16:creationId xmlns:a16="http://schemas.microsoft.com/office/drawing/2014/main" xmlns="" id="{1565EF96-D39F-F240-AFF8-91F806F77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008" y="3505819"/>
            <a:ext cx="489671" cy="480687"/>
          </a:xfrm>
          <a:prstGeom prst="ellipse">
            <a:avLst/>
          </a:prstGeom>
          <a:solidFill>
            <a:schemeClr val="accent2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2" name="Oval 15">
            <a:extLst>
              <a:ext uri="{FF2B5EF4-FFF2-40B4-BE49-F238E27FC236}">
                <a16:creationId xmlns:a16="http://schemas.microsoft.com/office/drawing/2014/main" xmlns="" id="{A1891355-814D-E149-AF08-64582717AF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2008" y="4759192"/>
            <a:ext cx="489671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3" name="Oval 16">
            <a:extLst>
              <a:ext uri="{FF2B5EF4-FFF2-40B4-BE49-F238E27FC236}">
                <a16:creationId xmlns:a16="http://schemas.microsoft.com/office/drawing/2014/main" xmlns="" id="{DFEB96DF-B4E8-0541-ADD6-82025D0570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0782" y="2243457"/>
            <a:ext cx="485177" cy="489671"/>
          </a:xfrm>
          <a:prstGeom prst="ellipse">
            <a:avLst/>
          </a:prstGeom>
          <a:solidFill>
            <a:schemeClr val="accent1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4" name="Oval 17">
            <a:extLst>
              <a:ext uri="{FF2B5EF4-FFF2-40B4-BE49-F238E27FC236}">
                <a16:creationId xmlns:a16="http://schemas.microsoft.com/office/drawing/2014/main" xmlns="" id="{BCB8FD3F-B1CF-7749-8430-D96347297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0782" y="3505819"/>
            <a:ext cx="485177" cy="480687"/>
          </a:xfrm>
          <a:prstGeom prst="ellipse">
            <a:avLst/>
          </a:prstGeom>
          <a:solidFill>
            <a:schemeClr val="accent4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5" name="Oval 18">
            <a:extLst>
              <a:ext uri="{FF2B5EF4-FFF2-40B4-BE49-F238E27FC236}">
                <a16:creationId xmlns:a16="http://schemas.microsoft.com/office/drawing/2014/main" xmlns="" id="{A4FCA197-1756-F049-99EB-53058FA0D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20782" y="4759192"/>
            <a:ext cx="485177" cy="489671"/>
          </a:xfrm>
          <a:prstGeom prst="ellipse">
            <a:avLst/>
          </a:prstGeom>
          <a:solidFill>
            <a:schemeClr val="accent3"/>
          </a:solidFill>
          <a:ln w="5" cap="flat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6" name="Freeform 6">
            <a:extLst>
              <a:ext uri="{FF2B5EF4-FFF2-40B4-BE49-F238E27FC236}">
                <a16:creationId xmlns:a16="http://schemas.microsoft.com/office/drawing/2014/main" xmlns="" id="{8FA6643D-C238-4042-A31E-C8A03241B00E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3583934"/>
            <a:ext cx="324456" cy="324454"/>
          </a:xfrm>
          <a:custGeom>
            <a:avLst/>
            <a:gdLst>
              <a:gd name="T0" fmla="*/ 0 w 140"/>
              <a:gd name="T1" fmla="*/ 70 h 140"/>
              <a:gd name="T2" fmla="*/ 140 w 140"/>
              <a:gd name="T3" fmla="*/ 70 h 140"/>
              <a:gd name="T4" fmla="*/ 70 w 140"/>
              <a:gd name="T5" fmla="*/ 130 h 140"/>
              <a:gd name="T6" fmla="*/ 70 w 140"/>
              <a:gd name="T7" fmla="*/ 10 h 140"/>
              <a:gd name="T8" fmla="*/ 70 w 140"/>
              <a:gd name="T9" fmla="*/ 130 h 140"/>
              <a:gd name="T10" fmla="*/ 97 w 140"/>
              <a:gd name="T11" fmla="*/ 48 h 140"/>
              <a:gd name="T12" fmla="*/ 90 w 140"/>
              <a:gd name="T13" fmla="*/ 58 h 140"/>
              <a:gd name="T14" fmla="*/ 70 w 140"/>
              <a:gd name="T15" fmla="*/ 15 h 140"/>
              <a:gd name="T16" fmla="*/ 70 w 140"/>
              <a:gd name="T17" fmla="*/ 125 h 140"/>
              <a:gd name="T18" fmla="*/ 70 w 140"/>
              <a:gd name="T19" fmla="*/ 15 h 140"/>
              <a:gd name="T20" fmla="*/ 70 w 140"/>
              <a:gd name="T21" fmla="*/ 16 h 140"/>
              <a:gd name="T22" fmla="*/ 72 w 140"/>
              <a:gd name="T23" fmla="*/ 26 h 140"/>
              <a:gd name="T24" fmla="*/ 68 w 140"/>
              <a:gd name="T25" fmla="*/ 26 h 140"/>
              <a:gd name="T26" fmla="*/ 79 w 140"/>
              <a:gd name="T27" fmla="*/ 45 h 140"/>
              <a:gd name="T28" fmla="*/ 73 w 140"/>
              <a:gd name="T29" fmla="*/ 45 h 140"/>
              <a:gd name="T30" fmla="*/ 67 w 140"/>
              <a:gd name="T31" fmla="*/ 49 h 140"/>
              <a:gd name="T32" fmla="*/ 76 w 140"/>
              <a:gd name="T33" fmla="*/ 40 h 140"/>
              <a:gd name="T34" fmla="*/ 84 w 140"/>
              <a:gd name="T35" fmla="*/ 48 h 140"/>
              <a:gd name="T36" fmla="*/ 80 w 140"/>
              <a:gd name="T37" fmla="*/ 55 h 140"/>
              <a:gd name="T38" fmla="*/ 73 w 140"/>
              <a:gd name="T39" fmla="*/ 60 h 140"/>
              <a:gd name="T40" fmla="*/ 84 w 140"/>
              <a:gd name="T41" fmla="*/ 61 h 140"/>
              <a:gd name="T42" fmla="*/ 67 w 140"/>
              <a:gd name="T43" fmla="*/ 65 h 140"/>
              <a:gd name="T44" fmla="*/ 72 w 140"/>
              <a:gd name="T45" fmla="*/ 55 h 140"/>
              <a:gd name="T46" fmla="*/ 79 w 140"/>
              <a:gd name="T47" fmla="*/ 50 h 140"/>
              <a:gd name="T48" fmla="*/ 79 w 140"/>
              <a:gd name="T49" fmla="*/ 45 h 140"/>
              <a:gd name="T50" fmla="*/ 44 w 140"/>
              <a:gd name="T51" fmla="*/ 37 h 140"/>
              <a:gd name="T52" fmla="*/ 57 w 140"/>
              <a:gd name="T53" fmla="*/ 54 h 140"/>
              <a:gd name="T54" fmla="*/ 36 w 140"/>
              <a:gd name="T55" fmla="*/ 43 h 140"/>
              <a:gd name="T56" fmla="*/ 26 w 140"/>
              <a:gd name="T57" fmla="*/ 72 h 140"/>
              <a:gd name="T58" fmla="*/ 17 w 140"/>
              <a:gd name="T59" fmla="*/ 70 h 140"/>
              <a:gd name="T60" fmla="*/ 26 w 140"/>
              <a:gd name="T61" fmla="*/ 68 h 140"/>
              <a:gd name="T62" fmla="*/ 26 w 140"/>
              <a:gd name="T63" fmla="*/ 72 h 140"/>
              <a:gd name="T64" fmla="*/ 70 w 140"/>
              <a:gd name="T65" fmla="*/ 124 h 140"/>
              <a:gd name="T66" fmla="*/ 68 w 140"/>
              <a:gd name="T67" fmla="*/ 114 h 140"/>
              <a:gd name="T68" fmla="*/ 72 w 140"/>
              <a:gd name="T69" fmla="*/ 114 h 140"/>
              <a:gd name="T70" fmla="*/ 70 w 140"/>
              <a:gd name="T71" fmla="*/ 107 h 140"/>
              <a:gd name="T72" fmla="*/ 31 w 140"/>
              <a:gd name="T73" fmla="*/ 56 h 140"/>
              <a:gd name="T74" fmla="*/ 49 w 140"/>
              <a:gd name="T75" fmla="*/ 61 h 140"/>
              <a:gd name="T76" fmla="*/ 49 w 140"/>
              <a:gd name="T77" fmla="*/ 68 h 140"/>
              <a:gd name="T78" fmla="*/ 73 w 140"/>
              <a:gd name="T79" fmla="*/ 90 h 140"/>
              <a:gd name="T80" fmla="*/ 70 w 140"/>
              <a:gd name="T81" fmla="*/ 107 h 140"/>
              <a:gd name="T82" fmla="*/ 75 w 140"/>
              <a:gd name="T83" fmla="*/ 89 h 140"/>
              <a:gd name="T84" fmla="*/ 83 w 140"/>
              <a:gd name="T85" fmla="*/ 83 h 140"/>
              <a:gd name="T86" fmla="*/ 96 w 140"/>
              <a:gd name="T87" fmla="*/ 99 h 140"/>
              <a:gd name="T88" fmla="*/ 104 w 140"/>
              <a:gd name="T89" fmla="*/ 62 h 140"/>
              <a:gd name="T90" fmla="*/ 101 w 140"/>
              <a:gd name="T91" fmla="*/ 66 h 140"/>
              <a:gd name="T92" fmla="*/ 97 w 140"/>
              <a:gd name="T93" fmla="*/ 62 h 140"/>
              <a:gd name="T94" fmla="*/ 86 w 140"/>
              <a:gd name="T95" fmla="*/ 57 h 140"/>
              <a:gd name="T96" fmla="*/ 101 w 140"/>
              <a:gd name="T97" fmla="*/ 40 h 140"/>
              <a:gd name="T98" fmla="*/ 104 w 140"/>
              <a:gd name="T99" fmla="*/ 58 h 140"/>
              <a:gd name="T100" fmla="*/ 122 w 140"/>
              <a:gd name="T101" fmla="*/ 72 h 140"/>
              <a:gd name="T102" fmla="*/ 112 w 140"/>
              <a:gd name="T103" fmla="*/ 70 h 140"/>
              <a:gd name="T104" fmla="*/ 122 w 140"/>
              <a:gd name="T105" fmla="*/ 68 h 140"/>
              <a:gd name="T106" fmla="*/ 122 w 140"/>
              <a:gd name="T107" fmla="*/ 72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0" h="140">
                <a:moveTo>
                  <a:pt x="70" y="0"/>
                </a:moveTo>
                <a:cubicBezTo>
                  <a:pt x="32" y="0"/>
                  <a:pt x="0" y="31"/>
                  <a:pt x="0" y="70"/>
                </a:cubicBezTo>
                <a:cubicBezTo>
                  <a:pt x="0" y="109"/>
                  <a:pt x="32" y="140"/>
                  <a:pt x="70" y="140"/>
                </a:cubicBezTo>
                <a:cubicBezTo>
                  <a:pt x="109" y="140"/>
                  <a:pt x="140" y="109"/>
                  <a:pt x="140" y="70"/>
                </a:cubicBezTo>
                <a:cubicBezTo>
                  <a:pt x="140" y="31"/>
                  <a:pt x="109" y="0"/>
                  <a:pt x="70" y="0"/>
                </a:cubicBezTo>
                <a:close/>
                <a:moveTo>
                  <a:pt x="70" y="130"/>
                </a:moveTo>
                <a:cubicBezTo>
                  <a:pt x="37" y="130"/>
                  <a:pt x="11" y="103"/>
                  <a:pt x="11" y="70"/>
                </a:cubicBezTo>
                <a:cubicBezTo>
                  <a:pt x="11" y="37"/>
                  <a:pt x="37" y="10"/>
                  <a:pt x="70" y="10"/>
                </a:cubicBezTo>
                <a:cubicBezTo>
                  <a:pt x="103" y="10"/>
                  <a:pt x="130" y="37"/>
                  <a:pt x="130" y="70"/>
                </a:cubicBezTo>
                <a:cubicBezTo>
                  <a:pt x="130" y="103"/>
                  <a:pt x="103" y="130"/>
                  <a:pt x="70" y="130"/>
                </a:cubicBezTo>
                <a:close/>
                <a:moveTo>
                  <a:pt x="96" y="48"/>
                </a:moveTo>
                <a:cubicBezTo>
                  <a:pt x="97" y="48"/>
                  <a:pt x="97" y="48"/>
                  <a:pt x="97" y="48"/>
                </a:cubicBezTo>
                <a:cubicBezTo>
                  <a:pt x="97" y="58"/>
                  <a:pt x="97" y="58"/>
                  <a:pt x="97" y="58"/>
                </a:cubicBezTo>
                <a:cubicBezTo>
                  <a:pt x="90" y="58"/>
                  <a:pt x="90" y="58"/>
                  <a:pt x="90" y="58"/>
                </a:cubicBezTo>
                <a:lnTo>
                  <a:pt x="96" y="48"/>
                </a:lnTo>
                <a:close/>
                <a:moveTo>
                  <a:pt x="70" y="15"/>
                </a:moveTo>
                <a:cubicBezTo>
                  <a:pt x="40" y="15"/>
                  <a:pt x="15" y="40"/>
                  <a:pt x="15" y="70"/>
                </a:cubicBezTo>
                <a:cubicBezTo>
                  <a:pt x="15" y="100"/>
                  <a:pt x="40" y="125"/>
                  <a:pt x="70" y="125"/>
                </a:cubicBezTo>
                <a:cubicBezTo>
                  <a:pt x="101" y="125"/>
                  <a:pt x="125" y="100"/>
                  <a:pt x="125" y="70"/>
                </a:cubicBezTo>
                <a:cubicBezTo>
                  <a:pt x="125" y="40"/>
                  <a:pt x="101" y="15"/>
                  <a:pt x="70" y="15"/>
                </a:cubicBezTo>
                <a:close/>
                <a:moveTo>
                  <a:pt x="68" y="19"/>
                </a:moveTo>
                <a:cubicBezTo>
                  <a:pt x="68" y="17"/>
                  <a:pt x="69" y="16"/>
                  <a:pt x="70" y="16"/>
                </a:cubicBezTo>
                <a:cubicBezTo>
                  <a:pt x="71" y="16"/>
                  <a:pt x="72" y="17"/>
                  <a:pt x="72" y="19"/>
                </a:cubicBezTo>
                <a:cubicBezTo>
                  <a:pt x="72" y="26"/>
                  <a:pt x="72" y="26"/>
                  <a:pt x="72" y="26"/>
                </a:cubicBezTo>
                <a:cubicBezTo>
                  <a:pt x="72" y="27"/>
                  <a:pt x="71" y="28"/>
                  <a:pt x="70" y="28"/>
                </a:cubicBezTo>
                <a:cubicBezTo>
                  <a:pt x="69" y="28"/>
                  <a:pt x="68" y="27"/>
                  <a:pt x="68" y="26"/>
                </a:cubicBezTo>
                <a:lnTo>
                  <a:pt x="68" y="19"/>
                </a:lnTo>
                <a:close/>
                <a:moveTo>
                  <a:pt x="79" y="45"/>
                </a:moveTo>
                <a:cubicBezTo>
                  <a:pt x="78" y="44"/>
                  <a:pt x="77" y="44"/>
                  <a:pt x="76" y="44"/>
                </a:cubicBezTo>
                <a:cubicBezTo>
                  <a:pt x="75" y="44"/>
                  <a:pt x="74" y="44"/>
                  <a:pt x="73" y="45"/>
                </a:cubicBezTo>
                <a:cubicBezTo>
                  <a:pt x="72" y="46"/>
                  <a:pt x="72" y="47"/>
                  <a:pt x="72" y="49"/>
                </a:cubicBezTo>
                <a:cubicBezTo>
                  <a:pt x="67" y="49"/>
                  <a:pt x="67" y="49"/>
                  <a:pt x="67" y="49"/>
                </a:cubicBezTo>
                <a:cubicBezTo>
                  <a:pt x="67" y="46"/>
                  <a:pt x="68" y="44"/>
                  <a:pt x="69" y="43"/>
                </a:cubicBezTo>
                <a:cubicBezTo>
                  <a:pt x="71" y="41"/>
                  <a:pt x="73" y="40"/>
                  <a:pt x="76" y="40"/>
                </a:cubicBezTo>
                <a:cubicBezTo>
                  <a:pt x="79" y="40"/>
                  <a:pt x="81" y="41"/>
                  <a:pt x="82" y="42"/>
                </a:cubicBezTo>
                <a:cubicBezTo>
                  <a:pt x="84" y="44"/>
                  <a:pt x="84" y="46"/>
                  <a:pt x="84" y="48"/>
                </a:cubicBezTo>
                <a:cubicBezTo>
                  <a:pt x="84" y="50"/>
                  <a:pt x="84" y="51"/>
                  <a:pt x="83" y="52"/>
                </a:cubicBezTo>
                <a:cubicBezTo>
                  <a:pt x="82" y="53"/>
                  <a:pt x="81" y="54"/>
                  <a:pt x="80" y="55"/>
                </a:cubicBezTo>
                <a:cubicBezTo>
                  <a:pt x="75" y="59"/>
                  <a:pt x="75" y="59"/>
                  <a:pt x="75" y="59"/>
                </a:cubicBezTo>
                <a:cubicBezTo>
                  <a:pt x="74" y="59"/>
                  <a:pt x="74" y="59"/>
                  <a:pt x="73" y="60"/>
                </a:cubicBezTo>
                <a:cubicBezTo>
                  <a:pt x="73" y="60"/>
                  <a:pt x="73" y="61"/>
                  <a:pt x="73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65"/>
                  <a:pt x="84" y="65"/>
                  <a:pt x="84" y="65"/>
                </a:cubicBezTo>
                <a:cubicBezTo>
                  <a:pt x="67" y="65"/>
                  <a:pt x="67" y="65"/>
                  <a:pt x="67" y="65"/>
                </a:cubicBezTo>
                <a:cubicBezTo>
                  <a:pt x="67" y="64"/>
                  <a:pt x="67" y="62"/>
                  <a:pt x="68" y="60"/>
                </a:cubicBezTo>
                <a:cubicBezTo>
                  <a:pt x="68" y="58"/>
                  <a:pt x="70" y="57"/>
                  <a:pt x="72" y="55"/>
                </a:cubicBezTo>
                <a:cubicBezTo>
                  <a:pt x="77" y="52"/>
                  <a:pt x="77" y="52"/>
                  <a:pt x="77" y="52"/>
                </a:cubicBezTo>
                <a:cubicBezTo>
                  <a:pt x="77" y="51"/>
                  <a:pt x="78" y="51"/>
                  <a:pt x="79" y="50"/>
                </a:cubicBezTo>
                <a:cubicBezTo>
                  <a:pt x="79" y="50"/>
                  <a:pt x="80" y="49"/>
                  <a:pt x="80" y="48"/>
                </a:cubicBezTo>
                <a:cubicBezTo>
                  <a:pt x="80" y="47"/>
                  <a:pt x="79" y="46"/>
                  <a:pt x="79" y="45"/>
                </a:cubicBezTo>
                <a:close/>
                <a:moveTo>
                  <a:pt x="36" y="43"/>
                </a:moveTo>
                <a:cubicBezTo>
                  <a:pt x="39" y="41"/>
                  <a:pt x="42" y="37"/>
                  <a:pt x="44" y="37"/>
                </a:cubicBezTo>
                <a:cubicBezTo>
                  <a:pt x="47" y="41"/>
                  <a:pt x="51" y="45"/>
                  <a:pt x="54" y="50"/>
                </a:cubicBezTo>
                <a:cubicBezTo>
                  <a:pt x="56" y="51"/>
                  <a:pt x="57" y="52"/>
                  <a:pt x="57" y="54"/>
                </a:cubicBezTo>
                <a:cubicBezTo>
                  <a:pt x="57" y="56"/>
                  <a:pt x="53" y="58"/>
                  <a:pt x="51" y="60"/>
                </a:cubicBezTo>
                <a:cubicBezTo>
                  <a:pt x="46" y="54"/>
                  <a:pt x="41" y="49"/>
                  <a:pt x="36" y="43"/>
                </a:cubicBezTo>
                <a:cubicBezTo>
                  <a:pt x="36" y="43"/>
                  <a:pt x="36" y="43"/>
                  <a:pt x="36" y="43"/>
                </a:cubicBezTo>
                <a:close/>
                <a:moveTo>
                  <a:pt x="26" y="72"/>
                </a:moveTo>
                <a:cubicBezTo>
                  <a:pt x="19" y="72"/>
                  <a:pt x="19" y="72"/>
                  <a:pt x="19" y="72"/>
                </a:cubicBezTo>
                <a:cubicBezTo>
                  <a:pt x="18" y="72"/>
                  <a:pt x="17" y="71"/>
                  <a:pt x="17" y="70"/>
                </a:cubicBezTo>
                <a:cubicBezTo>
                  <a:pt x="17" y="69"/>
                  <a:pt x="18" y="68"/>
                  <a:pt x="19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7" y="68"/>
                  <a:pt x="28" y="69"/>
                  <a:pt x="28" y="70"/>
                </a:cubicBezTo>
                <a:cubicBezTo>
                  <a:pt x="28" y="71"/>
                  <a:pt x="27" y="72"/>
                  <a:pt x="26" y="72"/>
                </a:cubicBezTo>
                <a:close/>
                <a:moveTo>
                  <a:pt x="72" y="121"/>
                </a:moveTo>
                <a:cubicBezTo>
                  <a:pt x="72" y="123"/>
                  <a:pt x="71" y="124"/>
                  <a:pt x="70" y="124"/>
                </a:cubicBezTo>
                <a:cubicBezTo>
                  <a:pt x="69" y="124"/>
                  <a:pt x="68" y="123"/>
                  <a:pt x="68" y="121"/>
                </a:cubicBezTo>
                <a:cubicBezTo>
                  <a:pt x="68" y="114"/>
                  <a:pt x="68" y="114"/>
                  <a:pt x="68" y="114"/>
                </a:cubicBezTo>
                <a:cubicBezTo>
                  <a:pt x="68" y="113"/>
                  <a:pt x="69" y="112"/>
                  <a:pt x="70" y="112"/>
                </a:cubicBezTo>
                <a:cubicBezTo>
                  <a:pt x="71" y="112"/>
                  <a:pt x="72" y="113"/>
                  <a:pt x="72" y="114"/>
                </a:cubicBezTo>
                <a:lnTo>
                  <a:pt x="72" y="121"/>
                </a:lnTo>
                <a:close/>
                <a:moveTo>
                  <a:pt x="70" y="107"/>
                </a:moveTo>
                <a:cubicBezTo>
                  <a:pt x="65" y="105"/>
                  <a:pt x="59" y="102"/>
                  <a:pt x="46" y="87"/>
                </a:cubicBezTo>
                <a:cubicBezTo>
                  <a:pt x="33" y="71"/>
                  <a:pt x="31" y="60"/>
                  <a:pt x="31" y="56"/>
                </a:cubicBezTo>
                <a:cubicBezTo>
                  <a:pt x="31" y="52"/>
                  <a:pt x="32" y="48"/>
                  <a:pt x="34" y="44"/>
                </a:cubicBezTo>
                <a:cubicBezTo>
                  <a:pt x="39" y="50"/>
                  <a:pt x="44" y="56"/>
                  <a:pt x="49" y="61"/>
                </a:cubicBezTo>
                <a:cubicBezTo>
                  <a:pt x="49" y="62"/>
                  <a:pt x="48" y="63"/>
                  <a:pt x="48" y="64"/>
                </a:cubicBezTo>
                <a:cubicBezTo>
                  <a:pt x="48" y="64"/>
                  <a:pt x="49" y="67"/>
                  <a:pt x="49" y="68"/>
                </a:cubicBezTo>
                <a:cubicBezTo>
                  <a:pt x="52" y="74"/>
                  <a:pt x="59" y="82"/>
                  <a:pt x="65" y="87"/>
                </a:cubicBezTo>
                <a:cubicBezTo>
                  <a:pt x="68" y="89"/>
                  <a:pt x="71" y="92"/>
                  <a:pt x="73" y="90"/>
                </a:cubicBezTo>
                <a:cubicBezTo>
                  <a:pt x="78" y="96"/>
                  <a:pt x="83" y="102"/>
                  <a:pt x="88" y="108"/>
                </a:cubicBezTo>
                <a:cubicBezTo>
                  <a:pt x="82" y="109"/>
                  <a:pt x="76" y="109"/>
                  <a:pt x="70" y="107"/>
                </a:cubicBezTo>
                <a:close/>
                <a:moveTo>
                  <a:pt x="90" y="106"/>
                </a:moveTo>
                <a:cubicBezTo>
                  <a:pt x="85" y="100"/>
                  <a:pt x="80" y="94"/>
                  <a:pt x="75" y="89"/>
                </a:cubicBezTo>
                <a:cubicBezTo>
                  <a:pt x="75" y="88"/>
                  <a:pt x="75" y="88"/>
                  <a:pt x="75" y="88"/>
                </a:cubicBezTo>
                <a:cubicBezTo>
                  <a:pt x="78" y="86"/>
                  <a:pt x="81" y="82"/>
                  <a:pt x="83" y="83"/>
                </a:cubicBezTo>
                <a:cubicBezTo>
                  <a:pt x="84" y="83"/>
                  <a:pt x="85" y="86"/>
                  <a:pt x="86" y="87"/>
                </a:cubicBezTo>
                <a:cubicBezTo>
                  <a:pt x="89" y="90"/>
                  <a:pt x="94" y="95"/>
                  <a:pt x="96" y="99"/>
                </a:cubicBezTo>
                <a:cubicBezTo>
                  <a:pt x="97" y="101"/>
                  <a:pt x="93" y="104"/>
                  <a:pt x="90" y="106"/>
                </a:cubicBezTo>
                <a:close/>
                <a:moveTo>
                  <a:pt x="104" y="62"/>
                </a:moveTo>
                <a:cubicBezTo>
                  <a:pt x="101" y="62"/>
                  <a:pt x="101" y="62"/>
                  <a:pt x="101" y="62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97" y="66"/>
                  <a:pt x="97" y="66"/>
                  <a:pt x="97" y="66"/>
                </a:cubicBezTo>
                <a:cubicBezTo>
                  <a:pt x="97" y="62"/>
                  <a:pt x="97" y="62"/>
                  <a:pt x="97" y="62"/>
                </a:cubicBezTo>
                <a:cubicBezTo>
                  <a:pt x="86" y="62"/>
                  <a:pt x="86" y="62"/>
                  <a:pt x="86" y="62"/>
                </a:cubicBezTo>
                <a:cubicBezTo>
                  <a:pt x="86" y="57"/>
                  <a:pt x="86" y="57"/>
                  <a:pt x="86" y="57"/>
                </a:cubicBezTo>
                <a:cubicBezTo>
                  <a:pt x="96" y="40"/>
                  <a:pt x="96" y="40"/>
                  <a:pt x="96" y="40"/>
                </a:cubicBezTo>
                <a:cubicBezTo>
                  <a:pt x="101" y="40"/>
                  <a:pt x="101" y="40"/>
                  <a:pt x="101" y="40"/>
                </a:cubicBezTo>
                <a:cubicBezTo>
                  <a:pt x="101" y="58"/>
                  <a:pt x="101" y="58"/>
                  <a:pt x="101" y="58"/>
                </a:cubicBezTo>
                <a:cubicBezTo>
                  <a:pt x="104" y="58"/>
                  <a:pt x="104" y="58"/>
                  <a:pt x="104" y="58"/>
                </a:cubicBezTo>
                <a:lnTo>
                  <a:pt x="104" y="62"/>
                </a:lnTo>
                <a:close/>
                <a:moveTo>
                  <a:pt x="122" y="72"/>
                </a:moveTo>
                <a:cubicBezTo>
                  <a:pt x="114" y="72"/>
                  <a:pt x="114" y="72"/>
                  <a:pt x="114" y="72"/>
                </a:cubicBezTo>
                <a:cubicBezTo>
                  <a:pt x="113" y="72"/>
                  <a:pt x="112" y="71"/>
                  <a:pt x="112" y="70"/>
                </a:cubicBezTo>
                <a:cubicBezTo>
                  <a:pt x="112" y="69"/>
                  <a:pt x="113" y="68"/>
                  <a:pt x="114" y="68"/>
                </a:cubicBezTo>
                <a:cubicBezTo>
                  <a:pt x="122" y="68"/>
                  <a:pt x="122" y="68"/>
                  <a:pt x="122" y="68"/>
                </a:cubicBezTo>
                <a:cubicBezTo>
                  <a:pt x="123" y="68"/>
                  <a:pt x="124" y="69"/>
                  <a:pt x="124" y="70"/>
                </a:cubicBezTo>
                <a:cubicBezTo>
                  <a:pt x="124" y="71"/>
                  <a:pt x="123" y="72"/>
                  <a:pt x="122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7" name="Freeform 7">
            <a:extLst>
              <a:ext uri="{FF2B5EF4-FFF2-40B4-BE49-F238E27FC236}">
                <a16:creationId xmlns:a16="http://schemas.microsoft.com/office/drawing/2014/main" xmlns="" id="{03FB148F-A780-EA40-9D2F-4BB4713BB6E8}"/>
              </a:ext>
            </a:extLst>
          </p:cNvPr>
          <p:cNvSpPr>
            <a:spLocks noEditPoints="1"/>
          </p:cNvSpPr>
          <p:nvPr/>
        </p:nvSpPr>
        <p:spPr bwMode="auto">
          <a:xfrm>
            <a:off x="1239409" y="3611951"/>
            <a:ext cx="324456" cy="277404"/>
          </a:xfrm>
          <a:custGeom>
            <a:avLst/>
            <a:gdLst>
              <a:gd name="T0" fmla="*/ 0 w 140"/>
              <a:gd name="T1" fmla="*/ 113 h 120"/>
              <a:gd name="T2" fmla="*/ 15 w 140"/>
              <a:gd name="T3" fmla="*/ 99 h 120"/>
              <a:gd name="T4" fmla="*/ 27 w 140"/>
              <a:gd name="T5" fmla="*/ 0 h 120"/>
              <a:gd name="T6" fmla="*/ 42 w 140"/>
              <a:gd name="T7" fmla="*/ 0 h 120"/>
              <a:gd name="T8" fmla="*/ 42 w 140"/>
              <a:gd name="T9" fmla="*/ 0 h 120"/>
              <a:gd name="T10" fmla="*/ 67 w 140"/>
              <a:gd name="T11" fmla="*/ 99 h 120"/>
              <a:gd name="T12" fmla="*/ 73 w 140"/>
              <a:gd name="T13" fmla="*/ 99 h 120"/>
              <a:gd name="T14" fmla="*/ 97 w 140"/>
              <a:gd name="T15" fmla="*/ 99 h 120"/>
              <a:gd name="T16" fmla="*/ 107 w 140"/>
              <a:gd name="T17" fmla="*/ 0 h 120"/>
              <a:gd name="T18" fmla="*/ 107 w 140"/>
              <a:gd name="T19" fmla="*/ 0 h 120"/>
              <a:gd name="T20" fmla="*/ 119 w 140"/>
              <a:gd name="T21" fmla="*/ 99 h 120"/>
              <a:gd name="T22" fmla="*/ 128 w 140"/>
              <a:gd name="T23" fmla="*/ 0 h 120"/>
              <a:gd name="T24" fmla="*/ 135 w 140"/>
              <a:gd name="T25" fmla="*/ 113 h 120"/>
              <a:gd name="T26" fmla="*/ 51 w 140"/>
              <a:gd name="T27" fmla="*/ 0 h 120"/>
              <a:gd name="T28" fmla="*/ 51 w 140"/>
              <a:gd name="T29" fmla="*/ 0 h 120"/>
              <a:gd name="T30" fmla="*/ 28 w 140"/>
              <a:gd name="T31" fmla="*/ 118 h 120"/>
              <a:gd name="T32" fmla="*/ 14 w 140"/>
              <a:gd name="T33" fmla="*/ 120 h 120"/>
              <a:gd name="T34" fmla="*/ 27 w 140"/>
              <a:gd name="T35" fmla="*/ 105 h 120"/>
              <a:gd name="T36" fmla="*/ 28 w 140"/>
              <a:gd name="T37" fmla="*/ 113 h 120"/>
              <a:gd name="T38" fmla="*/ 23 w 140"/>
              <a:gd name="T39" fmla="*/ 109 h 120"/>
              <a:gd name="T40" fmla="*/ 19 w 140"/>
              <a:gd name="T41" fmla="*/ 110 h 120"/>
              <a:gd name="T42" fmla="*/ 19 w 140"/>
              <a:gd name="T43" fmla="*/ 113 h 120"/>
              <a:gd name="T44" fmla="*/ 24 w 140"/>
              <a:gd name="T45" fmla="*/ 115 h 120"/>
              <a:gd name="T46" fmla="*/ 40 w 140"/>
              <a:gd name="T47" fmla="*/ 118 h 120"/>
              <a:gd name="T48" fmla="*/ 34 w 140"/>
              <a:gd name="T49" fmla="*/ 120 h 120"/>
              <a:gd name="T50" fmla="*/ 40 w 140"/>
              <a:gd name="T51" fmla="*/ 104 h 120"/>
              <a:gd name="T52" fmla="*/ 36 w 140"/>
              <a:gd name="T53" fmla="*/ 114 h 120"/>
              <a:gd name="T54" fmla="*/ 57 w 140"/>
              <a:gd name="T55" fmla="*/ 120 h 120"/>
              <a:gd name="T56" fmla="*/ 53 w 140"/>
              <a:gd name="T57" fmla="*/ 113 h 120"/>
              <a:gd name="T58" fmla="*/ 47 w 140"/>
              <a:gd name="T59" fmla="*/ 120 h 120"/>
              <a:gd name="T60" fmla="*/ 59 w 140"/>
              <a:gd name="T61" fmla="*/ 105 h 120"/>
              <a:gd name="T62" fmla="*/ 59 w 140"/>
              <a:gd name="T63" fmla="*/ 112 h 120"/>
              <a:gd name="T64" fmla="*/ 60 w 140"/>
              <a:gd name="T65" fmla="*/ 115 h 120"/>
              <a:gd name="T66" fmla="*/ 54 w 140"/>
              <a:gd name="T67" fmla="*/ 107 h 120"/>
              <a:gd name="T68" fmla="*/ 55 w 140"/>
              <a:gd name="T69" fmla="*/ 110 h 120"/>
              <a:gd name="T70" fmla="*/ 71 w 140"/>
              <a:gd name="T71" fmla="*/ 116 h 120"/>
              <a:gd name="T72" fmla="*/ 71 w 140"/>
              <a:gd name="T73" fmla="*/ 108 h 120"/>
              <a:gd name="T74" fmla="*/ 78 w 140"/>
              <a:gd name="T75" fmla="*/ 109 h 120"/>
              <a:gd name="T76" fmla="*/ 63 w 140"/>
              <a:gd name="T77" fmla="*/ 112 h 120"/>
              <a:gd name="T78" fmla="*/ 71 w 140"/>
              <a:gd name="T79" fmla="*/ 120 h 120"/>
              <a:gd name="T80" fmla="*/ 78 w 140"/>
              <a:gd name="T81" fmla="*/ 115 h 120"/>
              <a:gd name="T82" fmla="*/ 96 w 140"/>
              <a:gd name="T83" fmla="*/ 112 h 120"/>
              <a:gd name="T84" fmla="*/ 88 w 140"/>
              <a:gd name="T85" fmla="*/ 120 h 120"/>
              <a:gd name="T86" fmla="*/ 80 w 140"/>
              <a:gd name="T87" fmla="*/ 112 h 120"/>
              <a:gd name="T88" fmla="*/ 91 w 140"/>
              <a:gd name="T89" fmla="*/ 112 h 120"/>
              <a:gd name="T90" fmla="*/ 84 w 140"/>
              <a:gd name="T91" fmla="*/ 112 h 120"/>
              <a:gd name="T92" fmla="*/ 91 w 140"/>
              <a:gd name="T93" fmla="*/ 112 h 120"/>
              <a:gd name="T94" fmla="*/ 110 w 140"/>
              <a:gd name="T95" fmla="*/ 118 h 120"/>
              <a:gd name="T96" fmla="*/ 98 w 140"/>
              <a:gd name="T97" fmla="*/ 120 h 120"/>
              <a:gd name="T98" fmla="*/ 109 w 140"/>
              <a:gd name="T99" fmla="*/ 105 h 120"/>
              <a:gd name="T100" fmla="*/ 107 w 140"/>
              <a:gd name="T101" fmla="*/ 109 h 120"/>
              <a:gd name="T102" fmla="*/ 104 w 140"/>
              <a:gd name="T103" fmla="*/ 116 h 120"/>
              <a:gd name="T104" fmla="*/ 120 w 140"/>
              <a:gd name="T105" fmla="*/ 113 h 120"/>
              <a:gd name="T106" fmla="*/ 120 w 140"/>
              <a:gd name="T107" fmla="*/ 108 h 120"/>
              <a:gd name="T108" fmla="*/ 115 w 140"/>
              <a:gd name="T109" fmla="*/ 118 h 120"/>
              <a:gd name="T110" fmla="*/ 128 w 140"/>
              <a:gd name="T111" fmla="*/ 11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40" h="120">
                <a:moveTo>
                  <a:pt x="0" y="0"/>
                </a:moveTo>
                <a:cubicBezTo>
                  <a:pt x="7" y="0"/>
                  <a:pt x="7" y="0"/>
                  <a:pt x="7" y="0"/>
                </a:cubicBezTo>
                <a:cubicBezTo>
                  <a:pt x="7" y="113"/>
                  <a:pt x="7" y="113"/>
                  <a:pt x="7" y="113"/>
                </a:cubicBezTo>
                <a:cubicBezTo>
                  <a:pt x="0" y="113"/>
                  <a:pt x="0" y="113"/>
                  <a:pt x="0" y="113"/>
                </a:cubicBezTo>
                <a:lnTo>
                  <a:pt x="0" y="0"/>
                </a:lnTo>
                <a:close/>
                <a:moveTo>
                  <a:pt x="21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99"/>
                  <a:pt x="15" y="99"/>
                  <a:pt x="15" y="99"/>
                </a:cubicBezTo>
                <a:cubicBezTo>
                  <a:pt x="21" y="99"/>
                  <a:pt x="21" y="99"/>
                  <a:pt x="21" y="99"/>
                </a:cubicBezTo>
                <a:lnTo>
                  <a:pt x="21" y="0"/>
                </a:lnTo>
                <a:close/>
                <a:moveTo>
                  <a:pt x="31" y="0"/>
                </a:moveTo>
                <a:cubicBezTo>
                  <a:pt x="27" y="0"/>
                  <a:pt x="27" y="0"/>
                  <a:pt x="27" y="0"/>
                </a:cubicBezTo>
                <a:cubicBezTo>
                  <a:pt x="27" y="99"/>
                  <a:pt x="27" y="99"/>
                  <a:pt x="27" y="99"/>
                </a:cubicBezTo>
                <a:cubicBezTo>
                  <a:pt x="31" y="99"/>
                  <a:pt x="31" y="99"/>
                  <a:pt x="31" y="99"/>
                </a:cubicBezTo>
                <a:lnTo>
                  <a:pt x="31" y="0"/>
                </a:lnTo>
                <a:close/>
                <a:moveTo>
                  <a:pt x="42" y="0"/>
                </a:moveTo>
                <a:cubicBezTo>
                  <a:pt x="37" y="0"/>
                  <a:pt x="37" y="0"/>
                  <a:pt x="37" y="0"/>
                </a:cubicBezTo>
                <a:cubicBezTo>
                  <a:pt x="37" y="99"/>
                  <a:pt x="37" y="99"/>
                  <a:pt x="37" y="99"/>
                </a:cubicBezTo>
                <a:cubicBezTo>
                  <a:pt x="42" y="99"/>
                  <a:pt x="42" y="99"/>
                  <a:pt x="42" y="99"/>
                </a:cubicBezTo>
                <a:lnTo>
                  <a:pt x="42" y="0"/>
                </a:lnTo>
                <a:close/>
                <a:moveTo>
                  <a:pt x="67" y="0"/>
                </a:moveTo>
                <a:cubicBezTo>
                  <a:pt x="61" y="0"/>
                  <a:pt x="61" y="0"/>
                  <a:pt x="61" y="0"/>
                </a:cubicBezTo>
                <a:cubicBezTo>
                  <a:pt x="61" y="99"/>
                  <a:pt x="61" y="99"/>
                  <a:pt x="61" y="99"/>
                </a:cubicBezTo>
                <a:cubicBezTo>
                  <a:pt x="67" y="99"/>
                  <a:pt x="67" y="99"/>
                  <a:pt x="67" y="99"/>
                </a:cubicBezTo>
                <a:lnTo>
                  <a:pt x="67" y="0"/>
                </a:lnTo>
                <a:close/>
                <a:moveTo>
                  <a:pt x="77" y="0"/>
                </a:moveTo>
                <a:cubicBezTo>
                  <a:pt x="73" y="0"/>
                  <a:pt x="73" y="0"/>
                  <a:pt x="73" y="0"/>
                </a:cubicBezTo>
                <a:cubicBezTo>
                  <a:pt x="73" y="99"/>
                  <a:pt x="73" y="99"/>
                  <a:pt x="73" y="99"/>
                </a:cubicBezTo>
                <a:cubicBezTo>
                  <a:pt x="77" y="99"/>
                  <a:pt x="77" y="99"/>
                  <a:pt x="77" y="99"/>
                </a:cubicBezTo>
                <a:lnTo>
                  <a:pt x="77" y="0"/>
                </a:lnTo>
                <a:close/>
                <a:moveTo>
                  <a:pt x="88" y="99"/>
                </a:moveTo>
                <a:cubicBezTo>
                  <a:pt x="97" y="99"/>
                  <a:pt x="97" y="99"/>
                  <a:pt x="97" y="99"/>
                </a:cubicBezTo>
                <a:cubicBezTo>
                  <a:pt x="97" y="0"/>
                  <a:pt x="97" y="0"/>
                  <a:pt x="97" y="0"/>
                </a:cubicBezTo>
                <a:cubicBezTo>
                  <a:pt x="88" y="0"/>
                  <a:pt x="88" y="0"/>
                  <a:pt x="88" y="0"/>
                </a:cubicBezTo>
                <a:lnTo>
                  <a:pt x="88" y="99"/>
                </a:lnTo>
                <a:close/>
                <a:moveTo>
                  <a:pt x="107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99"/>
                  <a:pt x="105" y="99"/>
                  <a:pt x="105" y="99"/>
                </a:cubicBezTo>
                <a:cubicBezTo>
                  <a:pt x="107" y="99"/>
                  <a:pt x="107" y="99"/>
                  <a:pt x="107" y="99"/>
                </a:cubicBezTo>
                <a:lnTo>
                  <a:pt x="107" y="0"/>
                </a:lnTo>
                <a:close/>
                <a:moveTo>
                  <a:pt x="119" y="0"/>
                </a:moveTo>
                <a:cubicBezTo>
                  <a:pt x="112" y="0"/>
                  <a:pt x="112" y="0"/>
                  <a:pt x="112" y="0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9" y="99"/>
                  <a:pt x="119" y="99"/>
                  <a:pt x="119" y="99"/>
                </a:cubicBezTo>
                <a:lnTo>
                  <a:pt x="119" y="0"/>
                </a:lnTo>
                <a:close/>
                <a:moveTo>
                  <a:pt x="124" y="99"/>
                </a:moveTo>
                <a:cubicBezTo>
                  <a:pt x="128" y="99"/>
                  <a:pt x="128" y="99"/>
                  <a:pt x="128" y="99"/>
                </a:cubicBezTo>
                <a:cubicBezTo>
                  <a:pt x="128" y="0"/>
                  <a:pt x="128" y="0"/>
                  <a:pt x="128" y="0"/>
                </a:cubicBezTo>
                <a:cubicBezTo>
                  <a:pt x="124" y="0"/>
                  <a:pt x="124" y="0"/>
                  <a:pt x="124" y="0"/>
                </a:cubicBezTo>
                <a:lnTo>
                  <a:pt x="124" y="99"/>
                </a:lnTo>
                <a:close/>
                <a:moveTo>
                  <a:pt x="135" y="0"/>
                </a:moveTo>
                <a:cubicBezTo>
                  <a:pt x="135" y="113"/>
                  <a:pt x="135" y="113"/>
                  <a:pt x="135" y="113"/>
                </a:cubicBezTo>
                <a:cubicBezTo>
                  <a:pt x="140" y="113"/>
                  <a:pt x="140" y="113"/>
                  <a:pt x="140" y="113"/>
                </a:cubicBezTo>
                <a:cubicBezTo>
                  <a:pt x="140" y="0"/>
                  <a:pt x="140" y="0"/>
                  <a:pt x="140" y="0"/>
                </a:cubicBezTo>
                <a:lnTo>
                  <a:pt x="135" y="0"/>
                </a:lnTo>
                <a:close/>
                <a:moveTo>
                  <a:pt x="51" y="0"/>
                </a:moveTo>
                <a:cubicBezTo>
                  <a:pt x="49" y="0"/>
                  <a:pt x="49" y="0"/>
                  <a:pt x="49" y="0"/>
                </a:cubicBezTo>
                <a:cubicBezTo>
                  <a:pt x="49" y="99"/>
                  <a:pt x="49" y="99"/>
                  <a:pt x="49" y="99"/>
                </a:cubicBezTo>
                <a:cubicBezTo>
                  <a:pt x="51" y="99"/>
                  <a:pt x="51" y="99"/>
                  <a:pt x="51" y="99"/>
                </a:cubicBezTo>
                <a:lnTo>
                  <a:pt x="51" y="0"/>
                </a:lnTo>
                <a:close/>
                <a:moveTo>
                  <a:pt x="28" y="113"/>
                </a:moveTo>
                <a:cubicBezTo>
                  <a:pt x="28" y="113"/>
                  <a:pt x="28" y="114"/>
                  <a:pt x="28" y="115"/>
                </a:cubicBezTo>
                <a:cubicBezTo>
                  <a:pt x="28" y="116"/>
                  <a:pt x="28" y="117"/>
                  <a:pt x="28" y="117"/>
                </a:cubicBezTo>
                <a:cubicBezTo>
                  <a:pt x="28" y="118"/>
                  <a:pt x="28" y="118"/>
                  <a:pt x="28" y="118"/>
                </a:cubicBezTo>
                <a:cubicBezTo>
                  <a:pt x="27" y="118"/>
                  <a:pt x="27" y="119"/>
                  <a:pt x="26" y="119"/>
                </a:cubicBezTo>
                <a:cubicBezTo>
                  <a:pt x="26" y="119"/>
                  <a:pt x="25" y="119"/>
                  <a:pt x="25" y="119"/>
                </a:cubicBezTo>
                <a:cubicBezTo>
                  <a:pt x="24" y="120"/>
                  <a:pt x="23" y="120"/>
                  <a:pt x="22" y="120"/>
                </a:cubicBezTo>
                <a:cubicBezTo>
                  <a:pt x="14" y="120"/>
                  <a:pt x="14" y="120"/>
                  <a:pt x="14" y="120"/>
                </a:cubicBezTo>
                <a:cubicBezTo>
                  <a:pt x="14" y="118"/>
                  <a:pt x="14" y="118"/>
                  <a:pt x="14" y="118"/>
                </a:cubicBezTo>
                <a:cubicBezTo>
                  <a:pt x="14" y="104"/>
                  <a:pt x="14" y="104"/>
                  <a:pt x="14" y="104"/>
                </a:cubicBezTo>
                <a:cubicBezTo>
                  <a:pt x="23" y="104"/>
                  <a:pt x="23" y="104"/>
                  <a:pt x="23" y="104"/>
                </a:cubicBezTo>
                <a:cubicBezTo>
                  <a:pt x="25" y="104"/>
                  <a:pt x="26" y="105"/>
                  <a:pt x="27" y="105"/>
                </a:cubicBezTo>
                <a:cubicBezTo>
                  <a:pt x="27" y="106"/>
                  <a:pt x="28" y="107"/>
                  <a:pt x="28" y="108"/>
                </a:cubicBezTo>
                <a:cubicBezTo>
                  <a:pt x="28" y="109"/>
                  <a:pt x="27" y="110"/>
                  <a:pt x="27" y="110"/>
                </a:cubicBezTo>
                <a:cubicBezTo>
                  <a:pt x="27" y="111"/>
                  <a:pt x="26" y="111"/>
                  <a:pt x="25" y="111"/>
                </a:cubicBezTo>
                <a:cubicBezTo>
                  <a:pt x="26" y="112"/>
                  <a:pt x="27" y="112"/>
                  <a:pt x="28" y="113"/>
                </a:cubicBezTo>
                <a:close/>
                <a:moveTo>
                  <a:pt x="19" y="110"/>
                </a:moveTo>
                <a:cubicBezTo>
                  <a:pt x="21" y="110"/>
                  <a:pt x="21" y="110"/>
                  <a:pt x="21" y="110"/>
                </a:cubicBezTo>
                <a:cubicBezTo>
                  <a:pt x="22" y="110"/>
                  <a:pt x="22" y="110"/>
                  <a:pt x="23" y="110"/>
                </a:cubicBezTo>
                <a:cubicBezTo>
                  <a:pt x="23" y="110"/>
                  <a:pt x="23" y="109"/>
                  <a:pt x="23" y="109"/>
                </a:cubicBezTo>
                <a:cubicBezTo>
                  <a:pt x="23" y="108"/>
                  <a:pt x="23" y="108"/>
                  <a:pt x="23" y="108"/>
                </a:cubicBezTo>
                <a:cubicBezTo>
                  <a:pt x="22" y="107"/>
                  <a:pt x="22" y="107"/>
                  <a:pt x="21" y="107"/>
                </a:cubicBezTo>
                <a:cubicBezTo>
                  <a:pt x="19" y="107"/>
                  <a:pt x="19" y="107"/>
                  <a:pt x="19" y="107"/>
                </a:cubicBezTo>
                <a:lnTo>
                  <a:pt x="19" y="110"/>
                </a:lnTo>
                <a:close/>
                <a:moveTo>
                  <a:pt x="24" y="115"/>
                </a:moveTo>
                <a:cubicBezTo>
                  <a:pt x="24" y="114"/>
                  <a:pt x="24" y="114"/>
                  <a:pt x="23" y="114"/>
                </a:cubicBezTo>
                <a:cubicBezTo>
                  <a:pt x="23" y="113"/>
                  <a:pt x="22" y="113"/>
                  <a:pt x="21" y="113"/>
                </a:cubicBezTo>
                <a:cubicBezTo>
                  <a:pt x="19" y="113"/>
                  <a:pt x="19" y="113"/>
                  <a:pt x="19" y="113"/>
                </a:cubicBezTo>
                <a:cubicBezTo>
                  <a:pt x="19" y="116"/>
                  <a:pt x="19" y="116"/>
                  <a:pt x="19" y="116"/>
                </a:cubicBezTo>
                <a:cubicBezTo>
                  <a:pt x="21" y="116"/>
                  <a:pt x="21" y="116"/>
                  <a:pt x="21" y="116"/>
                </a:cubicBezTo>
                <a:cubicBezTo>
                  <a:pt x="22" y="116"/>
                  <a:pt x="23" y="116"/>
                  <a:pt x="23" y="116"/>
                </a:cubicBezTo>
                <a:cubicBezTo>
                  <a:pt x="24" y="116"/>
                  <a:pt x="24" y="115"/>
                  <a:pt x="24" y="115"/>
                </a:cubicBezTo>
                <a:close/>
                <a:moveTo>
                  <a:pt x="45" y="118"/>
                </a:moveTo>
                <a:cubicBezTo>
                  <a:pt x="46" y="120"/>
                  <a:pt x="46" y="120"/>
                  <a:pt x="46" y="120"/>
                </a:cubicBezTo>
                <a:cubicBezTo>
                  <a:pt x="41" y="120"/>
                  <a:pt x="41" y="120"/>
                  <a:pt x="41" y="120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40" y="117"/>
                  <a:pt x="40" y="117"/>
                  <a:pt x="40" y="117"/>
                </a:cubicBezTo>
                <a:cubicBezTo>
                  <a:pt x="35" y="117"/>
                  <a:pt x="35" y="117"/>
                  <a:pt x="35" y="117"/>
                </a:cubicBezTo>
                <a:cubicBezTo>
                  <a:pt x="34" y="118"/>
                  <a:pt x="34" y="118"/>
                  <a:pt x="34" y="118"/>
                </a:cubicBezTo>
                <a:cubicBezTo>
                  <a:pt x="34" y="120"/>
                  <a:pt x="34" y="120"/>
                  <a:pt x="34" y="120"/>
                </a:cubicBezTo>
                <a:cubicBezTo>
                  <a:pt x="29" y="120"/>
                  <a:pt x="29" y="120"/>
                  <a:pt x="29" y="120"/>
                </a:cubicBezTo>
                <a:cubicBezTo>
                  <a:pt x="30" y="118"/>
                  <a:pt x="30" y="118"/>
                  <a:pt x="30" y="118"/>
                </a:cubicBezTo>
                <a:cubicBezTo>
                  <a:pt x="35" y="104"/>
                  <a:pt x="35" y="104"/>
                  <a:pt x="35" y="104"/>
                </a:cubicBezTo>
                <a:cubicBezTo>
                  <a:pt x="40" y="104"/>
                  <a:pt x="40" y="104"/>
                  <a:pt x="40" y="104"/>
                </a:cubicBezTo>
                <a:lnTo>
                  <a:pt x="45" y="118"/>
                </a:lnTo>
                <a:close/>
                <a:moveTo>
                  <a:pt x="39" y="114"/>
                </a:moveTo>
                <a:cubicBezTo>
                  <a:pt x="37" y="108"/>
                  <a:pt x="37" y="108"/>
                  <a:pt x="37" y="108"/>
                </a:cubicBezTo>
                <a:cubicBezTo>
                  <a:pt x="36" y="114"/>
                  <a:pt x="36" y="114"/>
                  <a:pt x="36" y="114"/>
                </a:cubicBezTo>
                <a:lnTo>
                  <a:pt x="39" y="114"/>
                </a:lnTo>
                <a:close/>
                <a:moveTo>
                  <a:pt x="62" y="118"/>
                </a:moveTo>
                <a:cubicBezTo>
                  <a:pt x="62" y="120"/>
                  <a:pt x="62" y="120"/>
                  <a:pt x="62" y="120"/>
                </a:cubicBezTo>
                <a:cubicBezTo>
                  <a:pt x="57" y="120"/>
                  <a:pt x="57" y="120"/>
                  <a:pt x="57" y="120"/>
                </a:cubicBezTo>
                <a:cubicBezTo>
                  <a:pt x="56" y="118"/>
                  <a:pt x="56" y="118"/>
                  <a:pt x="56" y="118"/>
                </a:cubicBezTo>
                <a:cubicBezTo>
                  <a:pt x="55" y="115"/>
                  <a:pt x="55" y="115"/>
                  <a:pt x="55" y="115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3" y="114"/>
                  <a:pt x="53" y="113"/>
                  <a:pt x="53" y="113"/>
                </a:cubicBezTo>
                <a:cubicBezTo>
                  <a:pt x="52" y="113"/>
                  <a:pt x="52" y="113"/>
                  <a:pt x="52" y="113"/>
                </a:cubicBezTo>
                <a:cubicBezTo>
                  <a:pt x="52" y="118"/>
                  <a:pt x="52" y="118"/>
                  <a:pt x="52" y="118"/>
                </a:cubicBezTo>
                <a:cubicBezTo>
                  <a:pt x="52" y="120"/>
                  <a:pt x="52" y="120"/>
                  <a:pt x="52" y="120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47" y="118"/>
                  <a:pt x="47" y="118"/>
                  <a:pt x="47" y="118"/>
                </a:cubicBezTo>
                <a:cubicBezTo>
                  <a:pt x="47" y="104"/>
                  <a:pt x="47" y="104"/>
                  <a:pt x="47" y="104"/>
                </a:cubicBezTo>
                <a:cubicBezTo>
                  <a:pt x="55" y="104"/>
                  <a:pt x="55" y="104"/>
                  <a:pt x="55" y="104"/>
                </a:cubicBezTo>
                <a:cubicBezTo>
                  <a:pt x="57" y="104"/>
                  <a:pt x="58" y="104"/>
                  <a:pt x="59" y="105"/>
                </a:cubicBezTo>
                <a:cubicBezTo>
                  <a:pt x="59" y="105"/>
                  <a:pt x="60" y="105"/>
                  <a:pt x="61" y="106"/>
                </a:cubicBezTo>
                <a:cubicBezTo>
                  <a:pt x="61" y="107"/>
                  <a:pt x="61" y="108"/>
                  <a:pt x="61" y="109"/>
                </a:cubicBezTo>
                <a:cubicBezTo>
                  <a:pt x="61" y="109"/>
                  <a:pt x="61" y="110"/>
                  <a:pt x="61" y="111"/>
                </a:cubicBezTo>
                <a:cubicBezTo>
                  <a:pt x="60" y="111"/>
                  <a:pt x="60" y="112"/>
                  <a:pt x="59" y="112"/>
                </a:cubicBezTo>
                <a:cubicBezTo>
                  <a:pt x="59" y="112"/>
                  <a:pt x="58" y="113"/>
                  <a:pt x="57" y="113"/>
                </a:cubicBezTo>
                <a:cubicBezTo>
                  <a:pt x="58" y="113"/>
                  <a:pt x="58" y="113"/>
                  <a:pt x="59" y="113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60" y="115"/>
                  <a:pt x="60" y="115"/>
                  <a:pt x="60" y="115"/>
                </a:cubicBezTo>
                <a:lnTo>
                  <a:pt x="62" y="118"/>
                </a:lnTo>
                <a:close/>
                <a:moveTo>
                  <a:pt x="56" y="109"/>
                </a:moveTo>
                <a:cubicBezTo>
                  <a:pt x="56" y="108"/>
                  <a:pt x="56" y="108"/>
                  <a:pt x="56" y="108"/>
                </a:cubicBezTo>
                <a:cubicBezTo>
                  <a:pt x="56" y="108"/>
                  <a:pt x="55" y="107"/>
                  <a:pt x="54" y="107"/>
                </a:cubicBezTo>
                <a:cubicBezTo>
                  <a:pt x="52" y="107"/>
                  <a:pt x="52" y="107"/>
                  <a:pt x="52" y="107"/>
                </a:cubicBezTo>
                <a:cubicBezTo>
                  <a:pt x="52" y="110"/>
                  <a:pt x="52" y="110"/>
                  <a:pt x="52" y="110"/>
                </a:cubicBezTo>
                <a:cubicBezTo>
                  <a:pt x="54" y="110"/>
                  <a:pt x="54" y="110"/>
                  <a:pt x="54" y="110"/>
                </a:cubicBezTo>
                <a:cubicBezTo>
                  <a:pt x="54" y="110"/>
                  <a:pt x="55" y="110"/>
                  <a:pt x="55" y="110"/>
                </a:cubicBezTo>
                <a:cubicBezTo>
                  <a:pt x="56" y="110"/>
                  <a:pt x="56" y="110"/>
                  <a:pt x="56" y="110"/>
                </a:cubicBezTo>
                <a:cubicBezTo>
                  <a:pt x="56" y="110"/>
                  <a:pt x="56" y="109"/>
                  <a:pt x="56" y="109"/>
                </a:cubicBezTo>
                <a:close/>
                <a:moveTo>
                  <a:pt x="73" y="116"/>
                </a:moveTo>
                <a:cubicBezTo>
                  <a:pt x="72" y="116"/>
                  <a:pt x="72" y="116"/>
                  <a:pt x="71" y="116"/>
                </a:cubicBezTo>
                <a:cubicBezTo>
                  <a:pt x="70" y="116"/>
                  <a:pt x="69" y="116"/>
                  <a:pt x="69" y="115"/>
                </a:cubicBezTo>
                <a:cubicBezTo>
                  <a:pt x="68" y="115"/>
                  <a:pt x="68" y="114"/>
                  <a:pt x="68" y="112"/>
                </a:cubicBezTo>
                <a:cubicBezTo>
                  <a:pt x="68" y="111"/>
                  <a:pt x="68" y="109"/>
                  <a:pt x="68" y="109"/>
                </a:cubicBezTo>
                <a:cubicBezTo>
                  <a:pt x="69" y="108"/>
                  <a:pt x="70" y="108"/>
                  <a:pt x="71" y="108"/>
                </a:cubicBezTo>
                <a:cubicBezTo>
                  <a:pt x="71" y="108"/>
                  <a:pt x="72" y="108"/>
                  <a:pt x="72" y="108"/>
                </a:cubicBezTo>
                <a:cubicBezTo>
                  <a:pt x="73" y="108"/>
                  <a:pt x="73" y="108"/>
                  <a:pt x="73" y="109"/>
                </a:cubicBezTo>
                <a:cubicBezTo>
                  <a:pt x="73" y="109"/>
                  <a:pt x="74" y="109"/>
                  <a:pt x="74" y="110"/>
                </a:cubicBezTo>
                <a:cubicBezTo>
                  <a:pt x="78" y="109"/>
                  <a:pt x="78" y="109"/>
                  <a:pt x="78" y="109"/>
                </a:cubicBezTo>
                <a:cubicBezTo>
                  <a:pt x="77" y="107"/>
                  <a:pt x="77" y="106"/>
                  <a:pt x="75" y="105"/>
                </a:cubicBezTo>
                <a:cubicBezTo>
                  <a:pt x="74" y="104"/>
                  <a:pt x="73" y="104"/>
                  <a:pt x="71" y="104"/>
                </a:cubicBezTo>
                <a:cubicBezTo>
                  <a:pt x="68" y="104"/>
                  <a:pt x="66" y="105"/>
                  <a:pt x="65" y="106"/>
                </a:cubicBezTo>
                <a:cubicBezTo>
                  <a:pt x="64" y="107"/>
                  <a:pt x="63" y="109"/>
                  <a:pt x="63" y="112"/>
                </a:cubicBezTo>
                <a:cubicBezTo>
                  <a:pt x="63" y="114"/>
                  <a:pt x="63" y="115"/>
                  <a:pt x="64" y="117"/>
                </a:cubicBezTo>
                <a:cubicBezTo>
                  <a:pt x="64" y="117"/>
                  <a:pt x="65" y="117"/>
                  <a:pt x="65" y="118"/>
                </a:cubicBezTo>
                <a:cubicBezTo>
                  <a:pt x="66" y="118"/>
                  <a:pt x="66" y="119"/>
                  <a:pt x="67" y="119"/>
                </a:cubicBezTo>
                <a:cubicBezTo>
                  <a:pt x="68" y="120"/>
                  <a:pt x="69" y="120"/>
                  <a:pt x="71" y="120"/>
                </a:cubicBezTo>
                <a:cubicBezTo>
                  <a:pt x="72" y="120"/>
                  <a:pt x="74" y="120"/>
                  <a:pt x="74" y="119"/>
                </a:cubicBezTo>
                <a:cubicBezTo>
                  <a:pt x="75" y="119"/>
                  <a:pt x="76" y="118"/>
                  <a:pt x="76" y="118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7" y="117"/>
                  <a:pt x="78" y="116"/>
                  <a:pt x="78" y="115"/>
                </a:cubicBezTo>
                <a:cubicBezTo>
                  <a:pt x="74" y="113"/>
                  <a:pt x="74" y="113"/>
                  <a:pt x="74" y="113"/>
                </a:cubicBezTo>
                <a:cubicBezTo>
                  <a:pt x="74" y="114"/>
                  <a:pt x="73" y="115"/>
                  <a:pt x="73" y="116"/>
                </a:cubicBezTo>
                <a:close/>
                <a:moveTo>
                  <a:pt x="94" y="106"/>
                </a:moveTo>
                <a:cubicBezTo>
                  <a:pt x="95" y="107"/>
                  <a:pt x="96" y="109"/>
                  <a:pt x="96" y="112"/>
                </a:cubicBezTo>
                <a:cubicBezTo>
                  <a:pt x="96" y="114"/>
                  <a:pt x="95" y="115"/>
                  <a:pt x="95" y="116"/>
                </a:cubicBezTo>
                <a:cubicBezTo>
                  <a:pt x="94" y="117"/>
                  <a:pt x="94" y="117"/>
                  <a:pt x="94" y="118"/>
                </a:cubicBezTo>
                <a:cubicBezTo>
                  <a:pt x="93" y="118"/>
                  <a:pt x="93" y="119"/>
                  <a:pt x="92" y="119"/>
                </a:cubicBezTo>
                <a:cubicBezTo>
                  <a:pt x="91" y="120"/>
                  <a:pt x="90" y="120"/>
                  <a:pt x="88" y="120"/>
                </a:cubicBezTo>
                <a:cubicBezTo>
                  <a:pt x="86" y="120"/>
                  <a:pt x="85" y="120"/>
                  <a:pt x="84" y="119"/>
                </a:cubicBezTo>
                <a:cubicBezTo>
                  <a:pt x="83" y="119"/>
                  <a:pt x="82" y="118"/>
                  <a:pt x="82" y="118"/>
                </a:cubicBezTo>
                <a:cubicBezTo>
                  <a:pt x="81" y="117"/>
                  <a:pt x="81" y="117"/>
                  <a:pt x="81" y="116"/>
                </a:cubicBezTo>
                <a:cubicBezTo>
                  <a:pt x="80" y="115"/>
                  <a:pt x="80" y="114"/>
                  <a:pt x="80" y="112"/>
                </a:cubicBezTo>
                <a:cubicBezTo>
                  <a:pt x="80" y="109"/>
                  <a:pt x="80" y="107"/>
                  <a:pt x="82" y="106"/>
                </a:cubicBezTo>
                <a:cubicBezTo>
                  <a:pt x="83" y="105"/>
                  <a:pt x="85" y="104"/>
                  <a:pt x="88" y="104"/>
                </a:cubicBezTo>
                <a:cubicBezTo>
                  <a:pt x="90" y="104"/>
                  <a:pt x="92" y="105"/>
                  <a:pt x="94" y="106"/>
                </a:cubicBezTo>
                <a:close/>
                <a:moveTo>
                  <a:pt x="91" y="112"/>
                </a:moveTo>
                <a:cubicBezTo>
                  <a:pt x="91" y="110"/>
                  <a:pt x="91" y="109"/>
                  <a:pt x="90" y="109"/>
                </a:cubicBezTo>
                <a:cubicBezTo>
                  <a:pt x="89" y="108"/>
                  <a:pt x="89" y="108"/>
                  <a:pt x="88" y="108"/>
                </a:cubicBezTo>
                <a:cubicBezTo>
                  <a:pt x="87" y="108"/>
                  <a:pt x="86" y="108"/>
                  <a:pt x="85" y="109"/>
                </a:cubicBezTo>
                <a:cubicBezTo>
                  <a:pt x="85" y="109"/>
                  <a:pt x="84" y="110"/>
                  <a:pt x="84" y="112"/>
                </a:cubicBezTo>
                <a:cubicBezTo>
                  <a:pt x="84" y="114"/>
                  <a:pt x="85" y="115"/>
                  <a:pt x="85" y="115"/>
                </a:cubicBezTo>
                <a:cubicBezTo>
                  <a:pt x="86" y="116"/>
                  <a:pt x="87" y="116"/>
                  <a:pt x="88" y="116"/>
                </a:cubicBezTo>
                <a:cubicBezTo>
                  <a:pt x="89" y="116"/>
                  <a:pt x="89" y="116"/>
                  <a:pt x="90" y="115"/>
                </a:cubicBezTo>
                <a:cubicBezTo>
                  <a:pt x="91" y="115"/>
                  <a:pt x="91" y="113"/>
                  <a:pt x="91" y="112"/>
                </a:cubicBezTo>
                <a:close/>
                <a:moveTo>
                  <a:pt x="112" y="109"/>
                </a:moveTo>
                <a:cubicBezTo>
                  <a:pt x="112" y="110"/>
                  <a:pt x="112" y="111"/>
                  <a:pt x="112" y="112"/>
                </a:cubicBezTo>
                <a:cubicBezTo>
                  <a:pt x="112" y="114"/>
                  <a:pt x="112" y="115"/>
                  <a:pt x="112" y="116"/>
                </a:cubicBezTo>
                <a:cubicBezTo>
                  <a:pt x="112" y="117"/>
                  <a:pt x="111" y="117"/>
                  <a:pt x="110" y="118"/>
                </a:cubicBezTo>
                <a:cubicBezTo>
                  <a:pt x="110" y="118"/>
                  <a:pt x="110" y="118"/>
                  <a:pt x="110" y="118"/>
                </a:cubicBezTo>
                <a:cubicBezTo>
                  <a:pt x="110" y="119"/>
                  <a:pt x="109" y="119"/>
                  <a:pt x="108" y="119"/>
                </a:cubicBezTo>
                <a:cubicBezTo>
                  <a:pt x="107" y="119"/>
                  <a:pt x="106" y="120"/>
                  <a:pt x="105" y="120"/>
                </a:cubicBezTo>
                <a:cubicBezTo>
                  <a:pt x="98" y="120"/>
                  <a:pt x="98" y="120"/>
                  <a:pt x="98" y="120"/>
                </a:cubicBezTo>
                <a:cubicBezTo>
                  <a:pt x="98" y="118"/>
                  <a:pt x="98" y="118"/>
                  <a:pt x="98" y="118"/>
                </a:cubicBezTo>
                <a:cubicBezTo>
                  <a:pt x="98" y="104"/>
                  <a:pt x="98" y="104"/>
                  <a:pt x="98" y="104"/>
                </a:cubicBezTo>
                <a:cubicBezTo>
                  <a:pt x="105" y="104"/>
                  <a:pt x="105" y="104"/>
                  <a:pt x="105" y="104"/>
                </a:cubicBezTo>
                <a:cubicBezTo>
                  <a:pt x="107" y="104"/>
                  <a:pt x="108" y="104"/>
                  <a:pt x="109" y="105"/>
                </a:cubicBezTo>
                <a:cubicBezTo>
                  <a:pt x="110" y="105"/>
                  <a:pt x="110" y="106"/>
                  <a:pt x="111" y="106"/>
                </a:cubicBezTo>
                <a:cubicBezTo>
                  <a:pt x="111" y="107"/>
                  <a:pt x="112" y="108"/>
                  <a:pt x="112" y="109"/>
                </a:cubicBezTo>
                <a:close/>
                <a:moveTo>
                  <a:pt x="108" y="112"/>
                </a:moveTo>
                <a:cubicBezTo>
                  <a:pt x="108" y="110"/>
                  <a:pt x="107" y="109"/>
                  <a:pt x="107" y="109"/>
                </a:cubicBezTo>
                <a:cubicBezTo>
                  <a:pt x="106" y="108"/>
                  <a:pt x="105" y="108"/>
                  <a:pt x="104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3" y="116"/>
                  <a:pt x="103" y="116"/>
                  <a:pt x="103" y="116"/>
                </a:cubicBezTo>
                <a:cubicBezTo>
                  <a:pt x="104" y="116"/>
                  <a:pt x="104" y="116"/>
                  <a:pt x="104" y="116"/>
                </a:cubicBezTo>
                <a:cubicBezTo>
                  <a:pt x="105" y="116"/>
                  <a:pt x="106" y="116"/>
                  <a:pt x="106" y="116"/>
                </a:cubicBezTo>
                <a:cubicBezTo>
                  <a:pt x="107" y="116"/>
                  <a:pt x="107" y="115"/>
                  <a:pt x="107" y="115"/>
                </a:cubicBezTo>
                <a:cubicBezTo>
                  <a:pt x="108" y="114"/>
                  <a:pt x="108" y="113"/>
                  <a:pt x="108" y="112"/>
                </a:cubicBezTo>
                <a:close/>
                <a:moveTo>
                  <a:pt x="120" y="113"/>
                </a:moveTo>
                <a:cubicBezTo>
                  <a:pt x="127" y="113"/>
                  <a:pt x="127" y="113"/>
                  <a:pt x="127" y="113"/>
                </a:cubicBezTo>
                <a:cubicBezTo>
                  <a:pt x="127" y="110"/>
                  <a:pt x="127" y="110"/>
                  <a:pt x="127" y="110"/>
                </a:cubicBezTo>
                <a:cubicBezTo>
                  <a:pt x="120" y="110"/>
                  <a:pt x="120" y="110"/>
                  <a:pt x="120" y="110"/>
                </a:cubicBezTo>
                <a:cubicBezTo>
                  <a:pt x="120" y="108"/>
                  <a:pt x="120" y="108"/>
                  <a:pt x="120" y="108"/>
                </a:cubicBezTo>
                <a:cubicBezTo>
                  <a:pt x="128" y="108"/>
                  <a:pt x="128" y="108"/>
                  <a:pt x="128" y="108"/>
                </a:cubicBezTo>
                <a:cubicBezTo>
                  <a:pt x="128" y="104"/>
                  <a:pt x="128" y="104"/>
                  <a:pt x="128" y="104"/>
                </a:cubicBezTo>
                <a:cubicBezTo>
                  <a:pt x="115" y="104"/>
                  <a:pt x="115" y="104"/>
                  <a:pt x="115" y="104"/>
                </a:cubicBezTo>
                <a:cubicBezTo>
                  <a:pt x="115" y="118"/>
                  <a:pt x="115" y="118"/>
                  <a:pt x="115" y="118"/>
                </a:cubicBezTo>
                <a:cubicBezTo>
                  <a:pt x="115" y="120"/>
                  <a:pt x="115" y="120"/>
                  <a:pt x="115" y="120"/>
                </a:cubicBezTo>
                <a:cubicBezTo>
                  <a:pt x="128" y="120"/>
                  <a:pt x="128" y="120"/>
                  <a:pt x="128" y="120"/>
                </a:cubicBezTo>
                <a:cubicBezTo>
                  <a:pt x="128" y="118"/>
                  <a:pt x="128" y="118"/>
                  <a:pt x="128" y="118"/>
                </a:cubicBezTo>
                <a:cubicBezTo>
                  <a:pt x="128" y="116"/>
                  <a:pt x="128" y="116"/>
                  <a:pt x="128" y="116"/>
                </a:cubicBezTo>
                <a:cubicBezTo>
                  <a:pt x="120" y="116"/>
                  <a:pt x="120" y="116"/>
                  <a:pt x="120" y="116"/>
                </a:cubicBezTo>
                <a:lnTo>
                  <a:pt x="120" y="1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xmlns="" id="{66BAEE3E-CA8D-084E-92F1-8ED17C076A4D}"/>
              </a:ext>
            </a:extLst>
          </p:cNvPr>
          <p:cNvSpPr>
            <a:spLocks noEditPoints="1"/>
          </p:cNvSpPr>
          <p:nvPr/>
        </p:nvSpPr>
        <p:spPr bwMode="auto">
          <a:xfrm>
            <a:off x="10652288" y="4840819"/>
            <a:ext cx="307790" cy="326414"/>
          </a:xfrm>
          <a:custGeom>
            <a:avLst/>
            <a:gdLst>
              <a:gd name="T0" fmla="*/ 71 w 133"/>
              <a:gd name="T1" fmla="*/ 114 h 141"/>
              <a:gd name="T2" fmla="*/ 13 w 133"/>
              <a:gd name="T3" fmla="*/ 113 h 141"/>
              <a:gd name="T4" fmla="*/ 9 w 133"/>
              <a:gd name="T5" fmla="*/ 15 h 141"/>
              <a:gd name="T6" fmla="*/ 78 w 133"/>
              <a:gd name="T7" fmla="*/ 11 h 141"/>
              <a:gd name="T8" fmla="*/ 82 w 133"/>
              <a:gd name="T9" fmla="*/ 87 h 141"/>
              <a:gd name="T10" fmla="*/ 89 w 133"/>
              <a:gd name="T11" fmla="*/ 86 h 141"/>
              <a:gd name="T12" fmla="*/ 91 w 133"/>
              <a:gd name="T13" fmla="*/ 13 h 141"/>
              <a:gd name="T14" fmla="*/ 13 w 133"/>
              <a:gd name="T15" fmla="*/ 0 h 141"/>
              <a:gd name="T16" fmla="*/ 0 w 133"/>
              <a:gd name="T17" fmla="*/ 120 h 141"/>
              <a:gd name="T18" fmla="*/ 62 w 133"/>
              <a:gd name="T19" fmla="*/ 133 h 141"/>
              <a:gd name="T20" fmla="*/ 70 w 133"/>
              <a:gd name="T21" fmla="*/ 114 h 141"/>
              <a:gd name="T22" fmla="*/ 52 w 133"/>
              <a:gd name="T23" fmla="*/ 4 h 141"/>
              <a:gd name="T24" fmla="*/ 52 w 133"/>
              <a:gd name="T25" fmla="*/ 6 h 141"/>
              <a:gd name="T26" fmla="*/ 38 w 133"/>
              <a:gd name="T27" fmla="*/ 5 h 141"/>
              <a:gd name="T28" fmla="*/ 46 w 133"/>
              <a:gd name="T29" fmla="*/ 129 h 141"/>
              <a:gd name="T30" fmla="*/ 46 w 133"/>
              <a:gd name="T31" fmla="*/ 117 h 141"/>
              <a:gd name="T32" fmla="*/ 46 w 133"/>
              <a:gd name="T33" fmla="*/ 129 h 141"/>
              <a:gd name="T34" fmla="*/ 63 w 133"/>
              <a:gd name="T35" fmla="*/ 71 h 141"/>
              <a:gd name="T36" fmla="*/ 68 w 133"/>
              <a:gd name="T37" fmla="*/ 49 h 141"/>
              <a:gd name="T38" fmla="*/ 27 w 133"/>
              <a:gd name="T39" fmla="*/ 69 h 141"/>
              <a:gd name="T40" fmla="*/ 57 w 133"/>
              <a:gd name="T41" fmla="*/ 54 h 141"/>
              <a:gd name="T42" fmla="*/ 61 w 133"/>
              <a:gd name="T43" fmla="*/ 54 h 141"/>
              <a:gd name="T44" fmla="*/ 59 w 133"/>
              <a:gd name="T45" fmla="*/ 66 h 141"/>
              <a:gd name="T46" fmla="*/ 57 w 133"/>
              <a:gd name="T47" fmla="*/ 54 h 141"/>
              <a:gd name="T48" fmla="*/ 50 w 133"/>
              <a:gd name="T49" fmla="*/ 52 h 141"/>
              <a:gd name="T50" fmla="*/ 52 w 133"/>
              <a:gd name="T51" fmla="*/ 64 h 141"/>
              <a:gd name="T52" fmla="*/ 48 w 133"/>
              <a:gd name="T53" fmla="*/ 64 h 141"/>
              <a:gd name="T54" fmla="*/ 39 w 133"/>
              <a:gd name="T55" fmla="*/ 54 h 141"/>
              <a:gd name="T56" fmla="*/ 43 w 133"/>
              <a:gd name="T57" fmla="*/ 54 h 141"/>
              <a:gd name="T58" fmla="*/ 41 w 133"/>
              <a:gd name="T59" fmla="*/ 66 h 141"/>
              <a:gd name="T60" fmla="*/ 39 w 133"/>
              <a:gd name="T61" fmla="*/ 54 h 141"/>
              <a:gd name="T62" fmla="*/ 32 w 133"/>
              <a:gd name="T63" fmla="*/ 52 h 141"/>
              <a:gd name="T64" fmla="*/ 34 w 133"/>
              <a:gd name="T65" fmla="*/ 64 h 141"/>
              <a:gd name="T66" fmla="*/ 30 w 133"/>
              <a:gd name="T67" fmla="*/ 64 h 141"/>
              <a:gd name="T68" fmla="*/ 68 w 133"/>
              <a:gd name="T69" fmla="*/ 48 h 141"/>
              <a:gd name="T70" fmla="*/ 19 w 133"/>
              <a:gd name="T71" fmla="*/ 44 h 141"/>
              <a:gd name="T72" fmla="*/ 28 w 133"/>
              <a:gd name="T73" fmla="*/ 40 h 141"/>
              <a:gd name="T74" fmla="*/ 38 w 133"/>
              <a:gd name="T75" fmla="*/ 28 h 141"/>
              <a:gd name="T76" fmla="*/ 41 w 133"/>
              <a:gd name="T77" fmla="*/ 31 h 141"/>
              <a:gd name="T78" fmla="*/ 30 w 133"/>
              <a:gd name="T79" fmla="*/ 40 h 141"/>
              <a:gd name="T80" fmla="*/ 52 w 133"/>
              <a:gd name="T81" fmla="*/ 32 h 141"/>
              <a:gd name="T82" fmla="*/ 50 w 133"/>
              <a:gd name="T83" fmla="*/ 28 h 141"/>
              <a:gd name="T84" fmla="*/ 53 w 133"/>
              <a:gd name="T85" fmla="*/ 31 h 141"/>
              <a:gd name="T86" fmla="*/ 68 w 133"/>
              <a:gd name="T87" fmla="*/ 40 h 141"/>
              <a:gd name="T88" fmla="*/ 68 w 133"/>
              <a:gd name="T89" fmla="*/ 48 h 141"/>
              <a:gd name="T90" fmla="*/ 128 w 133"/>
              <a:gd name="T91" fmla="*/ 127 h 141"/>
              <a:gd name="T92" fmla="*/ 102 w 133"/>
              <a:gd name="T93" fmla="*/ 138 h 141"/>
              <a:gd name="T94" fmla="*/ 97 w 133"/>
              <a:gd name="T95" fmla="*/ 139 h 141"/>
              <a:gd name="T96" fmla="*/ 64 w 133"/>
              <a:gd name="T97" fmla="*/ 124 h 141"/>
              <a:gd name="T98" fmla="*/ 84 w 133"/>
              <a:gd name="T99" fmla="*/ 123 h 141"/>
              <a:gd name="T100" fmla="*/ 81 w 133"/>
              <a:gd name="T101" fmla="*/ 119 h 141"/>
              <a:gd name="T102" fmla="*/ 62 w 133"/>
              <a:gd name="T103" fmla="*/ 79 h 141"/>
              <a:gd name="T104" fmla="*/ 83 w 133"/>
              <a:gd name="T105" fmla="*/ 101 h 141"/>
              <a:gd name="T106" fmla="*/ 93 w 133"/>
              <a:gd name="T107" fmla="*/ 94 h 141"/>
              <a:gd name="T108" fmla="*/ 95 w 133"/>
              <a:gd name="T109" fmla="*/ 88 h 141"/>
              <a:gd name="T110" fmla="*/ 105 w 133"/>
              <a:gd name="T111" fmla="*/ 92 h 141"/>
              <a:gd name="T112" fmla="*/ 115 w 133"/>
              <a:gd name="T113" fmla="*/ 86 h 141"/>
              <a:gd name="T114" fmla="*/ 125 w 133"/>
              <a:gd name="T115" fmla="*/ 101 h 141"/>
              <a:gd name="T116" fmla="*/ 130 w 133"/>
              <a:gd name="T117" fmla="*/ 12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33" h="141">
                <a:moveTo>
                  <a:pt x="70" y="114"/>
                </a:moveTo>
                <a:cubicBezTo>
                  <a:pt x="70" y="114"/>
                  <a:pt x="70" y="114"/>
                  <a:pt x="71" y="114"/>
                </a:cubicBezTo>
                <a:cubicBezTo>
                  <a:pt x="70" y="113"/>
                  <a:pt x="70" y="113"/>
                  <a:pt x="70" y="113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9" y="111"/>
                  <a:pt x="9" y="109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3"/>
                  <a:pt x="11" y="11"/>
                  <a:pt x="13" y="11"/>
                </a:cubicBezTo>
                <a:cubicBezTo>
                  <a:pt x="78" y="11"/>
                  <a:pt x="78" y="11"/>
                  <a:pt x="78" y="11"/>
                </a:cubicBezTo>
                <a:cubicBezTo>
                  <a:pt x="80" y="11"/>
                  <a:pt x="82" y="13"/>
                  <a:pt x="82" y="15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6"/>
                  <a:pt x="85" y="86"/>
                  <a:pt x="87" y="86"/>
                </a:cubicBezTo>
                <a:cubicBezTo>
                  <a:pt x="88" y="86"/>
                  <a:pt x="89" y="86"/>
                  <a:pt x="89" y="86"/>
                </a:cubicBezTo>
                <a:cubicBezTo>
                  <a:pt x="90" y="85"/>
                  <a:pt x="90" y="84"/>
                  <a:pt x="91" y="84"/>
                </a:cubicBezTo>
                <a:cubicBezTo>
                  <a:pt x="91" y="13"/>
                  <a:pt x="91" y="13"/>
                  <a:pt x="91" y="13"/>
                </a:cubicBezTo>
                <a:cubicBezTo>
                  <a:pt x="91" y="6"/>
                  <a:pt x="85" y="0"/>
                  <a:pt x="78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127"/>
                  <a:pt x="6" y="133"/>
                  <a:pt x="13" y="133"/>
                </a:cubicBezTo>
                <a:cubicBezTo>
                  <a:pt x="62" y="133"/>
                  <a:pt x="62" y="133"/>
                  <a:pt x="62" y="133"/>
                </a:cubicBezTo>
                <a:cubicBezTo>
                  <a:pt x="59" y="131"/>
                  <a:pt x="58" y="127"/>
                  <a:pt x="59" y="123"/>
                </a:cubicBezTo>
                <a:cubicBezTo>
                  <a:pt x="60" y="118"/>
                  <a:pt x="64" y="114"/>
                  <a:pt x="70" y="114"/>
                </a:cubicBezTo>
                <a:close/>
                <a:moveTo>
                  <a:pt x="39" y="4"/>
                </a:moveTo>
                <a:cubicBezTo>
                  <a:pt x="52" y="4"/>
                  <a:pt x="52" y="4"/>
                  <a:pt x="52" y="4"/>
                </a:cubicBezTo>
                <a:cubicBezTo>
                  <a:pt x="53" y="4"/>
                  <a:pt x="53" y="4"/>
                  <a:pt x="53" y="5"/>
                </a:cubicBezTo>
                <a:cubicBezTo>
                  <a:pt x="53" y="6"/>
                  <a:pt x="53" y="6"/>
                  <a:pt x="52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8" y="6"/>
                  <a:pt x="38" y="6"/>
                  <a:pt x="38" y="5"/>
                </a:cubicBezTo>
                <a:cubicBezTo>
                  <a:pt x="38" y="4"/>
                  <a:pt x="38" y="4"/>
                  <a:pt x="39" y="4"/>
                </a:cubicBezTo>
                <a:close/>
                <a:moveTo>
                  <a:pt x="46" y="129"/>
                </a:moveTo>
                <a:cubicBezTo>
                  <a:pt x="42" y="129"/>
                  <a:pt x="39" y="126"/>
                  <a:pt x="39" y="123"/>
                </a:cubicBezTo>
                <a:cubicBezTo>
                  <a:pt x="39" y="120"/>
                  <a:pt x="42" y="117"/>
                  <a:pt x="46" y="117"/>
                </a:cubicBezTo>
                <a:cubicBezTo>
                  <a:pt x="49" y="117"/>
                  <a:pt x="52" y="120"/>
                  <a:pt x="52" y="123"/>
                </a:cubicBezTo>
                <a:cubicBezTo>
                  <a:pt x="52" y="126"/>
                  <a:pt x="49" y="129"/>
                  <a:pt x="46" y="129"/>
                </a:cubicBezTo>
                <a:close/>
                <a:moveTo>
                  <a:pt x="28" y="71"/>
                </a:moveTo>
                <a:cubicBezTo>
                  <a:pt x="63" y="71"/>
                  <a:pt x="63" y="71"/>
                  <a:pt x="63" y="71"/>
                </a:cubicBezTo>
                <a:cubicBezTo>
                  <a:pt x="63" y="71"/>
                  <a:pt x="64" y="70"/>
                  <a:pt x="64" y="69"/>
                </a:cubicBezTo>
                <a:cubicBezTo>
                  <a:pt x="68" y="49"/>
                  <a:pt x="68" y="49"/>
                  <a:pt x="68" y="49"/>
                </a:cubicBezTo>
                <a:cubicBezTo>
                  <a:pt x="23" y="49"/>
                  <a:pt x="23" y="49"/>
                  <a:pt x="23" y="49"/>
                </a:cubicBezTo>
                <a:cubicBezTo>
                  <a:pt x="27" y="69"/>
                  <a:pt x="27" y="69"/>
                  <a:pt x="27" y="69"/>
                </a:cubicBezTo>
                <a:cubicBezTo>
                  <a:pt x="27" y="70"/>
                  <a:pt x="28" y="71"/>
                  <a:pt x="28" y="71"/>
                </a:cubicBezTo>
                <a:close/>
                <a:moveTo>
                  <a:pt x="57" y="54"/>
                </a:moveTo>
                <a:cubicBezTo>
                  <a:pt x="57" y="53"/>
                  <a:pt x="58" y="52"/>
                  <a:pt x="59" y="52"/>
                </a:cubicBezTo>
                <a:cubicBezTo>
                  <a:pt x="60" y="52"/>
                  <a:pt x="61" y="53"/>
                  <a:pt x="61" y="54"/>
                </a:cubicBezTo>
                <a:cubicBezTo>
                  <a:pt x="61" y="64"/>
                  <a:pt x="61" y="64"/>
                  <a:pt x="61" y="64"/>
                </a:cubicBezTo>
                <a:cubicBezTo>
                  <a:pt x="61" y="65"/>
                  <a:pt x="60" y="66"/>
                  <a:pt x="59" y="66"/>
                </a:cubicBezTo>
                <a:cubicBezTo>
                  <a:pt x="58" y="66"/>
                  <a:pt x="57" y="65"/>
                  <a:pt x="57" y="64"/>
                </a:cubicBezTo>
                <a:lnTo>
                  <a:pt x="57" y="54"/>
                </a:lnTo>
                <a:close/>
                <a:moveTo>
                  <a:pt x="48" y="54"/>
                </a:moveTo>
                <a:cubicBezTo>
                  <a:pt x="48" y="53"/>
                  <a:pt x="49" y="52"/>
                  <a:pt x="50" y="52"/>
                </a:cubicBezTo>
                <a:cubicBezTo>
                  <a:pt x="51" y="52"/>
                  <a:pt x="52" y="53"/>
                  <a:pt x="52" y="54"/>
                </a:cubicBezTo>
                <a:cubicBezTo>
                  <a:pt x="52" y="64"/>
                  <a:pt x="52" y="64"/>
                  <a:pt x="52" y="64"/>
                </a:cubicBezTo>
                <a:cubicBezTo>
                  <a:pt x="52" y="65"/>
                  <a:pt x="51" y="66"/>
                  <a:pt x="50" y="66"/>
                </a:cubicBezTo>
                <a:cubicBezTo>
                  <a:pt x="49" y="66"/>
                  <a:pt x="48" y="65"/>
                  <a:pt x="48" y="64"/>
                </a:cubicBezTo>
                <a:lnTo>
                  <a:pt x="48" y="54"/>
                </a:lnTo>
                <a:close/>
                <a:moveTo>
                  <a:pt x="39" y="54"/>
                </a:moveTo>
                <a:cubicBezTo>
                  <a:pt x="39" y="53"/>
                  <a:pt x="40" y="52"/>
                  <a:pt x="41" y="52"/>
                </a:cubicBezTo>
                <a:cubicBezTo>
                  <a:pt x="42" y="52"/>
                  <a:pt x="43" y="53"/>
                  <a:pt x="43" y="54"/>
                </a:cubicBezTo>
                <a:cubicBezTo>
                  <a:pt x="43" y="64"/>
                  <a:pt x="43" y="64"/>
                  <a:pt x="43" y="64"/>
                </a:cubicBezTo>
                <a:cubicBezTo>
                  <a:pt x="43" y="65"/>
                  <a:pt x="42" y="66"/>
                  <a:pt x="41" y="66"/>
                </a:cubicBezTo>
                <a:cubicBezTo>
                  <a:pt x="40" y="66"/>
                  <a:pt x="39" y="65"/>
                  <a:pt x="39" y="64"/>
                </a:cubicBezTo>
                <a:lnTo>
                  <a:pt x="39" y="54"/>
                </a:lnTo>
                <a:close/>
                <a:moveTo>
                  <a:pt x="30" y="54"/>
                </a:moveTo>
                <a:cubicBezTo>
                  <a:pt x="30" y="53"/>
                  <a:pt x="31" y="52"/>
                  <a:pt x="32" y="52"/>
                </a:cubicBezTo>
                <a:cubicBezTo>
                  <a:pt x="33" y="52"/>
                  <a:pt x="34" y="53"/>
                  <a:pt x="34" y="54"/>
                </a:cubicBezTo>
                <a:cubicBezTo>
                  <a:pt x="34" y="64"/>
                  <a:pt x="34" y="64"/>
                  <a:pt x="34" y="64"/>
                </a:cubicBezTo>
                <a:cubicBezTo>
                  <a:pt x="34" y="65"/>
                  <a:pt x="33" y="66"/>
                  <a:pt x="32" y="66"/>
                </a:cubicBezTo>
                <a:cubicBezTo>
                  <a:pt x="31" y="66"/>
                  <a:pt x="30" y="65"/>
                  <a:pt x="30" y="64"/>
                </a:cubicBezTo>
                <a:lnTo>
                  <a:pt x="30" y="54"/>
                </a:lnTo>
                <a:close/>
                <a:moveTo>
                  <a:pt x="68" y="48"/>
                </a:moveTo>
                <a:cubicBezTo>
                  <a:pt x="23" y="48"/>
                  <a:pt x="23" y="48"/>
                  <a:pt x="23" y="48"/>
                </a:cubicBezTo>
                <a:cubicBezTo>
                  <a:pt x="21" y="48"/>
                  <a:pt x="19" y="46"/>
                  <a:pt x="19" y="44"/>
                </a:cubicBezTo>
                <a:cubicBezTo>
                  <a:pt x="19" y="42"/>
                  <a:pt x="21" y="40"/>
                  <a:pt x="23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38" y="31"/>
                  <a:pt x="38" y="31"/>
                  <a:pt x="38" y="31"/>
                </a:cubicBezTo>
                <a:cubicBezTo>
                  <a:pt x="37" y="30"/>
                  <a:pt x="37" y="29"/>
                  <a:pt x="38" y="28"/>
                </a:cubicBezTo>
                <a:cubicBezTo>
                  <a:pt x="39" y="27"/>
                  <a:pt x="40" y="27"/>
                  <a:pt x="41" y="28"/>
                </a:cubicBezTo>
                <a:cubicBezTo>
                  <a:pt x="42" y="29"/>
                  <a:pt x="42" y="31"/>
                  <a:pt x="41" y="31"/>
                </a:cubicBezTo>
                <a:cubicBezTo>
                  <a:pt x="41" y="32"/>
                  <a:pt x="40" y="32"/>
                  <a:pt x="39" y="32"/>
                </a:cubicBezTo>
                <a:cubicBezTo>
                  <a:pt x="30" y="40"/>
                  <a:pt x="30" y="40"/>
                  <a:pt x="30" y="40"/>
                </a:cubicBezTo>
                <a:cubicBezTo>
                  <a:pt x="61" y="40"/>
                  <a:pt x="61" y="40"/>
                  <a:pt x="61" y="40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2"/>
                  <a:pt x="50" y="32"/>
                  <a:pt x="50" y="31"/>
                </a:cubicBezTo>
                <a:cubicBezTo>
                  <a:pt x="49" y="31"/>
                  <a:pt x="49" y="29"/>
                  <a:pt x="50" y="28"/>
                </a:cubicBezTo>
                <a:cubicBezTo>
                  <a:pt x="51" y="27"/>
                  <a:pt x="52" y="27"/>
                  <a:pt x="53" y="28"/>
                </a:cubicBezTo>
                <a:cubicBezTo>
                  <a:pt x="54" y="29"/>
                  <a:pt x="54" y="30"/>
                  <a:pt x="53" y="31"/>
                </a:cubicBezTo>
                <a:cubicBezTo>
                  <a:pt x="63" y="40"/>
                  <a:pt x="63" y="40"/>
                  <a:pt x="63" y="40"/>
                </a:cubicBezTo>
                <a:cubicBezTo>
                  <a:pt x="68" y="40"/>
                  <a:pt x="68" y="40"/>
                  <a:pt x="68" y="40"/>
                </a:cubicBezTo>
                <a:cubicBezTo>
                  <a:pt x="71" y="40"/>
                  <a:pt x="72" y="42"/>
                  <a:pt x="72" y="44"/>
                </a:cubicBezTo>
                <a:cubicBezTo>
                  <a:pt x="72" y="46"/>
                  <a:pt x="71" y="48"/>
                  <a:pt x="68" y="48"/>
                </a:cubicBezTo>
                <a:close/>
                <a:moveTo>
                  <a:pt x="130" y="120"/>
                </a:moveTo>
                <a:cubicBezTo>
                  <a:pt x="131" y="122"/>
                  <a:pt x="130" y="126"/>
                  <a:pt x="128" y="127"/>
                </a:cubicBezTo>
                <a:cubicBezTo>
                  <a:pt x="109" y="139"/>
                  <a:pt x="109" y="139"/>
                  <a:pt x="109" y="139"/>
                </a:cubicBezTo>
                <a:cubicBezTo>
                  <a:pt x="107" y="141"/>
                  <a:pt x="104" y="140"/>
                  <a:pt x="102" y="138"/>
                </a:cubicBezTo>
                <a:cubicBezTo>
                  <a:pt x="102" y="138"/>
                  <a:pt x="101" y="138"/>
                  <a:pt x="101" y="139"/>
                </a:cubicBezTo>
                <a:cubicBezTo>
                  <a:pt x="100" y="139"/>
                  <a:pt x="98" y="139"/>
                  <a:pt x="97" y="139"/>
                </a:cubicBezTo>
                <a:cubicBezTo>
                  <a:pt x="69" y="132"/>
                  <a:pt x="69" y="132"/>
                  <a:pt x="69" y="132"/>
                </a:cubicBezTo>
                <a:cubicBezTo>
                  <a:pt x="66" y="131"/>
                  <a:pt x="64" y="128"/>
                  <a:pt x="64" y="124"/>
                </a:cubicBezTo>
                <a:cubicBezTo>
                  <a:pt x="65" y="121"/>
                  <a:pt x="68" y="119"/>
                  <a:pt x="71" y="120"/>
                </a:cubicBezTo>
                <a:cubicBezTo>
                  <a:pt x="84" y="123"/>
                  <a:pt x="84" y="123"/>
                  <a:pt x="84" y="123"/>
                </a:cubicBezTo>
                <a:cubicBezTo>
                  <a:pt x="83" y="122"/>
                  <a:pt x="83" y="122"/>
                  <a:pt x="83" y="122"/>
                </a:cubicBezTo>
                <a:cubicBezTo>
                  <a:pt x="81" y="119"/>
                  <a:pt x="81" y="119"/>
                  <a:pt x="81" y="119"/>
                </a:cubicBezTo>
                <a:cubicBezTo>
                  <a:pt x="61" y="88"/>
                  <a:pt x="61" y="88"/>
                  <a:pt x="61" y="88"/>
                </a:cubicBezTo>
                <a:cubicBezTo>
                  <a:pt x="59" y="85"/>
                  <a:pt x="59" y="81"/>
                  <a:pt x="62" y="79"/>
                </a:cubicBezTo>
                <a:cubicBezTo>
                  <a:pt x="65" y="77"/>
                  <a:pt x="68" y="78"/>
                  <a:pt x="70" y="81"/>
                </a:cubicBezTo>
                <a:cubicBezTo>
                  <a:pt x="83" y="101"/>
                  <a:pt x="83" y="101"/>
                  <a:pt x="83" y="101"/>
                </a:cubicBezTo>
                <a:cubicBezTo>
                  <a:pt x="81" y="98"/>
                  <a:pt x="82" y="94"/>
                  <a:pt x="84" y="92"/>
                </a:cubicBezTo>
                <a:cubicBezTo>
                  <a:pt x="87" y="91"/>
                  <a:pt x="91" y="92"/>
                  <a:pt x="93" y="94"/>
                </a:cubicBezTo>
                <a:cubicBezTo>
                  <a:pt x="94" y="96"/>
                  <a:pt x="94" y="96"/>
                  <a:pt x="94" y="96"/>
                </a:cubicBezTo>
                <a:cubicBezTo>
                  <a:pt x="92" y="93"/>
                  <a:pt x="93" y="89"/>
                  <a:pt x="95" y="88"/>
                </a:cubicBezTo>
                <a:cubicBezTo>
                  <a:pt x="98" y="86"/>
                  <a:pt x="102" y="87"/>
                  <a:pt x="104" y="90"/>
                </a:cubicBezTo>
                <a:cubicBezTo>
                  <a:pt x="105" y="92"/>
                  <a:pt x="105" y="92"/>
                  <a:pt x="105" y="92"/>
                </a:cubicBezTo>
                <a:cubicBezTo>
                  <a:pt x="103" y="89"/>
                  <a:pt x="104" y="85"/>
                  <a:pt x="107" y="84"/>
                </a:cubicBezTo>
                <a:cubicBezTo>
                  <a:pt x="109" y="82"/>
                  <a:pt x="113" y="83"/>
                  <a:pt x="115" y="86"/>
                </a:cubicBezTo>
                <a:cubicBezTo>
                  <a:pt x="120" y="94"/>
                  <a:pt x="120" y="94"/>
                  <a:pt x="120" y="94"/>
                </a:cubicBezTo>
                <a:cubicBezTo>
                  <a:pt x="125" y="101"/>
                  <a:pt x="125" y="101"/>
                  <a:pt x="125" y="101"/>
                </a:cubicBezTo>
                <a:cubicBezTo>
                  <a:pt x="130" y="109"/>
                  <a:pt x="130" y="109"/>
                  <a:pt x="130" y="109"/>
                </a:cubicBezTo>
                <a:cubicBezTo>
                  <a:pt x="133" y="113"/>
                  <a:pt x="132" y="117"/>
                  <a:pt x="130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49" name="Freeform 11">
            <a:extLst>
              <a:ext uri="{FF2B5EF4-FFF2-40B4-BE49-F238E27FC236}">
                <a16:creationId xmlns:a16="http://schemas.microsoft.com/office/drawing/2014/main" xmlns="" id="{0D0F8598-C06C-9446-B69E-720F157E6FB4}"/>
              </a:ext>
            </a:extLst>
          </p:cNvPr>
          <p:cNvSpPr>
            <a:spLocks noEditPoints="1"/>
          </p:cNvSpPr>
          <p:nvPr/>
        </p:nvSpPr>
        <p:spPr bwMode="auto">
          <a:xfrm>
            <a:off x="1265001" y="4831507"/>
            <a:ext cx="263682" cy="345038"/>
          </a:xfrm>
          <a:custGeom>
            <a:avLst/>
            <a:gdLst>
              <a:gd name="T0" fmla="*/ 95 w 114"/>
              <a:gd name="T1" fmla="*/ 99 h 149"/>
              <a:gd name="T2" fmla="*/ 93 w 114"/>
              <a:gd name="T3" fmla="*/ 98 h 149"/>
              <a:gd name="T4" fmla="*/ 89 w 114"/>
              <a:gd name="T5" fmla="*/ 96 h 149"/>
              <a:gd name="T6" fmla="*/ 74 w 114"/>
              <a:gd name="T7" fmla="*/ 85 h 149"/>
              <a:gd name="T8" fmla="*/ 90 w 114"/>
              <a:gd name="T9" fmla="*/ 58 h 149"/>
              <a:gd name="T10" fmla="*/ 57 w 114"/>
              <a:gd name="T11" fmla="*/ 1 h 149"/>
              <a:gd name="T12" fmla="*/ 19 w 114"/>
              <a:gd name="T13" fmla="*/ 41 h 149"/>
              <a:gd name="T14" fmla="*/ 42 w 114"/>
              <a:gd name="T15" fmla="*/ 87 h 149"/>
              <a:gd name="T16" fmla="*/ 25 w 114"/>
              <a:gd name="T17" fmla="*/ 96 h 149"/>
              <a:gd name="T18" fmla="*/ 21 w 114"/>
              <a:gd name="T19" fmla="*/ 98 h 149"/>
              <a:gd name="T20" fmla="*/ 19 w 114"/>
              <a:gd name="T21" fmla="*/ 99 h 149"/>
              <a:gd name="T22" fmla="*/ 0 w 114"/>
              <a:gd name="T23" fmla="*/ 123 h 149"/>
              <a:gd name="T24" fmla="*/ 1 w 114"/>
              <a:gd name="T25" fmla="*/ 149 h 149"/>
              <a:gd name="T26" fmla="*/ 113 w 114"/>
              <a:gd name="T27" fmla="*/ 149 h 149"/>
              <a:gd name="T28" fmla="*/ 114 w 114"/>
              <a:gd name="T29" fmla="*/ 147 h 149"/>
              <a:gd name="T30" fmla="*/ 95 w 114"/>
              <a:gd name="T31" fmla="*/ 99 h 149"/>
              <a:gd name="T32" fmla="*/ 82 w 114"/>
              <a:gd name="T33" fmla="*/ 28 h 149"/>
              <a:gd name="T34" fmla="*/ 30 w 114"/>
              <a:gd name="T35" fmla="*/ 26 h 149"/>
              <a:gd name="T36" fmla="*/ 40 w 114"/>
              <a:gd name="T37" fmla="*/ 74 h 149"/>
              <a:gd name="T38" fmla="*/ 33 w 114"/>
              <a:gd name="T39" fmla="*/ 61 h 149"/>
              <a:gd name="T40" fmla="*/ 43 w 114"/>
              <a:gd name="T41" fmla="*/ 25 h 149"/>
              <a:gd name="T42" fmla="*/ 62 w 114"/>
              <a:gd name="T43" fmla="*/ 42 h 149"/>
              <a:gd name="T44" fmla="*/ 50 w 114"/>
              <a:gd name="T45" fmla="*/ 29 h 149"/>
              <a:gd name="T46" fmla="*/ 77 w 114"/>
              <a:gd name="T47" fmla="*/ 43 h 149"/>
              <a:gd name="T48" fmla="*/ 80 w 114"/>
              <a:gd name="T49" fmla="*/ 47 h 149"/>
              <a:gd name="T50" fmla="*/ 67 w 114"/>
              <a:gd name="T51" fmla="*/ 68 h 149"/>
              <a:gd name="T52" fmla="*/ 56 w 114"/>
              <a:gd name="T53" fmla="*/ 70 h 149"/>
              <a:gd name="T54" fmla="*/ 67 w 114"/>
              <a:gd name="T55" fmla="*/ 70 h 149"/>
              <a:gd name="T56" fmla="*/ 81 w 114"/>
              <a:gd name="T57" fmla="*/ 50 h 149"/>
              <a:gd name="T58" fmla="*/ 82 w 114"/>
              <a:gd name="T59" fmla="*/ 57 h 149"/>
              <a:gd name="T60" fmla="*/ 73 w 114"/>
              <a:gd name="T61" fmla="*/ 74 h 149"/>
              <a:gd name="T62" fmla="*/ 73 w 114"/>
              <a:gd name="T63" fmla="*/ 74 h 149"/>
              <a:gd name="T64" fmla="*/ 57 w 114"/>
              <a:gd name="T65" fmla="*/ 85 h 149"/>
              <a:gd name="T66" fmla="*/ 42 w 114"/>
              <a:gd name="T67" fmla="*/ 76 h 149"/>
              <a:gd name="T68" fmla="*/ 79 w 114"/>
              <a:gd name="T69" fmla="*/ 99 h 149"/>
              <a:gd name="T70" fmla="*/ 57 w 114"/>
              <a:gd name="T71" fmla="*/ 113 h 149"/>
              <a:gd name="T72" fmla="*/ 36 w 114"/>
              <a:gd name="T73" fmla="*/ 100 h 149"/>
              <a:gd name="T74" fmla="*/ 41 w 114"/>
              <a:gd name="T75" fmla="*/ 93 h 149"/>
              <a:gd name="T76" fmla="*/ 42 w 114"/>
              <a:gd name="T77" fmla="*/ 92 h 149"/>
              <a:gd name="T78" fmla="*/ 42 w 114"/>
              <a:gd name="T79" fmla="*/ 91 h 149"/>
              <a:gd name="T80" fmla="*/ 43 w 114"/>
              <a:gd name="T81" fmla="*/ 86 h 149"/>
              <a:gd name="T82" fmla="*/ 53 w 114"/>
              <a:gd name="T83" fmla="*/ 86 h 149"/>
              <a:gd name="T84" fmla="*/ 57 w 114"/>
              <a:gd name="T85" fmla="*/ 87 h 149"/>
              <a:gd name="T86" fmla="*/ 73 w 114"/>
              <a:gd name="T87" fmla="*/ 76 h 149"/>
              <a:gd name="T88" fmla="*/ 74 w 114"/>
              <a:gd name="T89" fmla="*/ 92 h 149"/>
              <a:gd name="T90" fmla="*/ 74 w 114"/>
              <a:gd name="T91" fmla="*/ 92 h 149"/>
              <a:gd name="T92" fmla="*/ 75 w 114"/>
              <a:gd name="T93" fmla="*/ 93 h 149"/>
              <a:gd name="T94" fmla="*/ 82 w 114"/>
              <a:gd name="T95" fmla="*/ 95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14" h="149">
                <a:moveTo>
                  <a:pt x="95" y="99"/>
                </a:moveTo>
                <a:cubicBezTo>
                  <a:pt x="95" y="99"/>
                  <a:pt x="95" y="99"/>
                  <a:pt x="95" y="99"/>
                </a:cubicBezTo>
                <a:cubicBezTo>
                  <a:pt x="95" y="99"/>
                  <a:pt x="94" y="98"/>
                  <a:pt x="94" y="98"/>
                </a:cubicBezTo>
                <a:cubicBezTo>
                  <a:pt x="93" y="98"/>
                  <a:pt x="93" y="98"/>
                  <a:pt x="93" y="98"/>
                </a:cubicBezTo>
                <a:cubicBezTo>
                  <a:pt x="92" y="97"/>
                  <a:pt x="90" y="97"/>
                  <a:pt x="89" y="96"/>
                </a:cubicBezTo>
                <a:cubicBezTo>
                  <a:pt x="89" y="96"/>
                  <a:pt x="89" y="96"/>
                  <a:pt x="89" y="96"/>
                </a:cubicBezTo>
                <a:cubicBezTo>
                  <a:pt x="84" y="94"/>
                  <a:pt x="80" y="93"/>
                  <a:pt x="75" y="92"/>
                </a:cubicBezTo>
                <a:cubicBezTo>
                  <a:pt x="75" y="90"/>
                  <a:pt x="74" y="88"/>
                  <a:pt x="74" y="85"/>
                </a:cubicBezTo>
                <a:cubicBezTo>
                  <a:pt x="79" y="85"/>
                  <a:pt x="93" y="81"/>
                  <a:pt x="92" y="79"/>
                </a:cubicBezTo>
                <a:cubicBezTo>
                  <a:pt x="87" y="74"/>
                  <a:pt x="89" y="64"/>
                  <a:pt x="90" y="58"/>
                </a:cubicBezTo>
                <a:cubicBezTo>
                  <a:pt x="92" y="44"/>
                  <a:pt x="94" y="38"/>
                  <a:pt x="89" y="22"/>
                </a:cubicBezTo>
                <a:cubicBezTo>
                  <a:pt x="85" y="11"/>
                  <a:pt x="72" y="0"/>
                  <a:pt x="57" y="1"/>
                </a:cubicBezTo>
                <a:cubicBezTo>
                  <a:pt x="51" y="1"/>
                  <a:pt x="46" y="3"/>
                  <a:pt x="40" y="7"/>
                </a:cubicBezTo>
                <a:cubicBezTo>
                  <a:pt x="27" y="9"/>
                  <a:pt x="18" y="20"/>
                  <a:pt x="19" y="41"/>
                </a:cubicBezTo>
                <a:cubicBezTo>
                  <a:pt x="20" y="52"/>
                  <a:pt x="29" y="65"/>
                  <a:pt x="21" y="79"/>
                </a:cubicBezTo>
                <a:cubicBezTo>
                  <a:pt x="19" y="81"/>
                  <a:pt x="34" y="88"/>
                  <a:pt x="42" y="87"/>
                </a:cubicBezTo>
                <a:cubicBezTo>
                  <a:pt x="42" y="89"/>
                  <a:pt x="41" y="90"/>
                  <a:pt x="41" y="91"/>
                </a:cubicBezTo>
                <a:cubicBezTo>
                  <a:pt x="35" y="92"/>
                  <a:pt x="30" y="94"/>
                  <a:pt x="25" y="96"/>
                </a:cubicBezTo>
                <a:cubicBezTo>
                  <a:pt x="25" y="96"/>
                  <a:pt x="25" y="96"/>
                  <a:pt x="25" y="96"/>
                </a:cubicBezTo>
                <a:cubicBezTo>
                  <a:pt x="24" y="97"/>
                  <a:pt x="22" y="97"/>
                  <a:pt x="21" y="98"/>
                </a:cubicBezTo>
                <a:cubicBezTo>
                  <a:pt x="21" y="98"/>
                  <a:pt x="21" y="98"/>
                  <a:pt x="20" y="98"/>
                </a:cubicBezTo>
                <a:cubicBezTo>
                  <a:pt x="20" y="98"/>
                  <a:pt x="19" y="99"/>
                  <a:pt x="19" y="99"/>
                </a:cubicBezTo>
                <a:cubicBezTo>
                  <a:pt x="19" y="99"/>
                  <a:pt x="19" y="99"/>
                  <a:pt x="19" y="99"/>
                </a:cubicBezTo>
                <a:cubicBezTo>
                  <a:pt x="7" y="105"/>
                  <a:pt x="0" y="114"/>
                  <a:pt x="0" y="123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49"/>
                  <a:pt x="1" y="149"/>
                  <a:pt x="1" y="149"/>
                </a:cubicBezTo>
                <a:cubicBezTo>
                  <a:pt x="1" y="149"/>
                  <a:pt x="1" y="149"/>
                  <a:pt x="1" y="149"/>
                </a:cubicBezTo>
                <a:cubicBezTo>
                  <a:pt x="113" y="149"/>
                  <a:pt x="113" y="149"/>
                  <a:pt x="113" y="149"/>
                </a:cubicBezTo>
                <a:cubicBezTo>
                  <a:pt x="113" y="149"/>
                  <a:pt x="113" y="148"/>
                  <a:pt x="113" y="148"/>
                </a:cubicBezTo>
                <a:cubicBezTo>
                  <a:pt x="113" y="147"/>
                  <a:pt x="114" y="147"/>
                  <a:pt x="114" y="147"/>
                </a:cubicBezTo>
                <a:cubicBezTo>
                  <a:pt x="114" y="123"/>
                  <a:pt x="114" y="123"/>
                  <a:pt x="114" y="123"/>
                </a:cubicBezTo>
                <a:cubicBezTo>
                  <a:pt x="114" y="114"/>
                  <a:pt x="107" y="105"/>
                  <a:pt x="95" y="99"/>
                </a:cubicBezTo>
                <a:close/>
                <a:moveTo>
                  <a:pt x="59" y="7"/>
                </a:moveTo>
                <a:cubicBezTo>
                  <a:pt x="70" y="8"/>
                  <a:pt x="78" y="17"/>
                  <a:pt x="82" y="28"/>
                </a:cubicBezTo>
                <a:cubicBezTo>
                  <a:pt x="77" y="20"/>
                  <a:pt x="69" y="14"/>
                  <a:pt x="59" y="12"/>
                </a:cubicBezTo>
                <a:cubicBezTo>
                  <a:pt x="47" y="11"/>
                  <a:pt x="36" y="17"/>
                  <a:pt x="30" y="26"/>
                </a:cubicBezTo>
                <a:cubicBezTo>
                  <a:pt x="34" y="13"/>
                  <a:pt x="46" y="5"/>
                  <a:pt x="59" y="7"/>
                </a:cubicBezTo>
                <a:close/>
                <a:moveTo>
                  <a:pt x="40" y="74"/>
                </a:moveTo>
                <a:cubicBezTo>
                  <a:pt x="40" y="73"/>
                  <a:pt x="40" y="73"/>
                  <a:pt x="40" y="73"/>
                </a:cubicBezTo>
                <a:cubicBezTo>
                  <a:pt x="37" y="69"/>
                  <a:pt x="34" y="65"/>
                  <a:pt x="33" y="61"/>
                </a:cubicBezTo>
                <a:cubicBezTo>
                  <a:pt x="32" y="56"/>
                  <a:pt x="32" y="52"/>
                  <a:pt x="33" y="47"/>
                </a:cubicBezTo>
                <a:cubicBezTo>
                  <a:pt x="34" y="39"/>
                  <a:pt x="37" y="32"/>
                  <a:pt x="43" y="25"/>
                </a:cubicBezTo>
                <a:cubicBezTo>
                  <a:pt x="44" y="28"/>
                  <a:pt x="46" y="30"/>
                  <a:pt x="48" y="33"/>
                </a:cubicBezTo>
                <a:cubicBezTo>
                  <a:pt x="51" y="37"/>
                  <a:pt x="56" y="41"/>
                  <a:pt x="62" y="42"/>
                </a:cubicBezTo>
                <a:cubicBezTo>
                  <a:pt x="59" y="40"/>
                  <a:pt x="55" y="37"/>
                  <a:pt x="52" y="32"/>
                </a:cubicBezTo>
                <a:cubicBezTo>
                  <a:pt x="52" y="31"/>
                  <a:pt x="51" y="30"/>
                  <a:pt x="50" y="29"/>
                </a:cubicBezTo>
                <a:cubicBezTo>
                  <a:pt x="51" y="30"/>
                  <a:pt x="52" y="31"/>
                  <a:pt x="53" y="32"/>
                </a:cubicBezTo>
                <a:cubicBezTo>
                  <a:pt x="62" y="39"/>
                  <a:pt x="73" y="42"/>
                  <a:pt x="77" y="43"/>
                </a:cubicBezTo>
                <a:cubicBezTo>
                  <a:pt x="72" y="40"/>
                  <a:pt x="68" y="37"/>
                  <a:pt x="64" y="33"/>
                </a:cubicBezTo>
                <a:cubicBezTo>
                  <a:pt x="70" y="36"/>
                  <a:pt x="75" y="39"/>
                  <a:pt x="80" y="47"/>
                </a:cubicBezTo>
                <a:cubicBezTo>
                  <a:pt x="80" y="47"/>
                  <a:pt x="80" y="47"/>
                  <a:pt x="80" y="47"/>
                </a:cubicBezTo>
                <a:cubicBezTo>
                  <a:pt x="80" y="56"/>
                  <a:pt x="74" y="64"/>
                  <a:pt x="67" y="68"/>
                </a:cubicBezTo>
                <a:cubicBezTo>
                  <a:pt x="66" y="66"/>
                  <a:pt x="64" y="65"/>
                  <a:pt x="62" y="65"/>
                </a:cubicBezTo>
                <a:cubicBezTo>
                  <a:pt x="59" y="65"/>
                  <a:pt x="56" y="67"/>
                  <a:pt x="56" y="70"/>
                </a:cubicBezTo>
                <a:cubicBezTo>
                  <a:pt x="56" y="72"/>
                  <a:pt x="59" y="74"/>
                  <a:pt x="62" y="74"/>
                </a:cubicBezTo>
                <a:cubicBezTo>
                  <a:pt x="65" y="74"/>
                  <a:pt x="67" y="72"/>
                  <a:pt x="67" y="70"/>
                </a:cubicBezTo>
                <a:cubicBezTo>
                  <a:pt x="67" y="69"/>
                  <a:pt x="67" y="69"/>
                  <a:pt x="67" y="69"/>
                </a:cubicBezTo>
                <a:cubicBezTo>
                  <a:pt x="75" y="65"/>
                  <a:pt x="80" y="58"/>
                  <a:pt x="81" y="50"/>
                </a:cubicBezTo>
                <a:cubicBezTo>
                  <a:pt x="81" y="50"/>
                  <a:pt x="81" y="50"/>
                  <a:pt x="81" y="50"/>
                </a:cubicBezTo>
                <a:cubicBezTo>
                  <a:pt x="82" y="52"/>
                  <a:pt x="82" y="54"/>
                  <a:pt x="82" y="57"/>
                </a:cubicBezTo>
                <a:cubicBezTo>
                  <a:pt x="81" y="62"/>
                  <a:pt x="78" y="68"/>
                  <a:pt x="74" y="73"/>
                </a:cubicBezTo>
                <a:cubicBezTo>
                  <a:pt x="74" y="73"/>
                  <a:pt x="74" y="73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73" y="74"/>
                  <a:pt x="73" y="74"/>
                  <a:pt x="73" y="74"/>
                </a:cubicBezTo>
                <a:cubicBezTo>
                  <a:pt x="68" y="80"/>
                  <a:pt x="63" y="84"/>
                  <a:pt x="59" y="85"/>
                </a:cubicBezTo>
                <a:cubicBezTo>
                  <a:pt x="58" y="85"/>
                  <a:pt x="58" y="86"/>
                  <a:pt x="57" y="85"/>
                </a:cubicBezTo>
                <a:cubicBezTo>
                  <a:pt x="57" y="85"/>
                  <a:pt x="56" y="85"/>
                  <a:pt x="56" y="85"/>
                </a:cubicBezTo>
                <a:cubicBezTo>
                  <a:pt x="52" y="85"/>
                  <a:pt x="47" y="81"/>
                  <a:pt x="42" y="76"/>
                </a:cubicBezTo>
                <a:cubicBezTo>
                  <a:pt x="42" y="75"/>
                  <a:pt x="41" y="74"/>
                  <a:pt x="40" y="74"/>
                </a:cubicBezTo>
                <a:close/>
                <a:moveTo>
                  <a:pt x="79" y="99"/>
                </a:moveTo>
                <a:cubicBezTo>
                  <a:pt x="78" y="99"/>
                  <a:pt x="78" y="99"/>
                  <a:pt x="78" y="100"/>
                </a:cubicBezTo>
                <a:cubicBezTo>
                  <a:pt x="72" y="106"/>
                  <a:pt x="65" y="113"/>
                  <a:pt x="57" y="113"/>
                </a:cubicBezTo>
                <a:cubicBezTo>
                  <a:pt x="50" y="113"/>
                  <a:pt x="43" y="107"/>
                  <a:pt x="37" y="101"/>
                </a:cubicBezTo>
                <a:cubicBezTo>
                  <a:pt x="37" y="100"/>
                  <a:pt x="37" y="100"/>
                  <a:pt x="36" y="100"/>
                </a:cubicBezTo>
                <a:cubicBezTo>
                  <a:pt x="35" y="98"/>
                  <a:pt x="33" y="97"/>
                  <a:pt x="32" y="95"/>
                </a:cubicBezTo>
                <a:cubicBezTo>
                  <a:pt x="35" y="94"/>
                  <a:pt x="38" y="94"/>
                  <a:pt x="41" y="93"/>
                </a:cubicBezTo>
                <a:cubicBezTo>
                  <a:pt x="41" y="93"/>
                  <a:pt x="42" y="93"/>
                  <a:pt x="42" y="93"/>
                </a:cubicBezTo>
                <a:cubicBezTo>
                  <a:pt x="42" y="93"/>
                  <a:pt x="42" y="93"/>
                  <a:pt x="42" y="92"/>
                </a:cubicBezTo>
                <a:cubicBezTo>
                  <a:pt x="42" y="92"/>
                  <a:pt x="42" y="92"/>
                  <a:pt x="42" y="92"/>
                </a:cubicBezTo>
                <a:cubicBezTo>
                  <a:pt x="42" y="92"/>
                  <a:pt x="42" y="92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3" y="90"/>
                  <a:pt x="43" y="88"/>
                  <a:pt x="43" y="86"/>
                </a:cubicBezTo>
                <a:cubicBezTo>
                  <a:pt x="43" y="83"/>
                  <a:pt x="43" y="80"/>
                  <a:pt x="42" y="78"/>
                </a:cubicBezTo>
                <a:cubicBezTo>
                  <a:pt x="46" y="81"/>
                  <a:pt x="50" y="84"/>
                  <a:pt x="53" y="86"/>
                </a:cubicBezTo>
                <a:cubicBezTo>
                  <a:pt x="55" y="86"/>
                  <a:pt x="56" y="87"/>
                  <a:pt x="57" y="87"/>
                </a:cubicBezTo>
                <a:cubicBezTo>
                  <a:pt x="57" y="87"/>
                  <a:pt x="57" y="87"/>
                  <a:pt x="57" y="87"/>
                </a:cubicBezTo>
                <a:cubicBezTo>
                  <a:pt x="59" y="87"/>
                  <a:pt x="61" y="86"/>
                  <a:pt x="62" y="85"/>
                </a:cubicBezTo>
                <a:cubicBezTo>
                  <a:pt x="66" y="83"/>
                  <a:pt x="69" y="80"/>
                  <a:pt x="73" y="76"/>
                </a:cubicBezTo>
                <a:cubicBezTo>
                  <a:pt x="73" y="79"/>
                  <a:pt x="73" y="85"/>
                  <a:pt x="73" y="85"/>
                </a:cubicBezTo>
                <a:cubicBezTo>
                  <a:pt x="73" y="85"/>
                  <a:pt x="73" y="90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2"/>
                  <a:pt x="74" y="92"/>
                  <a:pt x="74" y="92"/>
                </a:cubicBezTo>
                <a:cubicBezTo>
                  <a:pt x="74" y="93"/>
                  <a:pt x="74" y="93"/>
                  <a:pt x="74" y="93"/>
                </a:cubicBezTo>
                <a:cubicBezTo>
                  <a:pt x="74" y="93"/>
                  <a:pt x="75" y="93"/>
                  <a:pt x="75" y="93"/>
                </a:cubicBezTo>
                <a:cubicBezTo>
                  <a:pt x="75" y="93"/>
                  <a:pt x="75" y="94"/>
                  <a:pt x="76" y="94"/>
                </a:cubicBezTo>
                <a:cubicBezTo>
                  <a:pt x="78" y="94"/>
                  <a:pt x="80" y="94"/>
                  <a:pt x="82" y="95"/>
                </a:cubicBezTo>
                <a:cubicBezTo>
                  <a:pt x="81" y="96"/>
                  <a:pt x="80" y="98"/>
                  <a:pt x="79" y="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0" name="Freeform 26">
            <a:extLst>
              <a:ext uri="{FF2B5EF4-FFF2-40B4-BE49-F238E27FC236}">
                <a16:creationId xmlns:a16="http://schemas.microsoft.com/office/drawing/2014/main" xmlns="" id="{553411D6-665E-EF4B-B7C5-D16B162B6273}"/>
              </a:ext>
            </a:extLst>
          </p:cNvPr>
          <p:cNvSpPr>
            <a:spLocks noEditPoints="1"/>
          </p:cNvSpPr>
          <p:nvPr/>
        </p:nvSpPr>
        <p:spPr bwMode="auto">
          <a:xfrm>
            <a:off x="1260591" y="2324822"/>
            <a:ext cx="272502" cy="326414"/>
          </a:xfrm>
          <a:custGeom>
            <a:avLst/>
            <a:gdLst>
              <a:gd name="T0" fmla="*/ 11 w 118"/>
              <a:gd name="T1" fmla="*/ 90 h 141"/>
              <a:gd name="T2" fmla="*/ 13 w 118"/>
              <a:gd name="T3" fmla="*/ 121 h 141"/>
              <a:gd name="T4" fmla="*/ 13 w 118"/>
              <a:gd name="T5" fmla="*/ 61 h 141"/>
              <a:gd name="T6" fmla="*/ 16 w 118"/>
              <a:gd name="T7" fmla="*/ 130 h 141"/>
              <a:gd name="T8" fmla="*/ 13 w 118"/>
              <a:gd name="T9" fmla="*/ 110 h 141"/>
              <a:gd name="T10" fmla="*/ 101 w 118"/>
              <a:gd name="T11" fmla="*/ 112 h 141"/>
              <a:gd name="T12" fmla="*/ 101 w 118"/>
              <a:gd name="T13" fmla="*/ 55 h 141"/>
              <a:gd name="T14" fmla="*/ 107 w 118"/>
              <a:gd name="T15" fmla="*/ 127 h 141"/>
              <a:gd name="T16" fmla="*/ 0 w 118"/>
              <a:gd name="T17" fmla="*/ 127 h 141"/>
              <a:gd name="T18" fmla="*/ 73 w 118"/>
              <a:gd name="T19" fmla="*/ 3 h 141"/>
              <a:gd name="T20" fmla="*/ 114 w 118"/>
              <a:gd name="T21" fmla="*/ 62 h 141"/>
              <a:gd name="T22" fmla="*/ 69 w 118"/>
              <a:gd name="T23" fmla="*/ 48 h 141"/>
              <a:gd name="T24" fmla="*/ 47 w 118"/>
              <a:gd name="T25" fmla="*/ 48 h 141"/>
              <a:gd name="T26" fmla="*/ 53 w 118"/>
              <a:gd name="T27" fmla="*/ 40 h 141"/>
              <a:gd name="T28" fmla="*/ 60 w 118"/>
              <a:gd name="T29" fmla="*/ 47 h 141"/>
              <a:gd name="T30" fmla="*/ 78 w 118"/>
              <a:gd name="T31" fmla="*/ 28 h 141"/>
              <a:gd name="T32" fmla="*/ 75 w 118"/>
              <a:gd name="T33" fmla="*/ 25 h 141"/>
              <a:gd name="T34" fmla="*/ 74 w 118"/>
              <a:gd name="T35" fmla="*/ 25 h 141"/>
              <a:gd name="T36" fmla="*/ 71 w 118"/>
              <a:gd name="T37" fmla="*/ 25 h 141"/>
              <a:gd name="T38" fmla="*/ 69 w 118"/>
              <a:gd name="T39" fmla="*/ 27 h 141"/>
              <a:gd name="T40" fmla="*/ 68 w 118"/>
              <a:gd name="T41" fmla="*/ 30 h 141"/>
              <a:gd name="T42" fmla="*/ 68 w 118"/>
              <a:gd name="T43" fmla="*/ 32 h 141"/>
              <a:gd name="T44" fmla="*/ 69 w 118"/>
              <a:gd name="T45" fmla="*/ 34 h 141"/>
              <a:gd name="T46" fmla="*/ 71 w 118"/>
              <a:gd name="T47" fmla="*/ 35 h 141"/>
              <a:gd name="T48" fmla="*/ 72 w 118"/>
              <a:gd name="T49" fmla="*/ 35 h 141"/>
              <a:gd name="T50" fmla="*/ 74 w 118"/>
              <a:gd name="T51" fmla="*/ 35 h 141"/>
              <a:gd name="T52" fmla="*/ 75 w 118"/>
              <a:gd name="T53" fmla="*/ 35 h 141"/>
              <a:gd name="T54" fmla="*/ 77 w 118"/>
              <a:gd name="T55" fmla="*/ 34 h 141"/>
              <a:gd name="T56" fmla="*/ 78 w 118"/>
              <a:gd name="T57" fmla="*/ 32 h 141"/>
              <a:gd name="T58" fmla="*/ 93 w 118"/>
              <a:gd name="T59" fmla="*/ 45 h 141"/>
              <a:gd name="T60" fmla="*/ 64 w 118"/>
              <a:gd name="T61" fmla="*/ 6 h 141"/>
              <a:gd name="T62" fmla="*/ 63 w 118"/>
              <a:gd name="T63" fmla="*/ 12 h 141"/>
              <a:gd name="T64" fmla="*/ 72 w 118"/>
              <a:gd name="T65" fmla="*/ 11 h 141"/>
              <a:gd name="T66" fmla="*/ 92 w 118"/>
              <a:gd name="T67" fmla="*/ 41 h 141"/>
              <a:gd name="T68" fmla="*/ 93 w 118"/>
              <a:gd name="T69" fmla="*/ 45 h 141"/>
              <a:gd name="T70" fmla="*/ 111 w 118"/>
              <a:gd name="T71" fmla="*/ 105 h 141"/>
              <a:gd name="T72" fmla="*/ 97 w 118"/>
              <a:gd name="T73" fmla="*/ 128 h 141"/>
              <a:gd name="T74" fmla="*/ 78 w 118"/>
              <a:gd name="T75" fmla="*/ 130 h 141"/>
              <a:gd name="T76" fmla="*/ 11 w 118"/>
              <a:gd name="T77" fmla="*/ 79 h 141"/>
              <a:gd name="T78" fmla="*/ 100 w 118"/>
              <a:gd name="T79" fmla="*/ 126 h 141"/>
              <a:gd name="T80" fmla="*/ 64 w 118"/>
              <a:gd name="T81" fmla="*/ 59 h 141"/>
              <a:gd name="T82" fmla="*/ 78 w 118"/>
              <a:gd name="T83" fmla="*/ 59 h 141"/>
              <a:gd name="T84" fmla="*/ 61 w 118"/>
              <a:gd name="T85" fmla="*/ 130 h 141"/>
              <a:gd name="T86" fmla="*/ 75 w 118"/>
              <a:gd name="T87" fmla="*/ 61 h 141"/>
              <a:gd name="T88" fmla="*/ 101 w 118"/>
              <a:gd name="T89" fmla="*/ 76 h 141"/>
              <a:gd name="T90" fmla="*/ 103 w 118"/>
              <a:gd name="T91" fmla="*/ 65 h 141"/>
              <a:gd name="T92" fmla="*/ 23 w 118"/>
              <a:gd name="T93" fmla="*/ 61 h 141"/>
              <a:gd name="T94" fmla="*/ 23 w 118"/>
              <a:gd name="T95" fmla="*/ 61 h 141"/>
              <a:gd name="T96" fmla="*/ 27 w 118"/>
              <a:gd name="T97" fmla="*/ 128 h 141"/>
              <a:gd name="T98" fmla="*/ 30 w 118"/>
              <a:gd name="T99" fmla="*/ 128 h 141"/>
              <a:gd name="T100" fmla="*/ 36 w 118"/>
              <a:gd name="T101" fmla="*/ 61 h 141"/>
              <a:gd name="T102" fmla="*/ 54 w 118"/>
              <a:gd name="T103" fmla="*/ 61 h 141"/>
              <a:gd name="T104" fmla="*/ 47 w 118"/>
              <a:gd name="T105" fmla="*/ 128 h 141"/>
              <a:gd name="T106" fmla="*/ 84 w 118"/>
              <a:gd name="T107" fmla="*/ 88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8" h="141">
                <a:moveTo>
                  <a:pt x="11" y="93"/>
                </a:moveTo>
                <a:cubicBezTo>
                  <a:pt x="13" y="93"/>
                  <a:pt x="13" y="93"/>
                  <a:pt x="13" y="93"/>
                </a:cubicBezTo>
                <a:cubicBezTo>
                  <a:pt x="13" y="100"/>
                  <a:pt x="13" y="100"/>
                  <a:pt x="13" y="100"/>
                </a:cubicBezTo>
                <a:cubicBezTo>
                  <a:pt x="11" y="100"/>
                  <a:pt x="11" y="100"/>
                  <a:pt x="11" y="100"/>
                </a:cubicBezTo>
                <a:lnTo>
                  <a:pt x="11" y="93"/>
                </a:lnTo>
                <a:close/>
                <a:moveTo>
                  <a:pt x="11" y="90"/>
                </a:moveTo>
                <a:cubicBezTo>
                  <a:pt x="13" y="90"/>
                  <a:pt x="13" y="90"/>
                  <a:pt x="13" y="90"/>
                </a:cubicBezTo>
                <a:cubicBezTo>
                  <a:pt x="13" y="82"/>
                  <a:pt x="13" y="82"/>
                  <a:pt x="13" y="82"/>
                </a:cubicBezTo>
                <a:cubicBezTo>
                  <a:pt x="11" y="82"/>
                  <a:pt x="11" y="82"/>
                  <a:pt x="11" y="82"/>
                </a:cubicBezTo>
                <a:lnTo>
                  <a:pt x="11" y="90"/>
                </a:lnTo>
                <a:close/>
                <a:moveTo>
                  <a:pt x="11" y="121"/>
                </a:moveTo>
                <a:cubicBezTo>
                  <a:pt x="13" y="121"/>
                  <a:pt x="13" y="121"/>
                  <a:pt x="13" y="121"/>
                </a:cubicBezTo>
                <a:cubicBezTo>
                  <a:pt x="13" y="113"/>
                  <a:pt x="13" y="113"/>
                  <a:pt x="13" y="113"/>
                </a:cubicBezTo>
                <a:cubicBezTo>
                  <a:pt x="11" y="113"/>
                  <a:pt x="11" y="113"/>
                  <a:pt x="11" y="113"/>
                </a:cubicBezTo>
                <a:lnTo>
                  <a:pt x="11" y="121"/>
                </a:lnTo>
                <a:close/>
                <a:moveTo>
                  <a:pt x="13" y="65"/>
                </a:moveTo>
                <a:cubicBezTo>
                  <a:pt x="13" y="64"/>
                  <a:pt x="14" y="63"/>
                  <a:pt x="14" y="63"/>
                </a:cubicBezTo>
                <a:cubicBezTo>
                  <a:pt x="13" y="61"/>
                  <a:pt x="13" y="61"/>
                  <a:pt x="13" y="61"/>
                </a:cubicBezTo>
                <a:cubicBezTo>
                  <a:pt x="12" y="62"/>
                  <a:pt x="11" y="64"/>
                  <a:pt x="11" y="65"/>
                </a:cubicBezTo>
                <a:cubicBezTo>
                  <a:pt x="11" y="69"/>
                  <a:pt x="11" y="69"/>
                  <a:pt x="11" y="69"/>
                </a:cubicBezTo>
                <a:cubicBezTo>
                  <a:pt x="13" y="69"/>
                  <a:pt x="13" y="69"/>
                  <a:pt x="13" y="69"/>
                </a:cubicBezTo>
                <a:lnTo>
                  <a:pt x="13" y="65"/>
                </a:lnTo>
                <a:close/>
                <a:moveTo>
                  <a:pt x="11" y="124"/>
                </a:moveTo>
                <a:cubicBezTo>
                  <a:pt x="11" y="127"/>
                  <a:pt x="14" y="129"/>
                  <a:pt x="16" y="130"/>
                </a:cubicBezTo>
                <a:cubicBezTo>
                  <a:pt x="17" y="128"/>
                  <a:pt x="17" y="128"/>
                  <a:pt x="17" y="128"/>
                </a:cubicBezTo>
                <a:cubicBezTo>
                  <a:pt x="15" y="127"/>
                  <a:pt x="13" y="126"/>
                  <a:pt x="13" y="124"/>
                </a:cubicBezTo>
                <a:cubicBezTo>
                  <a:pt x="13" y="124"/>
                  <a:pt x="13" y="124"/>
                  <a:pt x="13" y="124"/>
                </a:cubicBezTo>
                <a:cubicBezTo>
                  <a:pt x="11" y="124"/>
                  <a:pt x="11" y="124"/>
                  <a:pt x="11" y="124"/>
                </a:cubicBezTo>
                <a:close/>
                <a:moveTo>
                  <a:pt x="11" y="110"/>
                </a:moveTo>
                <a:cubicBezTo>
                  <a:pt x="13" y="110"/>
                  <a:pt x="13" y="110"/>
                  <a:pt x="13" y="110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1" y="103"/>
                  <a:pt x="11" y="103"/>
                  <a:pt x="11" y="103"/>
                </a:cubicBezTo>
                <a:lnTo>
                  <a:pt x="11" y="110"/>
                </a:lnTo>
                <a:close/>
                <a:moveTo>
                  <a:pt x="103" y="116"/>
                </a:moveTo>
                <a:cubicBezTo>
                  <a:pt x="101" y="116"/>
                  <a:pt x="101" y="116"/>
                  <a:pt x="101" y="116"/>
                </a:cubicBezTo>
                <a:cubicBezTo>
                  <a:pt x="101" y="112"/>
                  <a:pt x="101" y="112"/>
                  <a:pt x="101" y="112"/>
                </a:cubicBezTo>
                <a:cubicBezTo>
                  <a:pt x="83" y="112"/>
                  <a:pt x="83" y="112"/>
                  <a:pt x="83" y="112"/>
                </a:cubicBezTo>
                <a:cubicBezTo>
                  <a:pt x="73" y="112"/>
                  <a:pt x="65" y="104"/>
                  <a:pt x="65" y="94"/>
                </a:cubicBezTo>
                <a:cubicBezTo>
                  <a:pt x="65" y="84"/>
                  <a:pt x="73" y="76"/>
                  <a:pt x="83" y="76"/>
                </a:cubicBezTo>
                <a:cubicBezTo>
                  <a:pt x="107" y="76"/>
                  <a:pt x="107" y="76"/>
                  <a:pt x="107" y="76"/>
                </a:cubicBezTo>
                <a:cubicBezTo>
                  <a:pt x="107" y="62"/>
                  <a:pt x="107" y="62"/>
                  <a:pt x="107" y="62"/>
                </a:cubicBezTo>
                <a:cubicBezTo>
                  <a:pt x="107" y="58"/>
                  <a:pt x="104" y="55"/>
                  <a:pt x="101" y="55"/>
                </a:cubicBezTo>
                <a:cubicBezTo>
                  <a:pt x="14" y="55"/>
                  <a:pt x="14" y="55"/>
                  <a:pt x="14" y="55"/>
                </a:cubicBezTo>
                <a:cubicBezTo>
                  <a:pt x="10" y="55"/>
                  <a:pt x="7" y="58"/>
                  <a:pt x="7" y="62"/>
                </a:cubicBezTo>
                <a:cubicBezTo>
                  <a:pt x="7" y="127"/>
                  <a:pt x="7" y="127"/>
                  <a:pt x="7" y="127"/>
                </a:cubicBezTo>
                <a:cubicBezTo>
                  <a:pt x="7" y="131"/>
                  <a:pt x="10" y="134"/>
                  <a:pt x="14" y="134"/>
                </a:cubicBezTo>
                <a:cubicBezTo>
                  <a:pt x="101" y="134"/>
                  <a:pt x="101" y="134"/>
                  <a:pt x="101" y="134"/>
                </a:cubicBezTo>
                <a:cubicBezTo>
                  <a:pt x="104" y="134"/>
                  <a:pt x="107" y="131"/>
                  <a:pt x="107" y="127"/>
                </a:cubicBezTo>
                <a:cubicBezTo>
                  <a:pt x="107" y="113"/>
                  <a:pt x="107" y="113"/>
                  <a:pt x="107" y="113"/>
                </a:cubicBezTo>
                <a:cubicBezTo>
                  <a:pt x="114" y="113"/>
                  <a:pt x="114" y="113"/>
                  <a:pt x="114" y="113"/>
                </a:cubicBezTo>
                <a:cubicBezTo>
                  <a:pt x="114" y="127"/>
                  <a:pt x="114" y="127"/>
                  <a:pt x="114" y="127"/>
                </a:cubicBezTo>
                <a:cubicBezTo>
                  <a:pt x="114" y="135"/>
                  <a:pt x="108" y="141"/>
                  <a:pt x="101" y="141"/>
                </a:cubicBezTo>
                <a:cubicBezTo>
                  <a:pt x="14" y="141"/>
                  <a:pt x="14" y="141"/>
                  <a:pt x="14" y="141"/>
                </a:cubicBezTo>
                <a:cubicBezTo>
                  <a:pt x="6" y="141"/>
                  <a:pt x="0" y="135"/>
                  <a:pt x="0" y="127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54"/>
                  <a:pt x="6" y="48"/>
                  <a:pt x="14" y="48"/>
                </a:cubicBezTo>
                <a:cubicBezTo>
                  <a:pt x="19" y="48"/>
                  <a:pt x="19" y="48"/>
                  <a:pt x="19" y="48"/>
                </a:cubicBezTo>
                <a:cubicBezTo>
                  <a:pt x="22" y="45"/>
                  <a:pt x="22" y="45"/>
                  <a:pt x="22" y="45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0"/>
                  <a:pt x="70" y="0"/>
                  <a:pt x="73" y="3"/>
                </a:cubicBezTo>
                <a:cubicBezTo>
                  <a:pt x="101" y="32"/>
                  <a:pt x="101" y="32"/>
                  <a:pt x="101" y="32"/>
                </a:cubicBezTo>
                <a:cubicBezTo>
                  <a:pt x="104" y="34"/>
                  <a:pt x="104" y="38"/>
                  <a:pt x="101" y="41"/>
                </a:cubicBezTo>
                <a:cubicBezTo>
                  <a:pt x="96" y="46"/>
                  <a:pt x="96" y="46"/>
                  <a:pt x="96" y="46"/>
                </a:cubicBezTo>
                <a:cubicBezTo>
                  <a:pt x="94" y="48"/>
                  <a:pt x="94" y="48"/>
                  <a:pt x="94" y="48"/>
                </a:cubicBezTo>
                <a:cubicBezTo>
                  <a:pt x="101" y="48"/>
                  <a:pt x="101" y="48"/>
                  <a:pt x="101" y="48"/>
                </a:cubicBezTo>
                <a:cubicBezTo>
                  <a:pt x="108" y="48"/>
                  <a:pt x="114" y="54"/>
                  <a:pt x="114" y="62"/>
                </a:cubicBezTo>
                <a:cubicBezTo>
                  <a:pt x="114" y="76"/>
                  <a:pt x="114" y="76"/>
                  <a:pt x="114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18" y="112"/>
                  <a:pt x="118" y="112"/>
                  <a:pt x="118" y="112"/>
                </a:cubicBezTo>
                <a:cubicBezTo>
                  <a:pt x="103" y="112"/>
                  <a:pt x="103" y="112"/>
                  <a:pt x="103" y="112"/>
                </a:cubicBezTo>
                <a:lnTo>
                  <a:pt x="103" y="116"/>
                </a:lnTo>
                <a:close/>
                <a:moveTo>
                  <a:pt x="69" y="48"/>
                </a:moveTo>
                <a:cubicBezTo>
                  <a:pt x="69" y="47"/>
                  <a:pt x="69" y="46"/>
                  <a:pt x="69" y="45"/>
                </a:cubicBezTo>
                <a:cubicBezTo>
                  <a:pt x="69" y="42"/>
                  <a:pt x="68" y="40"/>
                  <a:pt x="66" y="38"/>
                </a:cubicBezTo>
                <a:cubicBezTo>
                  <a:pt x="60" y="32"/>
                  <a:pt x="50" y="33"/>
                  <a:pt x="44" y="39"/>
                </a:cubicBezTo>
                <a:cubicBezTo>
                  <a:pt x="42" y="41"/>
                  <a:pt x="41" y="43"/>
                  <a:pt x="40" y="45"/>
                </a:cubicBezTo>
                <a:cubicBezTo>
                  <a:pt x="40" y="46"/>
                  <a:pt x="39" y="47"/>
                  <a:pt x="39" y="48"/>
                </a:cubicBezTo>
                <a:cubicBezTo>
                  <a:pt x="47" y="48"/>
                  <a:pt x="47" y="48"/>
                  <a:pt x="47" y="48"/>
                </a:cubicBezTo>
                <a:cubicBezTo>
                  <a:pt x="47" y="47"/>
                  <a:pt x="47" y="46"/>
                  <a:pt x="48" y="45"/>
                </a:cubicBezTo>
                <a:cubicBezTo>
                  <a:pt x="48" y="45"/>
                  <a:pt x="48" y="44"/>
                  <a:pt x="48" y="44"/>
                </a:cubicBezTo>
                <a:cubicBezTo>
                  <a:pt x="46" y="42"/>
                  <a:pt x="46" y="42"/>
                  <a:pt x="46" y="42"/>
                </a:cubicBezTo>
                <a:cubicBezTo>
                  <a:pt x="48" y="41"/>
                  <a:pt x="48" y="41"/>
                  <a:pt x="48" y="41"/>
                </a:cubicBezTo>
                <a:cubicBezTo>
                  <a:pt x="50" y="42"/>
                  <a:pt x="50" y="42"/>
                  <a:pt x="50" y="42"/>
                </a:cubicBezTo>
                <a:cubicBezTo>
                  <a:pt x="51" y="41"/>
                  <a:pt x="52" y="41"/>
                  <a:pt x="53" y="40"/>
                </a:cubicBezTo>
                <a:cubicBezTo>
                  <a:pt x="54" y="43"/>
                  <a:pt x="54" y="43"/>
                  <a:pt x="54" y="43"/>
                </a:cubicBezTo>
                <a:cubicBezTo>
                  <a:pt x="54" y="43"/>
                  <a:pt x="52" y="43"/>
                  <a:pt x="51" y="45"/>
                </a:cubicBezTo>
                <a:cubicBezTo>
                  <a:pt x="51" y="45"/>
                  <a:pt x="51" y="45"/>
                  <a:pt x="51" y="45"/>
                </a:cubicBezTo>
                <a:cubicBezTo>
                  <a:pt x="50" y="46"/>
                  <a:pt x="50" y="47"/>
                  <a:pt x="50" y="47"/>
                </a:cubicBezTo>
                <a:cubicBezTo>
                  <a:pt x="51" y="48"/>
                  <a:pt x="52" y="48"/>
                  <a:pt x="54" y="47"/>
                </a:cubicBezTo>
                <a:cubicBezTo>
                  <a:pt x="57" y="45"/>
                  <a:pt x="59" y="45"/>
                  <a:pt x="60" y="47"/>
                </a:cubicBezTo>
                <a:cubicBezTo>
                  <a:pt x="61" y="47"/>
                  <a:pt x="61" y="48"/>
                  <a:pt x="61" y="48"/>
                </a:cubicBezTo>
                <a:lnTo>
                  <a:pt x="69" y="48"/>
                </a:lnTo>
                <a:close/>
                <a:moveTo>
                  <a:pt x="79" y="30"/>
                </a:moveTo>
                <a:cubicBezTo>
                  <a:pt x="79" y="30"/>
                  <a:pt x="79" y="29"/>
                  <a:pt x="79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8" y="27"/>
                  <a:pt x="78" y="27"/>
                  <a:pt x="78" y="27"/>
                </a:cubicBezTo>
                <a:cubicBezTo>
                  <a:pt x="77" y="27"/>
                  <a:pt x="77" y="26"/>
                  <a:pt x="77" y="26"/>
                </a:cubicBezTo>
                <a:cubicBezTo>
                  <a:pt x="77" y="26"/>
                  <a:pt x="76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5" y="25"/>
                </a:cubicBezTo>
                <a:cubicBezTo>
                  <a:pt x="75" y="25"/>
                  <a:pt x="75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4" y="25"/>
                  <a:pt x="74" y="25"/>
                  <a:pt x="74" y="25"/>
                </a:cubicBezTo>
                <a:cubicBezTo>
                  <a:pt x="73" y="24"/>
                  <a:pt x="73" y="24"/>
                  <a:pt x="73" y="25"/>
                </a:cubicBezTo>
                <a:cubicBezTo>
                  <a:pt x="73" y="25"/>
                  <a:pt x="73" y="25"/>
                  <a:pt x="73" y="25"/>
                </a:cubicBezTo>
                <a:cubicBezTo>
                  <a:pt x="73" y="25"/>
                  <a:pt x="72" y="25"/>
                  <a:pt x="72" y="25"/>
                </a:cubicBezTo>
                <a:cubicBezTo>
                  <a:pt x="72" y="25"/>
                  <a:pt x="72" y="25"/>
                  <a:pt x="72" y="25"/>
                </a:cubicBezTo>
                <a:cubicBezTo>
                  <a:pt x="72" y="25"/>
                  <a:pt x="72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0" y="25"/>
                  <a:pt x="70" y="25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69" y="26"/>
                  <a:pt x="69" y="26"/>
                </a:cubicBezTo>
                <a:cubicBezTo>
                  <a:pt x="69" y="26"/>
                  <a:pt x="69" y="27"/>
                  <a:pt x="69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68" y="27"/>
                  <a:pt x="68" y="27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9"/>
                </a:cubicBezTo>
                <a:cubicBezTo>
                  <a:pt x="68" y="29"/>
                  <a:pt x="68" y="29"/>
                  <a:pt x="68" y="29"/>
                </a:cubicBezTo>
                <a:cubicBezTo>
                  <a:pt x="68" y="29"/>
                  <a:pt x="68" y="29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8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68" y="31"/>
                  <a:pt x="68" y="31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2"/>
                  <a:pt x="68" y="33"/>
                  <a:pt x="68" y="33"/>
                </a:cubicBezTo>
                <a:cubicBezTo>
                  <a:pt x="68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3"/>
                  <a:pt x="69" y="33"/>
                  <a:pt x="69" y="33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69" y="34"/>
                  <a:pt x="69" y="34"/>
                </a:cubicBezTo>
                <a:cubicBezTo>
                  <a:pt x="69" y="34"/>
                  <a:pt x="70" y="34"/>
                  <a:pt x="70" y="34"/>
                </a:cubicBezTo>
                <a:cubicBezTo>
                  <a:pt x="70" y="34"/>
                  <a:pt x="70" y="34"/>
                  <a:pt x="70" y="34"/>
                </a:cubicBezTo>
                <a:cubicBezTo>
                  <a:pt x="70" y="34"/>
                  <a:pt x="70" y="35"/>
                  <a:pt x="70" y="35"/>
                </a:cubicBezTo>
                <a:cubicBezTo>
                  <a:pt x="70" y="35"/>
                  <a:pt x="70" y="35"/>
                  <a:pt x="70" y="35"/>
                </a:cubicBezTo>
                <a:cubicBezTo>
                  <a:pt x="70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1" y="35"/>
                  <a:pt x="71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2" y="35"/>
                  <a:pt x="72" y="35"/>
                </a:cubicBezTo>
                <a:cubicBezTo>
                  <a:pt x="72" y="35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3" y="35"/>
                  <a:pt x="73" y="36"/>
                  <a:pt x="73" y="36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6"/>
                  <a:pt x="73" y="36"/>
                  <a:pt x="73" y="35"/>
                </a:cubicBezTo>
                <a:cubicBezTo>
                  <a:pt x="73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4" y="35"/>
                  <a:pt x="74" y="35"/>
                  <a:pt x="74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5" y="35"/>
                  <a:pt x="75" y="35"/>
                  <a:pt x="75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5"/>
                </a:cubicBezTo>
                <a:cubicBezTo>
                  <a:pt x="76" y="35"/>
                  <a:pt x="76" y="35"/>
                  <a:pt x="76" y="34"/>
                </a:cubicBezTo>
                <a:cubicBezTo>
                  <a:pt x="76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7" y="34"/>
                  <a:pt x="77" y="34"/>
                </a:cubicBezTo>
                <a:cubicBezTo>
                  <a:pt x="77" y="34"/>
                  <a:pt x="78" y="33"/>
                  <a:pt x="78" y="33"/>
                </a:cubicBezTo>
                <a:cubicBezTo>
                  <a:pt x="78" y="33"/>
                  <a:pt x="78" y="33"/>
                  <a:pt x="78" y="33"/>
                </a:cubicBezTo>
                <a:cubicBezTo>
                  <a:pt x="78" y="33"/>
                  <a:pt x="78" y="33"/>
                  <a:pt x="78" y="32"/>
                </a:cubicBezTo>
                <a:cubicBezTo>
                  <a:pt x="78" y="32"/>
                  <a:pt x="78" y="32"/>
                  <a:pt x="78" y="32"/>
                </a:cubicBezTo>
                <a:cubicBezTo>
                  <a:pt x="78" y="32"/>
                  <a:pt x="78" y="32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9" y="31"/>
                  <a:pt x="79" y="31"/>
                  <a:pt x="79" y="30"/>
                </a:cubicBezTo>
                <a:cubicBezTo>
                  <a:pt x="79" y="30"/>
                  <a:pt x="79" y="30"/>
                  <a:pt x="79" y="30"/>
                </a:cubicBezTo>
                <a:close/>
                <a:moveTo>
                  <a:pt x="93" y="45"/>
                </a:moveTo>
                <a:cubicBezTo>
                  <a:pt x="99" y="39"/>
                  <a:pt x="99" y="39"/>
                  <a:pt x="99" y="39"/>
                </a:cubicBezTo>
                <a:cubicBezTo>
                  <a:pt x="99" y="39"/>
                  <a:pt x="99" y="39"/>
                  <a:pt x="99" y="39"/>
                </a:cubicBezTo>
                <a:cubicBezTo>
                  <a:pt x="100" y="38"/>
                  <a:pt x="100" y="35"/>
                  <a:pt x="99" y="34"/>
                </a:cubicBezTo>
                <a:cubicBezTo>
                  <a:pt x="71" y="6"/>
                  <a:pt x="71" y="6"/>
                  <a:pt x="71" y="6"/>
                </a:cubicBezTo>
                <a:cubicBezTo>
                  <a:pt x="69" y="4"/>
                  <a:pt x="67" y="4"/>
                  <a:pt x="65" y="6"/>
                </a:cubicBezTo>
                <a:cubicBezTo>
                  <a:pt x="64" y="6"/>
                  <a:pt x="64" y="6"/>
                  <a:pt x="64" y="6"/>
                </a:cubicBezTo>
                <a:cubicBezTo>
                  <a:pt x="26" y="45"/>
                  <a:pt x="26" y="45"/>
                  <a:pt x="26" y="45"/>
                </a:cubicBezTo>
                <a:cubicBezTo>
                  <a:pt x="23" y="48"/>
                  <a:pt x="23" y="48"/>
                  <a:pt x="23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30" y="45"/>
                  <a:pt x="30" y="45"/>
                  <a:pt x="30" y="45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3" y="12"/>
                  <a:pt x="63" y="12"/>
                </a:cubicBezTo>
                <a:cubicBezTo>
                  <a:pt x="63" y="12"/>
                  <a:pt x="64" y="12"/>
                  <a:pt x="64" y="12"/>
                </a:cubicBezTo>
                <a:cubicBezTo>
                  <a:pt x="64" y="12"/>
                  <a:pt x="64" y="13"/>
                  <a:pt x="64" y="13"/>
                </a:cubicBezTo>
                <a:cubicBezTo>
                  <a:pt x="66" y="14"/>
                  <a:pt x="69" y="14"/>
                  <a:pt x="71" y="12"/>
                </a:cubicBezTo>
                <a:cubicBezTo>
                  <a:pt x="71" y="12"/>
                  <a:pt x="71" y="12"/>
                  <a:pt x="71" y="12"/>
                </a:cubicBezTo>
                <a:cubicBezTo>
                  <a:pt x="71" y="11"/>
                  <a:pt x="72" y="11"/>
                  <a:pt x="72" y="11"/>
                </a:cubicBezTo>
                <a:cubicBezTo>
                  <a:pt x="72" y="11"/>
                  <a:pt x="72" y="11"/>
                  <a:pt x="72" y="11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2"/>
                  <a:pt x="93" y="32"/>
                  <a:pt x="93" y="32"/>
                </a:cubicBezTo>
                <a:cubicBezTo>
                  <a:pt x="93" y="33"/>
                  <a:pt x="93" y="33"/>
                  <a:pt x="93" y="33"/>
                </a:cubicBezTo>
                <a:cubicBezTo>
                  <a:pt x="92" y="33"/>
                  <a:pt x="92" y="33"/>
                  <a:pt x="92" y="34"/>
                </a:cubicBezTo>
                <a:cubicBezTo>
                  <a:pt x="90" y="35"/>
                  <a:pt x="90" y="38"/>
                  <a:pt x="91" y="40"/>
                </a:cubicBezTo>
                <a:cubicBezTo>
                  <a:pt x="92" y="40"/>
                  <a:pt x="92" y="40"/>
                  <a:pt x="92" y="41"/>
                </a:cubicBezTo>
                <a:cubicBezTo>
                  <a:pt x="92" y="41"/>
                  <a:pt x="93" y="41"/>
                  <a:pt x="93" y="41"/>
                </a:cubicBezTo>
                <a:cubicBezTo>
                  <a:pt x="93" y="41"/>
                  <a:pt x="93" y="41"/>
                  <a:pt x="92" y="41"/>
                </a:cubicBezTo>
                <a:cubicBezTo>
                  <a:pt x="89" y="45"/>
                  <a:pt x="89" y="45"/>
                  <a:pt x="89" y="45"/>
                </a:cubicBezTo>
                <a:cubicBezTo>
                  <a:pt x="86" y="48"/>
                  <a:pt x="86" y="48"/>
                  <a:pt x="86" y="48"/>
                </a:cubicBezTo>
                <a:cubicBezTo>
                  <a:pt x="90" y="48"/>
                  <a:pt x="90" y="48"/>
                  <a:pt x="90" y="48"/>
                </a:cubicBezTo>
                <a:lnTo>
                  <a:pt x="93" y="45"/>
                </a:lnTo>
                <a:close/>
                <a:moveTo>
                  <a:pt x="111" y="105"/>
                </a:moveTo>
                <a:cubicBezTo>
                  <a:pt x="111" y="84"/>
                  <a:pt x="111" y="84"/>
                  <a:pt x="111" y="84"/>
                </a:cubicBezTo>
                <a:cubicBezTo>
                  <a:pt x="83" y="84"/>
                  <a:pt x="83" y="84"/>
                  <a:pt x="83" y="84"/>
                </a:cubicBezTo>
                <a:cubicBezTo>
                  <a:pt x="77" y="84"/>
                  <a:pt x="72" y="88"/>
                  <a:pt x="72" y="94"/>
                </a:cubicBezTo>
                <a:cubicBezTo>
                  <a:pt x="72" y="100"/>
                  <a:pt x="77" y="105"/>
                  <a:pt x="83" y="105"/>
                </a:cubicBezTo>
                <a:lnTo>
                  <a:pt x="111" y="105"/>
                </a:lnTo>
                <a:close/>
                <a:moveTo>
                  <a:pt x="92" y="128"/>
                </a:moveTo>
                <a:cubicBezTo>
                  <a:pt x="92" y="130"/>
                  <a:pt x="92" y="130"/>
                  <a:pt x="92" y="130"/>
                </a:cubicBezTo>
                <a:cubicBezTo>
                  <a:pt x="97" y="130"/>
                  <a:pt x="97" y="130"/>
                  <a:pt x="97" y="130"/>
                </a:cubicBezTo>
                <a:cubicBezTo>
                  <a:pt x="98" y="130"/>
                  <a:pt x="99" y="130"/>
                  <a:pt x="99" y="129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98" y="128"/>
                  <a:pt x="97" y="128"/>
                  <a:pt x="97" y="128"/>
                </a:cubicBezTo>
                <a:lnTo>
                  <a:pt x="92" y="128"/>
                </a:lnTo>
                <a:close/>
                <a:moveTo>
                  <a:pt x="78" y="130"/>
                </a:moveTo>
                <a:cubicBezTo>
                  <a:pt x="78" y="128"/>
                  <a:pt x="78" y="128"/>
                  <a:pt x="78" y="128"/>
                </a:cubicBezTo>
                <a:cubicBezTo>
                  <a:pt x="71" y="128"/>
                  <a:pt x="71" y="128"/>
                  <a:pt x="71" y="128"/>
                </a:cubicBezTo>
                <a:cubicBezTo>
                  <a:pt x="71" y="130"/>
                  <a:pt x="71" y="130"/>
                  <a:pt x="71" y="130"/>
                </a:cubicBezTo>
                <a:lnTo>
                  <a:pt x="78" y="130"/>
                </a:lnTo>
                <a:close/>
                <a:moveTo>
                  <a:pt x="82" y="130"/>
                </a:moveTo>
                <a:cubicBezTo>
                  <a:pt x="89" y="130"/>
                  <a:pt x="89" y="130"/>
                  <a:pt x="89" y="130"/>
                </a:cubicBezTo>
                <a:cubicBezTo>
                  <a:pt x="89" y="128"/>
                  <a:pt x="89" y="128"/>
                  <a:pt x="89" y="128"/>
                </a:cubicBezTo>
                <a:cubicBezTo>
                  <a:pt x="82" y="128"/>
                  <a:pt x="82" y="128"/>
                  <a:pt x="82" y="128"/>
                </a:cubicBezTo>
                <a:lnTo>
                  <a:pt x="82" y="130"/>
                </a:lnTo>
                <a:close/>
                <a:moveTo>
                  <a:pt x="11" y="79"/>
                </a:moveTo>
                <a:cubicBezTo>
                  <a:pt x="13" y="79"/>
                  <a:pt x="13" y="79"/>
                  <a:pt x="13" y="79"/>
                </a:cubicBezTo>
                <a:cubicBezTo>
                  <a:pt x="13" y="72"/>
                  <a:pt x="13" y="72"/>
                  <a:pt x="13" y="72"/>
                </a:cubicBezTo>
                <a:cubicBezTo>
                  <a:pt x="11" y="72"/>
                  <a:pt x="11" y="72"/>
                  <a:pt x="11" y="72"/>
                </a:cubicBezTo>
                <a:lnTo>
                  <a:pt x="11" y="79"/>
                </a:lnTo>
                <a:close/>
                <a:moveTo>
                  <a:pt x="101" y="124"/>
                </a:moveTo>
                <a:cubicBezTo>
                  <a:pt x="101" y="125"/>
                  <a:pt x="101" y="125"/>
                  <a:pt x="100" y="126"/>
                </a:cubicBezTo>
                <a:cubicBezTo>
                  <a:pt x="102" y="127"/>
                  <a:pt x="102" y="127"/>
                  <a:pt x="102" y="127"/>
                </a:cubicBezTo>
                <a:cubicBezTo>
                  <a:pt x="103" y="126"/>
                  <a:pt x="103" y="125"/>
                  <a:pt x="103" y="124"/>
                </a:cubicBezTo>
                <a:cubicBezTo>
                  <a:pt x="103" y="119"/>
                  <a:pt x="103" y="119"/>
                  <a:pt x="103" y="119"/>
                </a:cubicBezTo>
                <a:cubicBezTo>
                  <a:pt x="101" y="119"/>
                  <a:pt x="101" y="119"/>
                  <a:pt x="101" y="119"/>
                </a:cubicBezTo>
                <a:lnTo>
                  <a:pt x="101" y="124"/>
                </a:lnTo>
                <a:close/>
                <a:moveTo>
                  <a:pt x="64" y="59"/>
                </a:moveTo>
                <a:cubicBezTo>
                  <a:pt x="57" y="59"/>
                  <a:pt x="57" y="59"/>
                  <a:pt x="57" y="59"/>
                </a:cubicBezTo>
                <a:cubicBezTo>
                  <a:pt x="57" y="61"/>
                  <a:pt x="57" y="61"/>
                  <a:pt x="57" y="61"/>
                </a:cubicBezTo>
                <a:cubicBezTo>
                  <a:pt x="64" y="61"/>
                  <a:pt x="64" y="61"/>
                  <a:pt x="64" y="61"/>
                </a:cubicBezTo>
                <a:lnTo>
                  <a:pt x="64" y="59"/>
                </a:lnTo>
                <a:close/>
                <a:moveTo>
                  <a:pt x="85" y="59"/>
                </a:moveTo>
                <a:cubicBezTo>
                  <a:pt x="78" y="59"/>
                  <a:pt x="78" y="59"/>
                  <a:pt x="78" y="59"/>
                </a:cubicBezTo>
                <a:cubicBezTo>
                  <a:pt x="78" y="61"/>
                  <a:pt x="78" y="61"/>
                  <a:pt x="78" y="61"/>
                </a:cubicBezTo>
                <a:cubicBezTo>
                  <a:pt x="85" y="61"/>
                  <a:pt x="85" y="61"/>
                  <a:pt x="85" y="61"/>
                </a:cubicBezTo>
                <a:lnTo>
                  <a:pt x="85" y="59"/>
                </a:lnTo>
                <a:close/>
                <a:moveTo>
                  <a:pt x="68" y="128"/>
                </a:moveTo>
                <a:cubicBezTo>
                  <a:pt x="61" y="128"/>
                  <a:pt x="61" y="128"/>
                  <a:pt x="61" y="128"/>
                </a:cubicBezTo>
                <a:cubicBezTo>
                  <a:pt x="61" y="130"/>
                  <a:pt x="61" y="130"/>
                  <a:pt x="61" y="130"/>
                </a:cubicBezTo>
                <a:cubicBezTo>
                  <a:pt x="68" y="130"/>
                  <a:pt x="68" y="130"/>
                  <a:pt x="68" y="130"/>
                </a:cubicBezTo>
                <a:lnTo>
                  <a:pt x="68" y="128"/>
                </a:lnTo>
                <a:close/>
                <a:moveTo>
                  <a:pt x="75" y="59"/>
                </a:moveTo>
                <a:cubicBezTo>
                  <a:pt x="67" y="59"/>
                  <a:pt x="67" y="59"/>
                  <a:pt x="67" y="59"/>
                </a:cubicBezTo>
                <a:cubicBezTo>
                  <a:pt x="67" y="61"/>
                  <a:pt x="67" y="61"/>
                  <a:pt x="67" y="61"/>
                </a:cubicBezTo>
                <a:cubicBezTo>
                  <a:pt x="75" y="61"/>
                  <a:pt x="75" y="61"/>
                  <a:pt x="75" y="61"/>
                </a:cubicBezTo>
                <a:lnTo>
                  <a:pt x="75" y="59"/>
                </a:lnTo>
                <a:close/>
                <a:moveTo>
                  <a:pt x="101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1" y="69"/>
                  <a:pt x="101" y="69"/>
                  <a:pt x="101" y="69"/>
                </a:cubicBezTo>
                <a:lnTo>
                  <a:pt x="101" y="76"/>
                </a:lnTo>
                <a:close/>
                <a:moveTo>
                  <a:pt x="88" y="59"/>
                </a:moveTo>
                <a:cubicBezTo>
                  <a:pt x="88" y="61"/>
                  <a:pt x="88" y="61"/>
                  <a:pt x="88" y="61"/>
                </a:cubicBezTo>
                <a:cubicBezTo>
                  <a:pt x="95" y="61"/>
                  <a:pt x="95" y="61"/>
                  <a:pt x="95" y="61"/>
                </a:cubicBezTo>
                <a:cubicBezTo>
                  <a:pt x="95" y="59"/>
                  <a:pt x="95" y="59"/>
                  <a:pt x="95" y="59"/>
                </a:cubicBezTo>
                <a:lnTo>
                  <a:pt x="88" y="59"/>
                </a:lnTo>
                <a:close/>
                <a:moveTo>
                  <a:pt x="103" y="65"/>
                </a:moveTo>
                <a:cubicBezTo>
                  <a:pt x="103" y="62"/>
                  <a:pt x="101" y="60"/>
                  <a:pt x="98" y="59"/>
                </a:cubicBezTo>
                <a:cubicBezTo>
                  <a:pt x="98" y="61"/>
                  <a:pt x="98" y="61"/>
                  <a:pt x="98" y="61"/>
                </a:cubicBezTo>
                <a:cubicBezTo>
                  <a:pt x="100" y="62"/>
                  <a:pt x="101" y="63"/>
                  <a:pt x="101" y="65"/>
                </a:cubicBezTo>
                <a:cubicBezTo>
                  <a:pt x="101" y="65"/>
                  <a:pt x="101" y="65"/>
                  <a:pt x="101" y="65"/>
                </a:cubicBezTo>
                <a:cubicBezTo>
                  <a:pt x="103" y="65"/>
                  <a:pt x="103" y="65"/>
                  <a:pt x="103" y="65"/>
                </a:cubicBezTo>
                <a:close/>
                <a:moveTo>
                  <a:pt x="23" y="61"/>
                </a:moveTo>
                <a:cubicBezTo>
                  <a:pt x="23" y="59"/>
                  <a:pt x="23" y="59"/>
                  <a:pt x="23" y="59"/>
                </a:cubicBezTo>
                <a:cubicBezTo>
                  <a:pt x="18" y="59"/>
                  <a:pt x="18" y="59"/>
                  <a:pt x="18" y="59"/>
                </a:cubicBezTo>
                <a:cubicBezTo>
                  <a:pt x="17" y="59"/>
                  <a:pt x="16" y="59"/>
                  <a:pt x="15" y="59"/>
                </a:cubicBezTo>
                <a:cubicBezTo>
                  <a:pt x="16" y="61"/>
                  <a:pt x="16" y="61"/>
                  <a:pt x="16" y="61"/>
                </a:cubicBezTo>
                <a:cubicBezTo>
                  <a:pt x="17" y="61"/>
                  <a:pt x="17" y="61"/>
                  <a:pt x="18" y="61"/>
                </a:cubicBezTo>
                <a:lnTo>
                  <a:pt x="23" y="61"/>
                </a:lnTo>
                <a:close/>
                <a:moveTo>
                  <a:pt x="33" y="59"/>
                </a:moveTo>
                <a:cubicBezTo>
                  <a:pt x="26" y="59"/>
                  <a:pt x="26" y="59"/>
                  <a:pt x="26" y="59"/>
                </a:cubicBezTo>
                <a:cubicBezTo>
                  <a:pt x="26" y="61"/>
                  <a:pt x="26" y="61"/>
                  <a:pt x="26" y="61"/>
                </a:cubicBezTo>
                <a:cubicBezTo>
                  <a:pt x="33" y="61"/>
                  <a:pt x="33" y="61"/>
                  <a:pt x="33" y="61"/>
                </a:cubicBezTo>
                <a:lnTo>
                  <a:pt x="33" y="59"/>
                </a:lnTo>
                <a:close/>
                <a:moveTo>
                  <a:pt x="27" y="128"/>
                </a:moveTo>
                <a:cubicBezTo>
                  <a:pt x="20" y="128"/>
                  <a:pt x="20" y="128"/>
                  <a:pt x="20" y="128"/>
                </a:cubicBezTo>
                <a:cubicBezTo>
                  <a:pt x="20" y="130"/>
                  <a:pt x="20" y="130"/>
                  <a:pt x="20" y="130"/>
                </a:cubicBezTo>
                <a:cubicBezTo>
                  <a:pt x="27" y="130"/>
                  <a:pt x="27" y="130"/>
                  <a:pt x="27" y="130"/>
                </a:cubicBezTo>
                <a:lnTo>
                  <a:pt x="27" y="128"/>
                </a:lnTo>
                <a:close/>
                <a:moveTo>
                  <a:pt x="37" y="128"/>
                </a:moveTo>
                <a:cubicBezTo>
                  <a:pt x="30" y="128"/>
                  <a:pt x="30" y="128"/>
                  <a:pt x="30" y="128"/>
                </a:cubicBezTo>
                <a:cubicBezTo>
                  <a:pt x="30" y="130"/>
                  <a:pt x="30" y="130"/>
                  <a:pt x="30" y="130"/>
                </a:cubicBezTo>
                <a:cubicBezTo>
                  <a:pt x="37" y="130"/>
                  <a:pt x="37" y="130"/>
                  <a:pt x="37" y="130"/>
                </a:cubicBezTo>
                <a:lnTo>
                  <a:pt x="37" y="128"/>
                </a:lnTo>
                <a:close/>
                <a:moveTo>
                  <a:pt x="44" y="59"/>
                </a:moveTo>
                <a:cubicBezTo>
                  <a:pt x="36" y="59"/>
                  <a:pt x="36" y="59"/>
                  <a:pt x="36" y="59"/>
                </a:cubicBezTo>
                <a:cubicBezTo>
                  <a:pt x="36" y="61"/>
                  <a:pt x="36" y="61"/>
                  <a:pt x="36" y="61"/>
                </a:cubicBezTo>
                <a:cubicBezTo>
                  <a:pt x="44" y="61"/>
                  <a:pt x="44" y="61"/>
                  <a:pt x="44" y="61"/>
                </a:cubicBezTo>
                <a:lnTo>
                  <a:pt x="44" y="59"/>
                </a:lnTo>
                <a:close/>
                <a:moveTo>
                  <a:pt x="54" y="59"/>
                </a:moveTo>
                <a:cubicBezTo>
                  <a:pt x="47" y="59"/>
                  <a:pt x="47" y="59"/>
                  <a:pt x="47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54" y="61"/>
                  <a:pt x="54" y="61"/>
                  <a:pt x="54" y="61"/>
                </a:cubicBezTo>
                <a:lnTo>
                  <a:pt x="54" y="59"/>
                </a:lnTo>
                <a:close/>
                <a:moveTo>
                  <a:pt x="47" y="128"/>
                </a:moveTo>
                <a:cubicBezTo>
                  <a:pt x="40" y="128"/>
                  <a:pt x="40" y="128"/>
                  <a:pt x="40" y="128"/>
                </a:cubicBezTo>
                <a:cubicBezTo>
                  <a:pt x="40" y="130"/>
                  <a:pt x="40" y="130"/>
                  <a:pt x="40" y="130"/>
                </a:cubicBezTo>
                <a:cubicBezTo>
                  <a:pt x="47" y="130"/>
                  <a:pt x="47" y="130"/>
                  <a:pt x="47" y="130"/>
                </a:cubicBezTo>
                <a:lnTo>
                  <a:pt x="47" y="128"/>
                </a:lnTo>
                <a:close/>
                <a:moveTo>
                  <a:pt x="58" y="128"/>
                </a:moveTo>
                <a:cubicBezTo>
                  <a:pt x="51" y="128"/>
                  <a:pt x="51" y="128"/>
                  <a:pt x="51" y="128"/>
                </a:cubicBezTo>
                <a:cubicBezTo>
                  <a:pt x="51" y="130"/>
                  <a:pt x="51" y="130"/>
                  <a:pt x="51" y="130"/>
                </a:cubicBezTo>
                <a:cubicBezTo>
                  <a:pt x="58" y="130"/>
                  <a:pt x="58" y="130"/>
                  <a:pt x="58" y="130"/>
                </a:cubicBezTo>
                <a:lnTo>
                  <a:pt x="58" y="128"/>
                </a:lnTo>
                <a:close/>
                <a:moveTo>
                  <a:pt x="84" y="88"/>
                </a:moveTo>
                <a:cubicBezTo>
                  <a:pt x="81" y="88"/>
                  <a:pt x="78" y="91"/>
                  <a:pt x="78" y="94"/>
                </a:cubicBezTo>
                <a:cubicBezTo>
                  <a:pt x="78" y="98"/>
                  <a:pt x="81" y="100"/>
                  <a:pt x="84" y="100"/>
                </a:cubicBezTo>
                <a:cubicBezTo>
                  <a:pt x="88" y="100"/>
                  <a:pt x="91" y="98"/>
                  <a:pt x="91" y="94"/>
                </a:cubicBezTo>
                <a:cubicBezTo>
                  <a:pt x="91" y="91"/>
                  <a:pt x="88" y="88"/>
                  <a:pt x="84" y="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1" name="Freeform 30">
            <a:extLst>
              <a:ext uri="{FF2B5EF4-FFF2-40B4-BE49-F238E27FC236}">
                <a16:creationId xmlns:a16="http://schemas.microsoft.com/office/drawing/2014/main" xmlns="" id="{2AE85B7A-7321-3849-B88D-AF0956C2F643}"/>
              </a:ext>
            </a:extLst>
          </p:cNvPr>
          <p:cNvSpPr>
            <a:spLocks noEditPoints="1"/>
          </p:cNvSpPr>
          <p:nvPr/>
        </p:nvSpPr>
        <p:spPr bwMode="auto">
          <a:xfrm>
            <a:off x="10601141" y="2370174"/>
            <a:ext cx="324456" cy="236234"/>
          </a:xfrm>
          <a:custGeom>
            <a:avLst/>
            <a:gdLst>
              <a:gd name="T0" fmla="*/ 9 w 140"/>
              <a:gd name="T1" fmla="*/ 0 h 102"/>
              <a:gd name="T2" fmla="*/ 0 w 140"/>
              <a:gd name="T3" fmla="*/ 93 h 102"/>
              <a:gd name="T4" fmla="*/ 131 w 140"/>
              <a:gd name="T5" fmla="*/ 102 h 102"/>
              <a:gd name="T6" fmla="*/ 140 w 140"/>
              <a:gd name="T7" fmla="*/ 9 h 102"/>
              <a:gd name="T8" fmla="*/ 136 w 140"/>
              <a:gd name="T9" fmla="*/ 93 h 102"/>
              <a:gd name="T10" fmla="*/ 9 w 140"/>
              <a:gd name="T11" fmla="*/ 98 h 102"/>
              <a:gd name="T12" fmla="*/ 4 w 140"/>
              <a:gd name="T13" fmla="*/ 9 h 102"/>
              <a:gd name="T14" fmla="*/ 131 w 140"/>
              <a:gd name="T15" fmla="*/ 4 h 102"/>
              <a:gd name="T16" fmla="*/ 136 w 140"/>
              <a:gd name="T17" fmla="*/ 93 h 102"/>
              <a:gd name="T18" fmla="*/ 129 w 140"/>
              <a:gd name="T19" fmla="*/ 11 h 102"/>
              <a:gd name="T20" fmla="*/ 11 w 140"/>
              <a:gd name="T21" fmla="*/ 32 h 102"/>
              <a:gd name="T22" fmla="*/ 11 w 140"/>
              <a:gd name="T23" fmla="*/ 70 h 102"/>
              <a:gd name="T24" fmla="*/ 129 w 140"/>
              <a:gd name="T25" fmla="*/ 91 h 102"/>
              <a:gd name="T26" fmla="*/ 11 w 140"/>
              <a:gd name="T27" fmla="*/ 70 h 102"/>
              <a:gd name="T28" fmla="*/ 51 w 140"/>
              <a:gd name="T29" fmla="*/ 65 h 102"/>
              <a:gd name="T30" fmla="*/ 62 w 140"/>
              <a:gd name="T31" fmla="*/ 37 h 102"/>
              <a:gd name="T32" fmla="*/ 49 w 140"/>
              <a:gd name="T33" fmla="*/ 37 h 102"/>
              <a:gd name="T34" fmla="*/ 39 w 140"/>
              <a:gd name="T35" fmla="*/ 65 h 102"/>
              <a:gd name="T36" fmla="*/ 28 w 140"/>
              <a:gd name="T37" fmla="*/ 37 h 102"/>
              <a:gd name="T38" fmla="*/ 38 w 140"/>
              <a:gd name="T39" fmla="*/ 58 h 102"/>
              <a:gd name="T40" fmla="*/ 95 w 140"/>
              <a:gd name="T41" fmla="*/ 59 h 102"/>
              <a:gd name="T42" fmla="*/ 106 w 140"/>
              <a:gd name="T43" fmla="*/ 65 h 102"/>
              <a:gd name="T44" fmla="*/ 107 w 140"/>
              <a:gd name="T45" fmla="*/ 37 h 102"/>
              <a:gd name="T46" fmla="*/ 86 w 140"/>
              <a:gd name="T47" fmla="*/ 65 h 102"/>
              <a:gd name="T48" fmla="*/ 95 w 140"/>
              <a:gd name="T49" fmla="*/ 59 h 102"/>
              <a:gd name="T50" fmla="*/ 105 w 140"/>
              <a:gd name="T51" fmla="*/ 54 h 102"/>
              <a:gd name="T52" fmla="*/ 103 w 140"/>
              <a:gd name="T53" fmla="*/ 43 h 102"/>
              <a:gd name="T54" fmla="*/ 79 w 140"/>
              <a:gd name="T55" fmla="*/ 57 h 102"/>
              <a:gd name="T56" fmla="*/ 74 w 140"/>
              <a:gd name="T57" fmla="*/ 53 h 102"/>
              <a:gd name="T58" fmla="*/ 67 w 140"/>
              <a:gd name="T59" fmla="*/ 48 h 102"/>
              <a:gd name="T60" fmla="*/ 69 w 140"/>
              <a:gd name="T61" fmla="*/ 39 h 102"/>
              <a:gd name="T62" fmla="*/ 83 w 140"/>
              <a:gd name="T63" fmla="*/ 39 h 102"/>
              <a:gd name="T64" fmla="*/ 81 w 140"/>
              <a:gd name="T65" fmla="*/ 45 h 102"/>
              <a:gd name="T66" fmla="*/ 76 w 140"/>
              <a:gd name="T67" fmla="*/ 41 h 102"/>
              <a:gd name="T68" fmla="*/ 72 w 140"/>
              <a:gd name="T69" fmla="*/ 44 h 102"/>
              <a:gd name="T70" fmla="*/ 77 w 140"/>
              <a:gd name="T71" fmla="*/ 48 h 102"/>
              <a:gd name="T72" fmla="*/ 84 w 140"/>
              <a:gd name="T73" fmla="*/ 56 h 102"/>
              <a:gd name="T74" fmla="*/ 74 w 140"/>
              <a:gd name="T75" fmla="*/ 65 h 102"/>
              <a:gd name="T76" fmla="*/ 64 w 140"/>
              <a:gd name="T77" fmla="*/ 61 h 102"/>
              <a:gd name="T78" fmla="*/ 68 w 140"/>
              <a:gd name="T79" fmla="*/ 56 h 102"/>
              <a:gd name="T80" fmla="*/ 74 w 140"/>
              <a:gd name="T81" fmla="*/ 60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0" h="102">
                <a:moveTo>
                  <a:pt x="13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98"/>
                  <a:pt x="4" y="102"/>
                  <a:pt x="9" y="102"/>
                </a:cubicBezTo>
                <a:cubicBezTo>
                  <a:pt x="131" y="102"/>
                  <a:pt x="131" y="102"/>
                  <a:pt x="131" y="102"/>
                </a:cubicBezTo>
                <a:cubicBezTo>
                  <a:pt x="136" y="102"/>
                  <a:pt x="140" y="98"/>
                  <a:pt x="140" y="93"/>
                </a:cubicBezTo>
                <a:cubicBezTo>
                  <a:pt x="140" y="9"/>
                  <a:pt x="140" y="9"/>
                  <a:pt x="140" y="9"/>
                </a:cubicBezTo>
                <a:cubicBezTo>
                  <a:pt x="140" y="4"/>
                  <a:pt x="136" y="0"/>
                  <a:pt x="131" y="0"/>
                </a:cubicBezTo>
                <a:close/>
                <a:moveTo>
                  <a:pt x="136" y="93"/>
                </a:moveTo>
                <a:cubicBezTo>
                  <a:pt x="136" y="96"/>
                  <a:pt x="134" y="98"/>
                  <a:pt x="131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6" y="98"/>
                  <a:pt x="4" y="96"/>
                  <a:pt x="4" y="93"/>
                </a:cubicBezTo>
                <a:cubicBezTo>
                  <a:pt x="4" y="9"/>
                  <a:pt x="4" y="9"/>
                  <a:pt x="4" y="9"/>
                </a:cubicBezTo>
                <a:cubicBezTo>
                  <a:pt x="4" y="6"/>
                  <a:pt x="6" y="4"/>
                  <a:pt x="9" y="4"/>
                </a:cubicBezTo>
                <a:cubicBezTo>
                  <a:pt x="131" y="4"/>
                  <a:pt x="131" y="4"/>
                  <a:pt x="131" y="4"/>
                </a:cubicBezTo>
                <a:cubicBezTo>
                  <a:pt x="134" y="4"/>
                  <a:pt x="136" y="6"/>
                  <a:pt x="136" y="9"/>
                </a:cubicBezTo>
                <a:lnTo>
                  <a:pt x="136" y="93"/>
                </a:lnTo>
                <a:close/>
                <a:moveTo>
                  <a:pt x="11" y="11"/>
                </a:moveTo>
                <a:cubicBezTo>
                  <a:pt x="129" y="11"/>
                  <a:pt x="129" y="11"/>
                  <a:pt x="129" y="11"/>
                </a:cubicBezTo>
                <a:cubicBezTo>
                  <a:pt x="129" y="32"/>
                  <a:pt x="129" y="32"/>
                  <a:pt x="129" y="32"/>
                </a:cubicBezTo>
                <a:cubicBezTo>
                  <a:pt x="11" y="32"/>
                  <a:pt x="11" y="32"/>
                  <a:pt x="11" y="32"/>
                </a:cubicBezTo>
                <a:lnTo>
                  <a:pt x="11" y="11"/>
                </a:lnTo>
                <a:close/>
                <a:moveTo>
                  <a:pt x="11" y="70"/>
                </a:moveTo>
                <a:cubicBezTo>
                  <a:pt x="129" y="70"/>
                  <a:pt x="129" y="70"/>
                  <a:pt x="129" y="70"/>
                </a:cubicBezTo>
                <a:cubicBezTo>
                  <a:pt x="129" y="91"/>
                  <a:pt x="129" y="91"/>
                  <a:pt x="129" y="91"/>
                </a:cubicBezTo>
                <a:cubicBezTo>
                  <a:pt x="11" y="91"/>
                  <a:pt x="11" y="91"/>
                  <a:pt x="11" y="91"/>
                </a:cubicBezTo>
                <a:lnTo>
                  <a:pt x="11" y="70"/>
                </a:lnTo>
                <a:close/>
                <a:moveTo>
                  <a:pt x="57" y="65"/>
                </a:moveTo>
                <a:cubicBezTo>
                  <a:pt x="51" y="65"/>
                  <a:pt x="51" y="65"/>
                  <a:pt x="51" y="65"/>
                </a:cubicBezTo>
                <a:cubicBezTo>
                  <a:pt x="57" y="37"/>
                  <a:pt x="57" y="37"/>
                  <a:pt x="57" y="37"/>
                </a:cubicBezTo>
                <a:cubicBezTo>
                  <a:pt x="62" y="37"/>
                  <a:pt x="62" y="37"/>
                  <a:pt x="62" y="37"/>
                </a:cubicBezTo>
                <a:lnTo>
                  <a:pt x="57" y="65"/>
                </a:lnTo>
                <a:close/>
                <a:moveTo>
                  <a:pt x="49" y="37"/>
                </a:moveTo>
                <a:cubicBezTo>
                  <a:pt x="55" y="37"/>
                  <a:pt x="55" y="37"/>
                  <a:pt x="55" y="37"/>
                </a:cubicBezTo>
                <a:cubicBezTo>
                  <a:pt x="39" y="65"/>
                  <a:pt x="39" y="65"/>
                  <a:pt x="39" y="65"/>
                </a:cubicBezTo>
                <a:cubicBezTo>
                  <a:pt x="33" y="65"/>
                  <a:pt x="33" y="65"/>
                  <a:pt x="33" y="65"/>
                </a:cubicBezTo>
                <a:cubicBezTo>
                  <a:pt x="28" y="37"/>
                  <a:pt x="28" y="37"/>
                  <a:pt x="28" y="37"/>
                </a:cubicBezTo>
                <a:cubicBezTo>
                  <a:pt x="34" y="37"/>
                  <a:pt x="34" y="37"/>
                  <a:pt x="34" y="37"/>
                </a:cubicBezTo>
                <a:cubicBezTo>
                  <a:pt x="38" y="58"/>
                  <a:pt x="38" y="58"/>
                  <a:pt x="38" y="58"/>
                </a:cubicBezTo>
                <a:lnTo>
                  <a:pt x="49" y="37"/>
                </a:lnTo>
                <a:close/>
                <a:moveTo>
                  <a:pt x="95" y="59"/>
                </a:moveTo>
                <a:cubicBezTo>
                  <a:pt x="106" y="59"/>
                  <a:pt x="106" y="59"/>
                  <a:pt x="106" y="59"/>
                </a:cubicBezTo>
                <a:cubicBezTo>
                  <a:pt x="106" y="65"/>
                  <a:pt x="106" y="65"/>
                  <a:pt x="106" y="65"/>
                </a:cubicBezTo>
                <a:cubicBezTo>
                  <a:pt x="112" y="65"/>
                  <a:pt x="112" y="65"/>
                  <a:pt x="112" y="65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1" y="37"/>
                  <a:pt x="101" y="37"/>
                  <a:pt x="101" y="37"/>
                </a:cubicBezTo>
                <a:cubicBezTo>
                  <a:pt x="86" y="65"/>
                  <a:pt x="86" y="65"/>
                  <a:pt x="86" y="65"/>
                </a:cubicBezTo>
                <a:cubicBezTo>
                  <a:pt x="91" y="65"/>
                  <a:pt x="91" y="65"/>
                  <a:pt x="91" y="65"/>
                </a:cubicBezTo>
                <a:lnTo>
                  <a:pt x="95" y="59"/>
                </a:lnTo>
                <a:close/>
                <a:moveTo>
                  <a:pt x="103" y="43"/>
                </a:moveTo>
                <a:cubicBezTo>
                  <a:pt x="105" y="54"/>
                  <a:pt x="105" y="54"/>
                  <a:pt x="105" y="54"/>
                </a:cubicBezTo>
                <a:cubicBezTo>
                  <a:pt x="97" y="54"/>
                  <a:pt x="97" y="54"/>
                  <a:pt x="97" y="54"/>
                </a:cubicBezTo>
                <a:lnTo>
                  <a:pt x="103" y="43"/>
                </a:lnTo>
                <a:close/>
                <a:moveTo>
                  <a:pt x="78" y="59"/>
                </a:moveTo>
                <a:cubicBezTo>
                  <a:pt x="78" y="59"/>
                  <a:pt x="79" y="58"/>
                  <a:pt x="79" y="57"/>
                </a:cubicBezTo>
                <a:cubicBezTo>
                  <a:pt x="79" y="56"/>
                  <a:pt x="79" y="56"/>
                  <a:pt x="78" y="55"/>
                </a:cubicBezTo>
                <a:cubicBezTo>
                  <a:pt x="77" y="55"/>
                  <a:pt x="76" y="54"/>
                  <a:pt x="74" y="53"/>
                </a:cubicBezTo>
                <a:cubicBezTo>
                  <a:pt x="72" y="52"/>
                  <a:pt x="70" y="51"/>
                  <a:pt x="69" y="51"/>
                </a:cubicBezTo>
                <a:cubicBezTo>
                  <a:pt x="68" y="50"/>
                  <a:pt x="68" y="49"/>
                  <a:pt x="67" y="48"/>
                </a:cubicBezTo>
                <a:cubicBezTo>
                  <a:pt x="66" y="47"/>
                  <a:pt x="66" y="46"/>
                  <a:pt x="66" y="45"/>
                </a:cubicBezTo>
                <a:cubicBezTo>
                  <a:pt x="66" y="43"/>
                  <a:pt x="67" y="41"/>
                  <a:pt x="69" y="39"/>
                </a:cubicBezTo>
                <a:cubicBezTo>
                  <a:pt x="70" y="38"/>
                  <a:pt x="73" y="37"/>
                  <a:pt x="76" y="37"/>
                </a:cubicBezTo>
                <a:cubicBezTo>
                  <a:pt x="79" y="37"/>
                  <a:pt x="82" y="38"/>
                  <a:pt x="83" y="39"/>
                </a:cubicBezTo>
                <a:cubicBezTo>
                  <a:pt x="85" y="41"/>
                  <a:pt x="86" y="43"/>
                  <a:pt x="86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81" y="44"/>
                  <a:pt x="80" y="43"/>
                  <a:pt x="79" y="42"/>
                </a:cubicBezTo>
                <a:cubicBezTo>
                  <a:pt x="79" y="42"/>
                  <a:pt x="77" y="41"/>
                  <a:pt x="76" y="41"/>
                </a:cubicBezTo>
                <a:cubicBezTo>
                  <a:pt x="74" y="41"/>
                  <a:pt x="73" y="42"/>
                  <a:pt x="73" y="42"/>
                </a:cubicBezTo>
                <a:cubicBezTo>
                  <a:pt x="72" y="43"/>
                  <a:pt x="72" y="43"/>
                  <a:pt x="72" y="44"/>
                </a:cubicBezTo>
                <a:cubicBezTo>
                  <a:pt x="72" y="45"/>
                  <a:pt x="72" y="46"/>
                  <a:pt x="72" y="46"/>
                </a:cubicBezTo>
                <a:cubicBezTo>
                  <a:pt x="73" y="47"/>
                  <a:pt x="74" y="47"/>
                  <a:pt x="77" y="48"/>
                </a:cubicBezTo>
                <a:cubicBezTo>
                  <a:pt x="80" y="50"/>
                  <a:pt x="82" y="51"/>
                  <a:pt x="83" y="52"/>
                </a:cubicBezTo>
                <a:cubicBezTo>
                  <a:pt x="84" y="53"/>
                  <a:pt x="84" y="54"/>
                  <a:pt x="84" y="56"/>
                </a:cubicBezTo>
                <a:cubicBezTo>
                  <a:pt x="84" y="59"/>
                  <a:pt x="84" y="61"/>
                  <a:pt x="82" y="63"/>
                </a:cubicBezTo>
                <a:cubicBezTo>
                  <a:pt x="80" y="64"/>
                  <a:pt x="77" y="65"/>
                  <a:pt x="74" y="65"/>
                </a:cubicBezTo>
                <a:cubicBezTo>
                  <a:pt x="71" y="65"/>
                  <a:pt x="69" y="65"/>
                  <a:pt x="67" y="64"/>
                </a:cubicBezTo>
                <a:cubicBezTo>
                  <a:pt x="66" y="63"/>
                  <a:pt x="64" y="62"/>
                  <a:pt x="64" y="61"/>
                </a:cubicBezTo>
                <a:cubicBezTo>
                  <a:pt x="63" y="59"/>
                  <a:pt x="63" y="58"/>
                  <a:pt x="63" y="56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9" y="58"/>
                  <a:pt x="69" y="59"/>
                </a:cubicBezTo>
                <a:cubicBezTo>
                  <a:pt x="70" y="60"/>
                  <a:pt x="71" y="60"/>
                  <a:pt x="74" y="60"/>
                </a:cubicBezTo>
                <a:cubicBezTo>
                  <a:pt x="75" y="60"/>
                  <a:pt x="77" y="60"/>
                  <a:pt x="78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7110C89B-0E65-4C4F-9E3C-C5DAAC9BFE66}"/>
              </a:ext>
            </a:extLst>
          </p:cNvPr>
          <p:cNvSpPr txBox="1"/>
          <p:nvPr/>
        </p:nvSpPr>
        <p:spPr>
          <a:xfrm>
            <a:off x="1749501" y="2240685"/>
            <a:ext cx="2952328" cy="4534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sz="20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Конкретная</a:t>
            </a:r>
            <a:endParaRPr lang="zh-CN" altLang="en-US" sz="20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C039E851-9979-EF49-8E3E-DFC06DC4E898}"/>
              </a:ext>
            </a:extLst>
          </p:cNvPr>
          <p:cNvSpPr txBox="1"/>
          <p:nvPr/>
        </p:nvSpPr>
        <p:spPr>
          <a:xfrm>
            <a:off x="1749501" y="3494063"/>
            <a:ext cx="2664296" cy="4534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sz="20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Измеримая</a:t>
            </a:r>
            <a:endParaRPr lang="zh-CN" altLang="en-US" sz="20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7E518837-7C7D-1242-B6B4-2B2E5E7ADBCF}"/>
              </a:ext>
            </a:extLst>
          </p:cNvPr>
          <p:cNvSpPr txBox="1"/>
          <p:nvPr/>
        </p:nvSpPr>
        <p:spPr>
          <a:xfrm>
            <a:off x="1749501" y="4657778"/>
            <a:ext cx="2304256" cy="4534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ru-RU" altLang="zh-CN" sz="20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Релевантная</a:t>
            </a:r>
            <a:endParaRPr lang="zh-CN" altLang="en-US" sz="20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AB2A9912-1858-9D42-BE00-FEECE9D87FDF}"/>
              </a:ext>
            </a:extLst>
          </p:cNvPr>
          <p:cNvSpPr txBox="1"/>
          <p:nvPr/>
        </p:nvSpPr>
        <p:spPr>
          <a:xfrm>
            <a:off x="7442026" y="2240685"/>
            <a:ext cx="2952328" cy="45345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ru-RU" altLang="zh-CN" sz="20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Достижимая</a:t>
            </a:r>
            <a:endParaRPr lang="zh-CN" altLang="en-US" sz="20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07249123-3DB8-FA4A-9A0E-391329E8BA7B}"/>
              </a:ext>
            </a:extLst>
          </p:cNvPr>
          <p:cNvSpPr txBox="1"/>
          <p:nvPr/>
        </p:nvSpPr>
        <p:spPr>
          <a:xfrm>
            <a:off x="7730058" y="3494063"/>
            <a:ext cx="2664296" cy="85356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ru-RU" altLang="zh-CN" sz="20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Определена во времени</a:t>
            </a:r>
            <a:endParaRPr lang="zh-CN" altLang="en-US" sz="2000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325C06A6-FEED-7346-96B7-D9C0C813B717}"/>
              </a:ext>
            </a:extLst>
          </p:cNvPr>
          <p:cNvSpPr txBox="1"/>
          <p:nvPr/>
        </p:nvSpPr>
        <p:spPr>
          <a:xfrm>
            <a:off x="8090098" y="4657778"/>
            <a:ext cx="2304256" cy="90524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3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Click here to add content, content to match the title. 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895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40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 p14:presetBounceEnd="4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 p14:presetBounceEnd="4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 p14:presetBounceEnd="4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 p14:presetBounceEnd="4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3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3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3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3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7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9" dur="3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200"/>
                                </p:stCondLst>
                                <p:childTnLst>
                                  <p:par>
                                    <p:cTn id="2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3" dur="3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5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7" dur="3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9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1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33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3100"/>
                                </p:stCondLst>
                                <p:childTnLst>
                                  <p:par>
                                    <p:cTn id="5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6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9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2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3600"/>
                                </p:stCondLst>
                                <p:childTnLst>
                                  <p:par>
                                    <p:cTn id="77" presetID="1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2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9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1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00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/>
          <p:bldP spid="53" grpId="0"/>
          <p:bldP spid="54" grpId="0"/>
          <p:bldP spid="55" grpId="0"/>
          <p:bldP spid="56" grpId="0"/>
          <p:bldP spid="57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14D46C-1D23-8547-BB33-F0756F889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МСП (Сетевые мероприятия и </a:t>
            </a:r>
            <a:r>
              <a:rPr lang="ru-RU" b="1" dirty="0" err="1"/>
              <a:t>менторинг</a:t>
            </a:r>
            <a:r>
              <a:rPr lang="ru-RU" b="1" dirty="0"/>
              <a:t>)</a:t>
            </a:r>
            <a:endParaRPr lang="x-none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337F1E8C-CCA6-A04A-BE4C-390CB0637223}"/>
              </a:ext>
            </a:extLst>
          </p:cNvPr>
          <p:cNvGrpSpPr/>
          <p:nvPr/>
        </p:nvGrpSpPr>
        <p:grpSpPr>
          <a:xfrm>
            <a:off x="3527801" y="1784013"/>
            <a:ext cx="5387600" cy="2777714"/>
            <a:chOff x="3527801" y="2484657"/>
            <a:chExt cx="5387600" cy="2777714"/>
          </a:xfrm>
        </p:grpSpPr>
        <p:sp>
          <p:nvSpPr>
            <p:cNvPr id="29" name="Pentagon 28">
              <a:extLst>
                <a:ext uri="{FF2B5EF4-FFF2-40B4-BE49-F238E27FC236}">
                  <a16:creationId xmlns:a16="http://schemas.microsoft.com/office/drawing/2014/main" xmlns="" id="{17F7CA73-B8BA-4347-AB3E-97AD0F58A82D}"/>
                </a:ext>
              </a:extLst>
            </p:cNvPr>
            <p:cNvSpPr/>
            <p:nvPr/>
          </p:nvSpPr>
          <p:spPr>
            <a:xfrm rot="7160031" flipH="1">
              <a:off x="7145427" y="3464265"/>
              <a:ext cx="2749581" cy="790366"/>
            </a:xfrm>
            <a:prstGeom prst="homePlate">
              <a:avLst>
                <a:gd name="adj" fmla="val 64512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Round Diagonal Corner Rectangle 2">
              <a:extLst>
                <a:ext uri="{FF2B5EF4-FFF2-40B4-BE49-F238E27FC236}">
                  <a16:creationId xmlns:a16="http://schemas.microsoft.com/office/drawing/2014/main" xmlns="" id="{AAD68538-27B5-DE4F-A381-677119F0AEFA}"/>
                </a:ext>
              </a:extLst>
            </p:cNvPr>
            <p:cNvSpPr/>
            <p:nvPr/>
          </p:nvSpPr>
          <p:spPr>
            <a:xfrm rot="5400000">
              <a:off x="2892063" y="3761832"/>
              <a:ext cx="2125467" cy="853991"/>
            </a:xfrm>
            <a:prstGeom prst="round2DiagRect">
              <a:avLst>
                <a:gd name="adj1" fmla="val 33219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xmlns="" id="{5A9DE337-FF03-7A40-A335-4A73F577294E}"/>
                </a:ext>
              </a:extLst>
            </p:cNvPr>
            <p:cNvSpPr/>
            <p:nvPr/>
          </p:nvSpPr>
          <p:spPr>
            <a:xfrm rot="5400000" flipH="1">
              <a:off x="3438139" y="3880910"/>
              <a:ext cx="2314306" cy="426997"/>
            </a:xfrm>
            <a:prstGeom prst="parallelogram">
              <a:avLst>
                <a:gd name="adj" fmla="val 217202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2" name="Round Diagonal Corner Rectangle 5">
              <a:extLst>
                <a:ext uri="{FF2B5EF4-FFF2-40B4-BE49-F238E27FC236}">
                  <a16:creationId xmlns:a16="http://schemas.microsoft.com/office/drawing/2014/main" xmlns="" id="{C931EF24-D658-F84F-BE78-48225041671C}"/>
                </a:ext>
              </a:extLst>
            </p:cNvPr>
            <p:cNvSpPr/>
            <p:nvPr/>
          </p:nvSpPr>
          <p:spPr>
            <a:xfrm rot="5400000">
              <a:off x="5246982" y="3572991"/>
              <a:ext cx="250315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8" name="Round Diagonal Corner Rectangle 6">
              <a:extLst>
                <a:ext uri="{FF2B5EF4-FFF2-40B4-BE49-F238E27FC236}">
                  <a16:creationId xmlns:a16="http://schemas.microsoft.com/office/drawing/2014/main" xmlns="" id="{A02FBC65-27AE-2841-8143-12DE686F67B8}"/>
                </a:ext>
              </a:extLst>
            </p:cNvPr>
            <p:cNvSpPr/>
            <p:nvPr/>
          </p:nvSpPr>
          <p:spPr>
            <a:xfrm rot="5400000">
              <a:off x="6416421" y="3478569"/>
              <a:ext cx="2691992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xmlns="" id="{401C0AA7-B114-3B47-A43D-1066958201C0}"/>
                </a:ext>
              </a:extLst>
            </p:cNvPr>
            <p:cNvSpPr/>
            <p:nvPr/>
          </p:nvSpPr>
          <p:spPr>
            <a:xfrm rot="5400000" flipH="1">
              <a:off x="5781179" y="3693378"/>
              <a:ext cx="2694618" cy="426997"/>
            </a:xfrm>
            <a:prstGeom prst="parallelogram">
              <a:avLst>
                <a:gd name="adj" fmla="val 254198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xmlns="" id="{EAFC2D89-D68F-6F4B-8711-D3271EF8728F}"/>
                </a:ext>
              </a:extLst>
            </p:cNvPr>
            <p:cNvSpPr/>
            <p:nvPr/>
          </p:nvSpPr>
          <p:spPr>
            <a:xfrm rot="5400000" flipH="1">
              <a:off x="4606157" y="3791892"/>
              <a:ext cx="2513961" cy="426997"/>
            </a:xfrm>
            <a:prstGeom prst="parallelogram">
              <a:avLst>
                <a:gd name="adj" fmla="val 221414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1" name="Round Diagonal Corner Rectangle 4">
              <a:extLst>
                <a:ext uri="{FF2B5EF4-FFF2-40B4-BE49-F238E27FC236}">
                  <a16:creationId xmlns:a16="http://schemas.microsoft.com/office/drawing/2014/main" xmlns="" id="{EEF71901-723B-2F4A-A537-E8F8B544C460}"/>
                </a:ext>
              </a:extLst>
            </p:cNvPr>
            <p:cNvSpPr/>
            <p:nvPr/>
          </p:nvSpPr>
          <p:spPr>
            <a:xfrm rot="5400000">
              <a:off x="4078633" y="3667411"/>
              <a:ext cx="2314308" cy="853991"/>
            </a:xfrm>
            <a:prstGeom prst="round2DiagRect">
              <a:avLst>
                <a:gd name="adj1" fmla="val 33219"/>
                <a:gd name="adj2" fmla="val 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grpSp>
          <p:nvGrpSpPr>
            <p:cNvPr id="62" name="Group 75">
              <a:extLst>
                <a:ext uri="{FF2B5EF4-FFF2-40B4-BE49-F238E27FC236}">
                  <a16:creationId xmlns:a16="http://schemas.microsoft.com/office/drawing/2014/main" xmlns="" id="{DEE82281-4F85-C74D-B4D4-118E43985DE1}"/>
                </a:ext>
              </a:extLst>
            </p:cNvPr>
            <p:cNvGrpSpPr/>
            <p:nvPr/>
          </p:nvGrpSpPr>
          <p:grpSpPr>
            <a:xfrm>
              <a:off x="3717451" y="3392170"/>
              <a:ext cx="474691" cy="462672"/>
              <a:chOff x="4080141" y="798258"/>
              <a:chExt cx="328062" cy="319755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73" name="Freeform 76">
                <a:extLst>
                  <a:ext uri="{FF2B5EF4-FFF2-40B4-BE49-F238E27FC236}">
                    <a16:creationId xmlns:a16="http://schemas.microsoft.com/office/drawing/2014/main" xmlns="" id="{098BB2D1-DBE2-BF42-9295-14D96AB72E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0141" y="823174"/>
                <a:ext cx="294839" cy="294839"/>
              </a:xfrm>
              <a:custGeom>
                <a:avLst/>
                <a:gdLst/>
                <a:ahLst/>
                <a:cxnLst>
                  <a:cxn ang="0">
                    <a:pos x="141" y="141"/>
                  </a:cxn>
                  <a:cxn ang="0">
                    <a:pos x="284" y="141"/>
                  </a:cxn>
                  <a:cxn ang="0">
                    <a:pos x="284" y="141"/>
                  </a:cxn>
                  <a:cxn ang="0">
                    <a:pos x="283" y="156"/>
                  </a:cxn>
                  <a:cxn ang="0">
                    <a:pos x="281" y="170"/>
                  </a:cxn>
                  <a:cxn ang="0">
                    <a:pos x="277" y="185"/>
                  </a:cxn>
                  <a:cxn ang="0">
                    <a:pos x="274" y="197"/>
                  </a:cxn>
                  <a:cxn ang="0">
                    <a:pos x="266" y="210"/>
                  </a:cxn>
                  <a:cxn ang="0">
                    <a:pos x="259" y="221"/>
                  </a:cxn>
                  <a:cxn ang="0">
                    <a:pos x="252" y="232"/>
                  </a:cxn>
                  <a:cxn ang="0">
                    <a:pos x="243" y="243"/>
                  </a:cxn>
                  <a:cxn ang="0">
                    <a:pos x="232" y="252"/>
                  </a:cxn>
                  <a:cxn ang="0">
                    <a:pos x="221" y="259"/>
                  </a:cxn>
                  <a:cxn ang="0">
                    <a:pos x="210" y="266"/>
                  </a:cxn>
                  <a:cxn ang="0">
                    <a:pos x="197" y="273"/>
                  </a:cxn>
                  <a:cxn ang="0">
                    <a:pos x="185" y="277"/>
                  </a:cxn>
                  <a:cxn ang="0">
                    <a:pos x="170" y="281"/>
                  </a:cxn>
                  <a:cxn ang="0">
                    <a:pos x="156" y="283"/>
                  </a:cxn>
                  <a:cxn ang="0">
                    <a:pos x="141" y="284"/>
                  </a:cxn>
                  <a:cxn ang="0">
                    <a:pos x="141" y="284"/>
                  </a:cxn>
                  <a:cxn ang="0">
                    <a:pos x="127" y="283"/>
                  </a:cxn>
                  <a:cxn ang="0">
                    <a:pos x="112" y="281"/>
                  </a:cxn>
                  <a:cxn ang="0">
                    <a:pos x="100" y="277"/>
                  </a:cxn>
                  <a:cxn ang="0">
                    <a:pos x="87" y="273"/>
                  </a:cxn>
                  <a:cxn ang="0">
                    <a:pos x="74" y="266"/>
                  </a:cxn>
                  <a:cxn ang="0">
                    <a:pos x="62" y="259"/>
                  </a:cxn>
                  <a:cxn ang="0">
                    <a:pos x="51" y="252"/>
                  </a:cxn>
                  <a:cxn ang="0">
                    <a:pos x="42" y="243"/>
                  </a:cxn>
                  <a:cxn ang="0">
                    <a:pos x="33" y="232"/>
                  </a:cxn>
                  <a:cxn ang="0">
                    <a:pos x="23" y="221"/>
                  </a:cxn>
                  <a:cxn ang="0">
                    <a:pos x="16" y="210"/>
                  </a:cxn>
                  <a:cxn ang="0">
                    <a:pos x="11" y="197"/>
                  </a:cxn>
                  <a:cxn ang="0">
                    <a:pos x="5" y="185"/>
                  </a:cxn>
                  <a:cxn ang="0">
                    <a:pos x="2" y="170"/>
                  </a:cxn>
                  <a:cxn ang="0">
                    <a:pos x="0" y="156"/>
                  </a:cxn>
                  <a:cxn ang="0">
                    <a:pos x="0" y="141"/>
                  </a:cxn>
                  <a:cxn ang="0">
                    <a:pos x="0" y="141"/>
                  </a:cxn>
                  <a:cxn ang="0">
                    <a:pos x="0" y="127"/>
                  </a:cxn>
                  <a:cxn ang="0">
                    <a:pos x="2" y="114"/>
                  </a:cxn>
                  <a:cxn ang="0">
                    <a:pos x="5" y="99"/>
                  </a:cxn>
                  <a:cxn ang="0">
                    <a:pos x="11" y="87"/>
                  </a:cxn>
                  <a:cxn ang="0">
                    <a:pos x="16" y="74"/>
                  </a:cxn>
                  <a:cxn ang="0">
                    <a:pos x="23" y="63"/>
                  </a:cxn>
                  <a:cxn ang="0">
                    <a:pos x="33" y="52"/>
                  </a:cxn>
                  <a:cxn ang="0">
                    <a:pos x="42" y="41"/>
                  </a:cxn>
                  <a:cxn ang="0">
                    <a:pos x="51" y="32"/>
                  </a:cxn>
                  <a:cxn ang="0">
                    <a:pos x="62" y="23"/>
                  </a:cxn>
                  <a:cxn ang="0">
                    <a:pos x="74" y="16"/>
                  </a:cxn>
                  <a:cxn ang="0">
                    <a:pos x="87" y="11"/>
                  </a:cxn>
                  <a:cxn ang="0">
                    <a:pos x="100" y="7"/>
                  </a:cxn>
                  <a:cxn ang="0">
                    <a:pos x="112" y="3"/>
                  </a:cxn>
                  <a:cxn ang="0">
                    <a:pos x="127" y="0"/>
                  </a:cxn>
                  <a:cxn ang="0">
                    <a:pos x="141" y="0"/>
                  </a:cxn>
                  <a:cxn ang="0">
                    <a:pos x="141" y="141"/>
                  </a:cxn>
                </a:cxnLst>
                <a:rect l="0" t="0" r="r" b="b"/>
                <a:pathLst>
                  <a:path w="284" h="284">
                    <a:moveTo>
                      <a:pt x="141" y="141"/>
                    </a:moveTo>
                    <a:lnTo>
                      <a:pt x="284" y="141"/>
                    </a:lnTo>
                    <a:lnTo>
                      <a:pt x="284" y="141"/>
                    </a:lnTo>
                    <a:lnTo>
                      <a:pt x="283" y="156"/>
                    </a:lnTo>
                    <a:lnTo>
                      <a:pt x="281" y="170"/>
                    </a:lnTo>
                    <a:lnTo>
                      <a:pt x="277" y="185"/>
                    </a:lnTo>
                    <a:lnTo>
                      <a:pt x="274" y="197"/>
                    </a:lnTo>
                    <a:lnTo>
                      <a:pt x="266" y="210"/>
                    </a:lnTo>
                    <a:lnTo>
                      <a:pt x="259" y="221"/>
                    </a:lnTo>
                    <a:lnTo>
                      <a:pt x="252" y="232"/>
                    </a:lnTo>
                    <a:lnTo>
                      <a:pt x="243" y="243"/>
                    </a:lnTo>
                    <a:lnTo>
                      <a:pt x="232" y="252"/>
                    </a:lnTo>
                    <a:lnTo>
                      <a:pt x="221" y="259"/>
                    </a:lnTo>
                    <a:lnTo>
                      <a:pt x="210" y="266"/>
                    </a:lnTo>
                    <a:lnTo>
                      <a:pt x="197" y="273"/>
                    </a:lnTo>
                    <a:lnTo>
                      <a:pt x="185" y="277"/>
                    </a:lnTo>
                    <a:lnTo>
                      <a:pt x="170" y="281"/>
                    </a:lnTo>
                    <a:lnTo>
                      <a:pt x="156" y="283"/>
                    </a:lnTo>
                    <a:lnTo>
                      <a:pt x="141" y="284"/>
                    </a:lnTo>
                    <a:lnTo>
                      <a:pt x="141" y="284"/>
                    </a:lnTo>
                    <a:lnTo>
                      <a:pt x="127" y="283"/>
                    </a:lnTo>
                    <a:lnTo>
                      <a:pt x="112" y="281"/>
                    </a:lnTo>
                    <a:lnTo>
                      <a:pt x="100" y="277"/>
                    </a:lnTo>
                    <a:lnTo>
                      <a:pt x="87" y="273"/>
                    </a:lnTo>
                    <a:lnTo>
                      <a:pt x="74" y="266"/>
                    </a:lnTo>
                    <a:lnTo>
                      <a:pt x="62" y="259"/>
                    </a:lnTo>
                    <a:lnTo>
                      <a:pt x="51" y="252"/>
                    </a:lnTo>
                    <a:lnTo>
                      <a:pt x="42" y="243"/>
                    </a:lnTo>
                    <a:lnTo>
                      <a:pt x="33" y="232"/>
                    </a:lnTo>
                    <a:lnTo>
                      <a:pt x="23" y="221"/>
                    </a:lnTo>
                    <a:lnTo>
                      <a:pt x="16" y="210"/>
                    </a:lnTo>
                    <a:lnTo>
                      <a:pt x="11" y="197"/>
                    </a:lnTo>
                    <a:lnTo>
                      <a:pt x="5" y="185"/>
                    </a:lnTo>
                    <a:lnTo>
                      <a:pt x="2" y="170"/>
                    </a:lnTo>
                    <a:lnTo>
                      <a:pt x="0" y="156"/>
                    </a:lnTo>
                    <a:lnTo>
                      <a:pt x="0" y="141"/>
                    </a:lnTo>
                    <a:lnTo>
                      <a:pt x="0" y="141"/>
                    </a:lnTo>
                    <a:lnTo>
                      <a:pt x="0" y="127"/>
                    </a:lnTo>
                    <a:lnTo>
                      <a:pt x="2" y="114"/>
                    </a:lnTo>
                    <a:lnTo>
                      <a:pt x="5" y="99"/>
                    </a:lnTo>
                    <a:lnTo>
                      <a:pt x="11" y="87"/>
                    </a:lnTo>
                    <a:lnTo>
                      <a:pt x="16" y="74"/>
                    </a:lnTo>
                    <a:lnTo>
                      <a:pt x="23" y="63"/>
                    </a:lnTo>
                    <a:lnTo>
                      <a:pt x="33" y="52"/>
                    </a:lnTo>
                    <a:lnTo>
                      <a:pt x="42" y="41"/>
                    </a:lnTo>
                    <a:lnTo>
                      <a:pt x="51" y="32"/>
                    </a:lnTo>
                    <a:lnTo>
                      <a:pt x="62" y="23"/>
                    </a:lnTo>
                    <a:lnTo>
                      <a:pt x="74" y="16"/>
                    </a:lnTo>
                    <a:lnTo>
                      <a:pt x="87" y="11"/>
                    </a:lnTo>
                    <a:lnTo>
                      <a:pt x="100" y="7"/>
                    </a:lnTo>
                    <a:lnTo>
                      <a:pt x="112" y="3"/>
                    </a:lnTo>
                    <a:lnTo>
                      <a:pt x="127" y="0"/>
                    </a:lnTo>
                    <a:lnTo>
                      <a:pt x="141" y="0"/>
                    </a:lnTo>
                    <a:lnTo>
                      <a:pt x="141" y="14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74" name="Freeform 77">
                <a:extLst>
                  <a:ext uri="{FF2B5EF4-FFF2-40B4-BE49-F238E27FC236}">
                    <a16:creationId xmlns:a16="http://schemas.microsoft.com/office/drawing/2014/main" xmlns="" id="{013AAB2F-CEC4-264C-AC9E-F58F5183C3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0783" y="798258"/>
                <a:ext cx="147420" cy="147420"/>
              </a:xfrm>
              <a:custGeom>
                <a:avLst/>
                <a:gdLst/>
                <a:ahLst/>
                <a:cxnLst>
                  <a:cxn ang="0">
                    <a:pos x="0" y="142"/>
                  </a:cxn>
                  <a:cxn ang="0">
                    <a:pos x="141" y="142"/>
                  </a:cxn>
                  <a:cxn ang="0">
                    <a:pos x="141" y="142"/>
                  </a:cxn>
                  <a:cxn ang="0">
                    <a:pos x="141" y="127"/>
                  </a:cxn>
                  <a:cxn ang="0">
                    <a:pos x="139" y="113"/>
                  </a:cxn>
                  <a:cxn ang="0">
                    <a:pos x="136" y="100"/>
                  </a:cxn>
                  <a:cxn ang="0">
                    <a:pos x="130" y="87"/>
                  </a:cxn>
                  <a:cxn ang="0">
                    <a:pos x="125" y="74"/>
                  </a:cxn>
                  <a:cxn ang="0">
                    <a:pos x="118" y="62"/>
                  </a:cxn>
                  <a:cxn ang="0">
                    <a:pos x="109" y="51"/>
                  </a:cxn>
                  <a:cxn ang="0">
                    <a:pos x="100" y="42"/>
                  </a:cxn>
                  <a:cxn ang="0">
                    <a:pos x="91" y="33"/>
                  </a:cxn>
                  <a:cxn ang="0">
                    <a:pos x="80" y="24"/>
                  </a:cxn>
                  <a:cxn ang="0">
                    <a:pos x="67" y="16"/>
                  </a:cxn>
                  <a:cxn ang="0">
                    <a:pos x="54" y="11"/>
                  </a:cxn>
                  <a:cxn ang="0">
                    <a:pos x="42" y="6"/>
                  </a:cxn>
                  <a:cxn ang="0">
                    <a:pos x="29" y="2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142"/>
                  </a:cxn>
                </a:cxnLst>
                <a:rect l="0" t="0" r="r" b="b"/>
                <a:pathLst>
                  <a:path w="141" h="142">
                    <a:moveTo>
                      <a:pt x="0" y="142"/>
                    </a:moveTo>
                    <a:lnTo>
                      <a:pt x="141" y="142"/>
                    </a:lnTo>
                    <a:lnTo>
                      <a:pt x="141" y="142"/>
                    </a:lnTo>
                    <a:lnTo>
                      <a:pt x="141" y="127"/>
                    </a:lnTo>
                    <a:lnTo>
                      <a:pt x="139" y="113"/>
                    </a:lnTo>
                    <a:lnTo>
                      <a:pt x="136" y="100"/>
                    </a:lnTo>
                    <a:lnTo>
                      <a:pt x="130" y="87"/>
                    </a:lnTo>
                    <a:lnTo>
                      <a:pt x="125" y="74"/>
                    </a:lnTo>
                    <a:lnTo>
                      <a:pt x="118" y="62"/>
                    </a:lnTo>
                    <a:lnTo>
                      <a:pt x="109" y="51"/>
                    </a:lnTo>
                    <a:lnTo>
                      <a:pt x="100" y="42"/>
                    </a:lnTo>
                    <a:lnTo>
                      <a:pt x="91" y="33"/>
                    </a:lnTo>
                    <a:lnTo>
                      <a:pt x="80" y="24"/>
                    </a:lnTo>
                    <a:lnTo>
                      <a:pt x="67" y="16"/>
                    </a:lnTo>
                    <a:lnTo>
                      <a:pt x="54" y="11"/>
                    </a:lnTo>
                    <a:lnTo>
                      <a:pt x="42" y="6"/>
                    </a:lnTo>
                    <a:lnTo>
                      <a:pt x="29" y="2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14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xmlns="" id="{D37DDF0E-50B8-DD44-BFA9-DAF7BF4CAAB4}"/>
                </a:ext>
              </a:extLst>
            </p:cNvPr>
            <p:cNvSpPr txBox="1"/>
            <p:nvPr/>
          </p:nvSpPr>
          <p:spPr>
            <a:xfrm>
              <a:off x="3550006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1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xmlns="" id="{46E07405-729C-C547-AF05-9474D98885B3}"/>
                </a:ext>
              </a:extLst>
            </p:cNvPr>
            <p:cNvSpPr txBox="1"/>
            <p:nvPr/>
          </p:nvSpPr>
          <p:spPr>
            <a:xfrm>
              <a:off x="4830997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2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xmlns="" id="{9291457F-6252-3B47-BDE1-A87AFF0E8A81}"/>
                </a:ext>
              </a:extLst>
            </p:cNvPr>
            <p:cNvSpPr txBox="1"/>
            <p:nvPr/>
          </p:nvSpPr>
          <p:spPr>
            <a:xfrm>
              <a:off x="6093768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4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xmlns="" id="{5AF12843-227C-474A-9674-799694F4F4C2}"/>
                </a:ext>
              </a:extLst>
            </p:cNvPr>
            <p:cNvSpPr txBox="1"/>
            <p:nvPr/>
          </p:nvSpPr>
          <p:spPr>
            <a:xfrm>
              <a:off x="7357627" y="4503846"/>
              <a:ext cx="809580" cy="584775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/>
            <a:p>
              <a:pPr algn="ctr"/>
              <a:r>
                <a:rPr lang="en-US" sz="3200" dirty="0">
                  <a:solidFill>
                    <a:schemeClr val="accent5">
                      <a:lumMod val="20000"/>
                      <a:lumOff val="80000"/>
                    </a:schemeClr>
                  </a:solidFill>
                  <a:cs typeface="+mn-ea"/>
                  <a:sym typeface="+mn-lt"/>
                </a:rPr>
                <a:t>04</a:t>
              </a:r>
            </a:p>
          </p:txBody>
        </p:sp>
        <p:sp>
          <p:nvSpPr>
            <p:cNvPr id="67" name="Freeform 99">
              <a:extLst>
                <a:ext uri="{FF2B5EF4-FFF2-40B4-BE49-F238E27FC236}">
                  <a16:creationId xmlns:a16="http://schemas.microsoft.com/office/drawing/2014/main" xmlns="" id="{1EF07E4A-7E8B-D944-8B42-38734ED203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5265" y="3211461"/>
              <a:ext cx="361046" cy="574728"/>
            </a:xfrm>
            <a:custGeom>
              <a:avLst/>
              <a:gdLst/>
              <a:ahLst/>
              <a:cxnLst>
                <a:cxn ang="0">
                  <a:pos x="98" y="0"/>
                </a:cxn>
                <a:cxn ang="0">
                  <a:pos x="60" y="7"/>
                </a:cxn>
                <a:cxn ang="0">
                  <a:pos x="29" y="27"/>
                </a:cxn>
                <a:cxn ang="0">
                  <a:pos x="7" y="59"/>
                </a:cxn>
                <a:cxn ang="0">
                  <a:pos x="0" y="98"/>
                </a:cxn>
                <a:cxn ang="0">
                  <a:pos x="0" y="116"/>
                </a:cxn>
                <a:cxn ang="0">
                  <a:pos x="9" y="154"/>
                </a:cxn>
                <a:cxn ang="0">
                  <a:pos x="31" y="208"/>
                </a:cxn>
                <a:cxn ang="0">
                  <a:pos x="67" y="270"/>
                </a:cxn>
                <a:cxn ang="0">
                  <a:pos x="98" y="311"/>
                </a:cxn>
                <a:cxn ang="0">
                  <a:pos x="112" y="291"/>
                </a:cxn>
                <a:cxn ang="0">
                  <a:pos x="147" y="241"/>
                </a:cxn>
                <a:cxn ang="0">
                  <a:pos x="180" y="172"/>
                </a:cxn>
                <a:cxn ang="0">
                  <a:pos x="190" y="134"/>
                </a:cxn>
                <a:cxn ang="0">
                  <a:pos x="196" y="98"/>
                </a:cxn>
                <a:cxn ang="0">
                  <a:pos x="194" y="78"/>
                </a:cxn>
                <a:cxn ang="0">
                  <a:pos x="178" y="41"/>
                </a:cxn>
                <a:cxn ang="0">
                  <a:pos x="152" y="16"/>
                </a:cxn>
                <a:cxn ang="0">
                  <a:pos x="118" y="1"/>
                </a:cxn>
                <a:cxn ang="0">
                  <a:pos x="98" y="0"/>
                </a:cxn>
                <a:cxn ang="0">
                  <a:pos x="98" y="157"/>
                </a:cxn>
                <a:cxn ang="0">
                  <a:pos x="74" y="152"/>
                </a:cxn>
                <a:cxn ang="0">
                  <a:pos x="54" y="139"/>
                </a:cxn>
                <a:cxn ang="0">
                  <a:pos x="42" y="119"/>
                </a:cxn>
                <a:cxn ang="0">
                  <a:pos x="38" y="98"/>
                </a:cxn>
                <a:cxn ang="0">
                  <a:pos x="38" y="85"/>
                </a:cxn>
                <a:cxn ang="0">
                  <a:pos x="47" y="63"/>
                </a:cxn>
                <a:cxn ang="0">
                  <a:pos x="64" y="47"/>
                </a:cxn>
                <a:cxn ang="0">
                  <a:pos x="85" y="38"/>
                </a:cxn>
                <a:cxn ang="0">
                  <a:pos x="98" y="36"/>
                </a:cxn>
                <a:cxn ang="0">
                  <a:pos x="122" y="41"/>
                </a:cxn>
                <a:cxn ang="0">
                  <a:pos x="140" y="54"/>
                </a:cxn>
                <a:cxn ang="0">
                  <a:pos x="152" y="74"/>
                </a:cxn>
                <a:cxn ang="0">
                  <a:pos x="158" y="98"/>
                </a:cxn>
                <a:cxn ang="0">
                  <a:pos x="156" y="108"/>
                </a:cxn>
                <a:cxn ang="0">
                  <a:pos x="147" y="130"/>
                </a:cxn>
                <a:cxn ang="0">
                  <a:pos x="131" y="146"/>
                </a:cxn>
                <a:cxn ang="0">
                  <a:pos x="109" y="156"/>
                </a:cxn>
                <a:cxn ang="0">
                  <a:pos x="98" y="157"/>
                </a:cxn>
                <a:cxn ang="0">
                  <a:pos x="60" y="98"/>
                </a:cxn>
                <a:cxn ang="0">
                  <a:pos x="62" y="112"/>
                </a:cxn>
                <a:cxn ang="0">
                  <a:pos x="71" y="123"/>
                </a:cxn>
                <a:cxn ang="0">
                  <a:pos x="83" y="132"/>
                </a:cxn>
                <a:cxn ang="0">
                  <a:pos x="98" y="134"/>
                </a:cxn>
                <a:cxn ang="0">
                  <a:pos x="105" y="134"/>
                </a:cxn>
                <a:cxn ang="0">
                  <a:pos x="118" y="128"/>
                </a:cxn>
                <a:cxn ang="0">
                  <a:pos x="129" y="117"/>
                </a:cxn>
                <a:cxn ang="0">
                  <a:pos x="134" y="105"/>
                </a:cxn>
                <a:cxn ang="0">
                  <a:pos x="136" y="98"/>
                </a:cxn>
                <a:cxn ang="0">
                  <a:pos x="132" y="81"/>
                </a:cxn>
                <a:cxn ang="0">
                  <a:pos x="125" y="70"/>
                </a:cxn>
                <a:cxn ang="0">
                  <a:pos x="112" y="61"/>
                </a:cxn>
                <a:cxn ang="0">
                  <a:pos x="98" y="59"/>
                </a:cxn>
                <a:cxn ang="0">
                  <a:pos x="89" y="59"/>
                </a:cxn>
                <a:cxn ang="0">
                  <a:pos x="76" y="65"/>
                </a:cxn>
                <a:cxn ang="0">
                  <a:pos x="65" y="76"/>
                </a:cxn>
                <a:cxn ang="0">
                  <a:pos x="60" y="88"/>
                </a:cxn>
                <a:cxn ang="0">
                  <a:pos x="60" y="98"/>
                </a:cxn>
              </a:cxnLst>
              <a:rect l="0" t="0" r="r" b="b"/>
              <a:pathLst>
                <a:path w="196" h="311">
                  <a:moveTo>
                    <a:pt x="98" y="0"/>
                  </a:moveTo>
                  <a:lnTo>
                    <a:pt x="98" y="0"/>
                  </a:lnTo>
                  <a:lnTo>
                    <a:pt x="78" y="1"/>
                  </a:lnTo>
                  <a:lnTo>
                    <a:pt x="60" y="7"/>
                  </a:lnTo>
                  <a:lnTo>
                    <a:pt x="44" y="16"/>
                  </a:lnTo>
                  <a:lnTo>
                    <a:pt x="29" y="27"/>
                  </a:lnTo>
                  <a:lnTo>
                    <a:pt x="16" y="41"/>
                  </a:lnTo>
                  <a:lnTo>
                    <a:pt x="7" y="59"/>
                  </a:lnTo>
                  <a:lnTo>
                    <a:pt x="2" y="78"/>
                  </a:lnTo>
                  <a:lnTo>
                    <a:pt x="0" y="98"/>
                  </a:lnTo>
                  <a:lnTo>
                    <a:pt x="0" y="98"/>
                  </a:lnTo>
                  <a:lnTo>
                    <a:pt x="0" y="116"/>
                  </a:lnTo>
                  <a:lnTo>
                    <a:pt x="4" y="134"/>
                  </a:lnTo>
                  <a:lnTo>
                    <a:pt x="9" y="154"/>
                  </a:lnTo>
                  <a:lnTo>
                    <a:pt x="15" y="172"/>
                  </a:lnTo>
                  <a:lnTo>
                    <a:pt x="31" y="208"/>
                  </a:lnTo>
                  <a:lnTo>
                    <a:pt x="49" y="241"/>
                  </a:lnTo>
                  <a:lnTo>
                    <a:pt x="67" y="270"/>
                  </a:lnTo>
                  <a:lnTo>
                    <a:pt x="82" y="291"/>
                  </a:lnTo>
                  <a:lnTo>
                    <a:pt x="98" y="311"/>
                  </a:lnTo>
                  <a:lnTo>
                    <a:pt x="98" y="311"/>
                  </a:lnTo>
                  <a:lnTo>
                    <a:pt x="112" y="291"/>
                  </a:lnTo>
                  <a:lnTo>
                    <a:pt x="129" y="270"/>
                  </a:lnTo>
                  <a:lnTo>
                    <a:pt x="147" y="241"/>
                  </a:lnTo>
                  <a:lnTo>
                    <a:pt x="165" y="208"/>
                  </a:lnTo>
                  <a:lnTo>
                    <a:pt x="180" y="172"/>
                  </a:lnTo>
                  <a:lnTo>
                    <a:pt x="187" y="154"/>
                  </a:lnTo>
                  <a:lnTo>
                    <a:pt x="190" y="134"/>
                  </a:lnTo>
                  <a:lnTo>
                    <a:pt x="194" y="116"/>
                  </a:lnTo>
                  <a:lnTo>
                    <a:pt x="196" y="98"/>
                  </a:lnTo>
                  <a:lnTo>
                    <a:pt x="196" y="98"/>
                  </a:lnTo>
                  <a:lnTo>
                    <a:pt x="194" y="78"/>
                  </a:lnTo>
                  <a:lnTo>
                    <a:pt x="187" y="59"/>
                  </a:lnTo>
                  <a:lnTo>
                    <a:pt x="178" y="41"/>
                  </a:lnTo>
                  <a:lnTo>
                    <a:pt x="167" y="27"/>
                  </a:lnTo>
                  <a:lnTo>
                    <a:pt x="152" y="16"/>
                  </a:lnTo>
                  <a:lnTo>
                    <a:pt x="136" y="7"/>
                  </a:lnTo>
                  <a:lnTo>
                    <a:pt x="118" y="1"/>
                  </a:lnTo>
                  <a:lnTo>
                    <a:pt x="98" y="0"/>
                  </a:lnTo>
                  <a:lnTo>
                    <a:pt x="98" y="0"/>
                  </a:lnTo>
                  <a:close/>
                  <a:moveTo>
                    <a:pt x="98" y="157"/>
                  </a:moveTo>
                  <a:lnTo>
                    <a:pt x="98" y="157"/>
                  </a:lnTo>
                  <a:lnTo>
                    <a:pt x="85" y="156"/>
                  </a:lnTo>
                  <a:lnTo>
                    <a:pt x="74" y="152"/>
                  </a:lnTo>
                  <a:lnTo>
                    <a:pt x="64" y="146"/>
                  </a:lnTo>
                  <a:lnTo>
                    <a:pt x="54" y="139"/>
                  </a:lnTo>
                  <a:lnTo>
                    <a:pt x="47" y="130"/>
                  </a:lnTo>
                  <a:lnTo>
                    <a:pt x="42" y="119"/>
                  </a:lnTo>
                  <a:lnTo>
                    <a:pt x="38" y="108"/>
                  </a:lnTo>
                  <a:lnTo>
                    <a:pt x="38" y="98"/>
                  </a:lnTo>
                  <a:lnTo>
                    <a:pt x="38" y="98"/>
                  </a:lnTo>
                  <a:lnTo>
                    <a:pt x="38" y="85"/>
                  </a:lnTo>
                  <a:lnTo>
                    <a:pt x="42" y="74"/>
                  </a:lnTo>
                  <a:lnTo>
                    <a:pt x="47" y="63"/>
                  </a:lnTo>
                  <a:lnTo>
                    <a:pt x="54" y="54"/>
                  </a:lnTo>
                  <a:lnTo>
                    <a:pt x="64" y="47"/>
                  </a:lnTo>
                  <a:lnTo>
                    <a:pt x="74" y="41"/>
                  </a:lnTo>
                  <a:lnTo>
                    <a:pt x="85" y="38"/>
                  </a:lnTo>
                  <a:lnTo>
                    <a:pt x="98" y="36"/>
                  </a:lnTo>
                  <a:lnTo>
                    <a:pt x="98" y="36"/>
                  </a:lnTo>
                  <a:lnTo>
                    <a:pt x="109" y="38"/>
                  </a:lnTo>
                  <a:lnTo>
                    <a:pt x="122" y="41"/>
                  </a:lnTo>
                  <a:lnTo>
                    <a:pt x="131" y="47"/>
                  </a:lnTo>
                  <a:lnTo>
                    <a:pt x="140" y="54"/>
                  </a:lnTo>
                  <a:lnTo>
                    <a:pt x="147" y="63"/>
                  </a:lnTo>
                  <a:lnTo>
                    <a:pt x="152" y="74"/>
                  </a:lnTo>
                  <a:lnTo>
                    <a:pt x="156" y="85"/>
                  </a:lnTo>
                  <a:lnTo>
                    <a:pt x="158" y="98"/>
                  </a:lnTo>
                  <a:lnTo>
                    <a:pt x="158" y="98"/>
                  </a:lnTo>
                  <a:lnTo>
                    <a:pt x="156" y="108"/>
                  </a:lnTo>
                  <a:lnTo>
                    <a:pt x="152" y="119"/>
                  </a:lnTo>
                  <a:lnTo>
                    <a:pt x="147" y="130"/>
                  </a:lnTo>
                  <a:lnTo>
                    <a:pt x="140" y="139"/>
                  </a:lnTo>
                  <a:lnTo>
                    <a:pt x="131" y="146"/>
                  </a:lnTo>
                  <a:lnTo>
                    <a:pt x="122" y="152"/>
                  </a:lnTo>
                  <a:lnTo>
                    <a:pt x="109" y="156"/>
                  </a:lnTo>
                  <a:lnTo>
                    <a:pt x="98" y="157"/>
                  </a:lnTo>
                  <a:lnTo>
                    <a:pt x="98" y="157"/>
                  </a:lnTo>
                  <a:close/>
                  <a:moveTo>
                    <a:pt x="60" y="98"/>
                  </a:moveTo>
                  <a:lnTo>
                    <a:pt x="60" y="98"/>
                  </a:lnTo>
                  <a:lnTo>
                    <a:pt x="60" y="105"/>
                  </a:lnTo>
                  <a:lnTo>
                    <a:pt x="62" y="112"/>
                  </a:lnTo>
                  <a:lnTo>
                    <a:pt x="65" y="117"/>
                  </a:lnTo>
                  <a:lnTo>
                    <a:pt x="71" y="123"/>
                  </a:lnTo>
                  <a:lnTo>
                    <a:pt x="76" y="128"/>
                  </a:lnTo>
                  <a:lnTo>
                    <a:pt x="83" y="132"/>
                  </a:lnTo>
                  <a:lnTo>
                    <a:pt x="89" y="134"/>
                  </a:lnTo>
                  <a:lnTo>
                    <a:pt x="98" y="134"/>
                  </a:lnTo>
                  <a:lnTo>
                    <a:pt x="98" y="134"/>
                  </a:lnTo>
                  <a:lnTo>
                    <a:pt x="105" y="134"/>
                  </a:lnTo>
                  <a:lnTo>
                    <a:pt x="112" y="132"/>
                  </a:lnTo>
                  <a:lnTo>
                    <a:pt x="118" y="128"/>
                  </a:lnTo>
                  <a:lnTo>
                    <a:pt x="125" y="123"/>
                  </a:lnTo>
                  <a:lnTo>
                    <a:pt x="129" y="117"/>
                  </a:lnTo>
                  <a:lnTo>
                    <a:pt x="132" y="112"/>
                  </a:lnTo>
                  <a:lnTo>
                    <a:pt x="134" y="105"/>
                  </a:lnTo>
                  <a:lnTo>
                    <a:pt x="136" y="98"/>
                  </a:lnTo>
                  <a:lnTo>
                    <a:pt x="136" y="98"/>
                  </a:lnTo>
                  <a:lnTo>
                    <a:pt x="134" y="88"/>
                  </a:lnTo>
                  <a:lnTo>
                    <a:pt x="132" y="81"/>
                  </a:lnTo>
                  <a:lnTo>
                    <a:pt x="129" y="76"/>
                  </a:lnTo>
                  <a:lnTo>
                    <a:pt x="125" y="70"/>
                  </a:lnTo>
                  <a:lnTo>
                    <a:pt x="118" y="65"/>
                  </a:lnTo>
                  <a:lnTo>
                    <a:pt x="112" y="61"/>
                  </a:lnTo>
                  <a:lnTo>
                    <a:pt x="105" y="59"/>
                  </a:lnTo>
                  <a:lnTo>
                    <a:pt x="98" y="59"/>
                  </a:lnTo>
                  <a:lnTo>
                    <a:pt x="98" y="59"/>
                  </a:lnTo>
                  <a:lnTo>
                    <a:pt x="89" y="59"/>
                  </a:lnTo>
                  <a:lnTo>
                    <a:pt x="83" y="61"/>
                  </a:lnTo>
                  <a:lnTo>
                    <a:pt x="76" y="65"/>
                  </a:lnTo>
                  <a:lnTo>
                    <a:pt x="71" y="70"/>
                  </a:lnTo>
                  <a:lnTo>
                    <a:pt x="65" y="76"/>
                  </a:lnTo>
                  <a:lnTo>
                    <a:pt x="62" y="81"/>
                  </a:lnTo>
                  <a:lnTo>
                    <a:pt x="60" y="88"/>
                  </a:lnTo>
                  <a:lnTo>
                    <a:pt x="60" y="98"/>
                  </a:lnTo>
                  <a:lnTo>
                    <a:pt x="60" y="9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  <p:grpSp>
          <p:nvGrpSpPr>
            <p:cNvPr id="68" name="Group 77">
              <a:extLst>
                <a:ext uri="{FF2B5EF4-FFF2-40B4-BE49-F238E27FC236}">
                  <a16:creationId xmlns:a16="http://schemas.microsoft.com/office/drawing/2014/main" xmlns="" id="{FAFD169F-39B4-F64D-B6D8-13C58FDB12D7}"/>
                </a:ext>
              </a:extLst>
            </p:cNvPr>
            <p:cNvGrpSpPr/>
            <p:nvPr/>
          </p:nvGrpSpPr>
          <p:grpSpPr>
            <a:xfrm>
              <a:off x="6264965" y="3141093"/>
              <a:ext cx="467186" cy="357731"/>
              <a:chOff x="5552261" y="1554043"/>
              <a:chExt cx="363359" cy="278229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0" name="Freeform 96">
                <a:extLst>
                  <a:ext uri="{FF2B5EF4-FFF2-40B4-BE49-F238E27FC236}">
                    <a16:creationId xmlns:a16="http://schemas.microsoft.com/office/drawing/2014/main" xmlns="" id="{2AD4508F-9B72-F04D-BD42-87FF78945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52261" y="1715997"/>
                <a:ext cx="363359" cy="116275"/>
              </a:xfrm>
              <a:custGeom>
                <a:avLst/>
                <a:gdLst/>
                <a:ahLst/>
                <a:cxnLst>
                  <a:cxn ang="0">
                    <a:pos x="211" y="31"/>
                  </a:cxn>
                  <a:cxn ang="0">
                    <a:pos x="140" y="31"/>
                  </a:cxn>
                  <a:cxn ang="0">
                    <a:pos x="140" y="0"/>
                  </a:cxn>
                  <a:cxn ang="0">
                    <a:pos x="0" y="0"/>
                  </a:cxn>
                  <a:cxn ang="0">
                    <a:pos x="0" y="96"/>
                  </a:cxn>
                  <a:cxn ang="0">
                    <a:pos x="0" y="96"/>
                  </a:cxn>
                  <a:cxn ang="0">
                    <a:pos x="2" y="102"/>
                  </a:cxn>
                  <a:cxn ang="0">
                    <a:pos x="4" y="107"/>
                  </a:cxn>
                  <a:cxn ang="0">
                    <a:pos x="9" y="111"/>
                  </a:cxn>
                  <a:cxn ang="0">
                    <a:pos x="17" y="112"/>
                  </a:cxn>
                  <a:cxn ang="0">
                    <a:pos x="334" y="112"/>
                  </a:cxn>
                  <a:cxn ang="0">
                    <a:pos x="334" y="112"/>
                  </a:cxn>
                  <a:cxn ang="0">
                    <a:pos x="341" y="111"/>
                  </a:cxn>
                  <a:cxn ang="0">
                    <a:pos x="347" y="107"/>
                  </a:cxn>
                  <a:cxn ang="0">
                    <a:pos x="350" y="102"/>
                  </a:cxn>
                  <a:cxn ang="0">
                    <a:pos x="350" y="96"/>
                  </a:cxn>
                  <a:cxn ang="0">
                    <a:pos x="350" y="0"/>
                  </a:cxn>
                  <a:cxn ang="0">
                    <a:pos x="211" y="0"/>
                  </a:cxn>
                  <a:cxn ang="0">
                    <a:pos x="211" y="31"/>
                  </a:cxn>
                </a:cxnLst>
                <a:rect l="0" t="0" r="r" b="b"/>
                <a:pathLst>
                  <a:path w="350" h="112">
                    <a:moveTo>
                      <a:pt x="211" y="31"/>
                    </a:moveTo>
                    <a:lnTo>
                      <a:pt x="140" y="31"/>
                    </a:lnTo>
                    <a:lnTo>
                      <a:pt x="140" y="0"/>
                    </a:lnTo>
                    <a:lnTo>
                      <a:pt x="0" y="0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2" y="102"/>
                    </a:lnTo>
                    <a:lnTo>
                      <a:pt x="4" y="107"/>
                    </a:lnTo>
                    <a:lnTo>
                      <a:pt x="9" y="111"/>
                    </a:lnTo>
                    <a:lnTo>
                      <a:pt x="17" y="112"/>
                    </a:lnTo>
                    <a:lnTo>
                      <a:pt x="334" y="112"/>
                    </a:lnTo>
                    <a:lnTo>
                      <a:pt x="334" y="112"/>
                    </a:lnTo>
                    <a:lnTo>
                      <a:pt x="341" y="111"/>
                    </a:lnTo>
                    <a:lnTo>
                      <a:pt x="347" y="107"/>
                    </a:lnTo>
                    <a:lnTo>
                      <a:pt x="350" y="102"/>
                    </a:lnTo>
                    <a:lnTo>
                      <a:pt x="350" y="96"/>
                    </a:lnTo>
                    <a:lnTo>
                      <a:pt x="350" y="0"/>
                    </a:lnTo>
                    <a:lnTo>
                      <a:pt x="211" y="0"/>
                    </a:lnTo>
                    <a:lnTo>
                      <a:pt x="211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71" name="Freeform 97">
                <a:extLst>
                  <a:ext uri="{FF2B5EF4-FFF2-40B4-BE49-F238E27FC236}">
                    <a16:creationId xmlns:a16="http://schemas.microsoft.com/office/drawing/2014/main" xmlns="" id="{97BFFAC2-6223-2D49-8CDA-1492843D3A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52261" y="1554043"/>
                <a:ext cx="363359" cy="137038"/>
              </a:xfrm>
              <a:custGeom>
                <a:avLst/>
                <a:gdLst/>
                <a:ahLst/>
                <a:cxnLst>
                  <a:cxn ang="0">
                    <a:pos x="334" y="42"/>
                  </a:cxn>
                  <a:cxn ang="0">
                    <a:pos x="225" y="42"/>
                  </a:cxn>
                  <a:cxn ang="0">
                    <a:pos x="225" y="42"/>
                  </a:cxn>
                  <a:cxn ang="0">
                    <a:pos x="225" y="5"/>
                  </a:cxn>
                  <a:cxn ang="0">
                    <a:pos x="225" y="5"/>
                  </a:cxn>
                  <a:cxn ang="0">
                    <a:pos x="225" y="2"/>
                  </a:cxn>
                  <a:cxn ang="0">
                    <a:pos x="223" y="0"/>
                  </a:cxn>
                  <a:cxn ang="0">
                    <a:pos x="222" y="0"/>
                  </a:cxn>
                  <a:cxn ang="0">
                    <a:pos x="120" y="0"/>
                  </a:cxn>
                  <a:cxn ang="0">
                    <a:pos x="120" y="0"/>
                  </a:cxn>
                  <a:cxn ang="0">
                    <a:pos x="118" y="2"/>
                  </a:cxn>
                  <a:cxn ang="0">
                    <a:pos x="116" y="4"/>
                  </a:cxn>
                  <a:cxn ang="0">
                    <a:pos x="115" y="5"/>
                  </a:cxn>
                  <a:cxn ang="0">
                    <a:pos x="115" y="5"/>
                  </a:cxn>
                  <a:cxn ang="0">
                    <a:pos x="115" y="42"/>
                  </a:cxn>
                  <a:cxn ang="0">
                    <a:pos x="17" y="42"/>
                  </a:cxn>
                  <a:cxn ang="0">
                    <a:pos x="17" y="42"/>
                  </a:cxn>
                  <a:cxn ang="0">
                    <a:pos x="9" y="42"/>
                  </a:cxn>
                  <a:cxn ang="0">
                    <a:pos x="4" y="45"/>
                  </a:cxn>
                  <a:cxn ang="0">
                    <a:pos x="2" y="51"/>
                  </a:cxn>
                  <a:cxn ang="0">
                    <a:pos x="0" y="58"/>
                  </a:cxn>
                  <a:cxn ang="0">
                    <a:pos x="0" y="130"/>
                  </a:cxn>
                  <a:cxn ang="0">
                    <a:pos x="350" y="130"/>
                  </a:cxn>
                  <a:cxn ang="0">
                    <a:pos x="350" y="58"/>
                  </a:cxn>
                  <a:cxn ang="0">
                    <a:pos x="350" y="58"/>
                  </a:cxn>
                  <a:cxn ang="0">
                    <a:pos x="350" y="51"/>
                  </a:cxn>
                  <a:cxn ang="0">
                    <a:pos x="347" y="45"/>
                  </a:cxn>
                  <a:cxn ang="0">
                    <a:pos x="341" y="42"/>
                  </a:cxn>
                  <a:cxn ang="0">
                    <a:pos x="334" y="42"/>
                  </a:cxn>
                  <a:cxn ang="0">
                    <a:pos x="334" y="42"/>
                  </a:cxn>
                  <a:cxn ang="0">
                    <a:pos x="133" y="42"/>
                  </a:cxn>
                  <a:cxn ang="0">
                    <a:pos x="133" y="13"/>
                  </a:cxn>
                  <a:cxn ang="0">
                    <a:pos x="209" y="13"/>
                  </a:cxn>
                  <a:cxn ang="0">
                    <a:pos x="209" y="42"/>
                  </a:cxn>
                  <a:cxn ang="0">
                    <a:pos x="133" y="42"/>
                  </a:cxn>
                </a:cxnLst>
                <a:rect l="0" t="0" r="r" b="b"/>
                <a:pathLst>
                  <a:path w="350" h="130">
                    <a:moveTo>
                      <a:pt x="334" y="42"/>
                    </a:moveTo>
                    <a:lnTo>
                      <a:pt x="225" y="42"/>
                    </a:lnTo>
                    <a:lnTo>
                      <a:pt x="225" y="42"/>
                    </a:lnTo>
                    <a:lnTo>
                      <a:pt x="225" y="5"/>
                    </a:lnTo>
                    <a:lnTo>
                      <a:pt x="225" y="5"/>
                    </a:lnTo>
                    <a:lnTo>
                      <a:pt x="225" y="2"/>
                    </a:lnTo>
                    <a:lnTo>
                      <a:pt x="223" y="0"/>
                    </a:lnTo>
                    <a:lnTo>
                      <a:pt x="222" y="0"/>
                    </a:lnTo>
                    <a:lnTo>
                      <a:pt x="120" y="0"/>
                    </a:lnTo>
                    <a:lnTo>
                      <a:pt x="120" y="0"/>
                    </a:lnTo>
                    <a:lnTo>
                      <a:pt x="118" y="2"/>
                    </a:lnTo>
                    <a:lnTo>
                      <a:pt x="116" y="4"/>
                    </a:lnTo>
                    <a:lnTo>
                      <a:pt x="115" y="5"/>
                    </a:lnTo>
                    <a:lnTo>
                      <a:pt x="115" y="5"/>
                    </a:lnTo>
                    <a:lnTo>
                      <a:pt x="115" y="42"/>
                    </a:lnTo>
                    <a:lnTo>
                      <a:pt x="17" y="42"/>
                    </a:lnTo>
                    <a:lnTo>
                      <a:pt x="17" y="42"/>
                    </a:lnTo>
                    <a:lnTo>
                      <a:pt x="9" y="42"/>
                    </a:lnTo>
                    <a:lnTo>
                      <a:pt x="4" y="45"/>
                    </a:lnTo>
                    <a:lnTo>
                      <a:pt x="2" y="51"/>
                    </a:lnTo>
                    <a:lnTo>
                      <a:pt x="0" y="58"/>
                    </a:lnTo>
                    <a:lnTo>
                      <a:pt x="0" y="130"/>
                    </a:lnTo>
                    <a:lnTo>
                      <a:pt x="350" y="130"/>
                    </a:lnTo>
                    <a:lnTo>
                      <a:pt x="350" y="58"/>
                    </a:lnTo>
                    <a:lnTo>
                      <a:pt x="350" y="58"/>
                    </a:lnTo>
                    <a:lnTo>
                      <a:pt x="350" y="51"/>
                    </a:lnTo>
                    <a:lnTo>
                      <a:pt x="347" y="45"/>
                    </a:lnTo>
                    <a:lnTo>
                      <a:pt x="341" y="42"/>
                    </a:lnTo>
                    <a:lnTo>
                      <a:pt x="334" y="42"/>
                    </a:lnTo>
                    <a:lnTo>
                      <a:pt x="334" y="42"/>
                    </a:lnTo>
                    <a:close/>
                    <a:moveTo>
                      <a:pt x="133" y="42"/>
                    </a:moveTo>
                    <a:lnTo>
                      <a:pt x="133" y="13"/>
                    </a:lnTo>
                    <a:lnTo>
                      <a:pt x="209" y="13"/>
                    </a:lnTo>
                    <a:lnTo>
                      <a:pt x="209" y="42"/>
                    </a:lnTo>
                    <a:lnTo>
                      <a:pt x="133" y="4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  <p:sp>
            <p:nvSpPr>
              <p:cNvPr id="72" name="Rectangle 98">
                <a:extLst>
                  <a:ext uri="{FF2B5EF4-FFF2-40B4-BE49-F238E27FC236}">
                    <a16:creationId xmlns:a16="http://schemas.microsoft.com/office/drawing/2014/main" xmlns="" id="{AB047C87-07CC-A54C-8F3A-23778D6C58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10062" y="1715997"/>
                <a:ext cx="45679" cy="1868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400" dirty="0">
                  <a:cs typeface="+mn-ea"/>
                  <a:sym typeface="+mn-lt"/>
                </a:endParaRPr>
              </a:p>
            </p:txBody>
          </p:sp>
        </p:grpSp>
        <p:sp>
          <p:nvSpPr>
            <p:cNvPr id="69" name="Freeform 68">
              <a:extLst>
                <a:ext uri="{FF2B5EF4-FFF2-40B4-BE49-F238E27FC236}">
                  <a16:creationId xmlns:a16="http://schemas.microsoft.com/office/drawing/2014/main" xmlns="" id="{8FE30201-3FB7-B042-ACC2-2F0B905379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73095" y="2802903"/>
              <a:ext cx="378645" cy="426288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 dirty="0">
                <a:cs typeface="+mn-ea"/>
                <a:sym typeface="+mn-lt"/>
              </a:endParaRPr>
            </a:p>
          </p:txBody>
        </p:sp>
      </p:grp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87A9CB5E-AD64-E941-A4AA-EB311F601E4E}"/>
              </a:ext>
            </a:extLst>
          </p:cNvPr>
          <p:cNvSpPr/>
          <p:nvPr/>
        </p:nvSpPr>
        <p:spPr>
          <a:xfrm>
            <a:off x="447675" y="3607400"/>
            <a:ext cx="2886075" cy="860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ru-RU" sz="2000" b="1" dirty="0">
                <a:cs typeface="+mn-ea"/>
                <a:sym typeface="+mn-lt"/>
              </a:rPr>
              <a:t>Мероприятия через МСП</a:t>
            </a:r>
            <a:endParaRPr lang="id-ID" sz="2000" b="1" dirty="0">
              <a:cs typeface="+mn-ea"/>
              <a:sym typeface="+mn-lt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16966CF4-D219-E945-A9C2-40D166DA92D4}"/>
              </a:ext>
            </a:extLst>
          </p:cNvPr>
          <p:cNvSpPr/>
          <p:nvPr/>
        </p:nvSpPr>
        <p:spPr>
          <a:xfrm>
            <a:off x="2877798" y="4471857"/>
            <a:ext cx="3077100" cy="860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30000"/>
              </a:lnSpc>
            </a:pPr>
            <a:r>
              <a:rPr lang="ru-RU" sz="2000" b="1" dirty="0">
                <a:cs typeface="+mn-ea"/>
                <a:sym typeface="+mn-lt"/>
              </a:rPr>
              <a:t>Движение, общение, расширение кругозора</a:t>
            </a:r>
            <a:endParaRPr lang="id-ID" sz="2000" b="1" dirty="0">
              <a:cs typeface="+mn-ea"/>
              <a:sym typeface="+mn-lt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xmlns="" id="{2AF5F710-F7E2-C740-91AE-8450D38E0E0E}"/>
              </a:ext>
            </a:extLst>
          </p:cNvPr>
          <p:cNvSpPr/>
          <p:nvPr/>
        </p:nvSpPr>
        <p:spPr>
          <a:xfrm>
            <a:off x="6237131" y="4513419"/>
            <a:ext cx="3077100" cy="1260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000" b="1" dirty="0">
                <a:cs typeface="+mn-ea"/>
                <a:sym typeface="+mn-lt"/>
              </a:rPr>
              <a:t>Консультации по развитию, построение бизнес-модели</a:t>
            </a:r>
            <a:endParaRPr lang="id-ID" sz="2000" b="1" dirty="0">
              <a:cs typeface="+mn-ea"/>
              <a:sym typeface="+mn-lt"/>
            </a:endParaRP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xmlns="" id="{ED0F6768-B879-E348-858A-02AA9FBA3D4A}"/>
              </a:ext>
            </a:extLst>
          </p:cNvPr>
          <p:cNvSpPr/>
          <p:nvPr/>
        </p:nvSpPr>
        <p:spPr>
          <a:xfrm>
            <a:off x="8928828" y="3607400"/>
            <a:ext cx="2466338" cy="860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u-RU" sz="2000" b="1" dirty="0">
                <a:cs typeface="+mn-ea"/>
                <a:sym typeface="+mn-lt"/>
              </a:rPr>
              <a:t>Ощущение поддержки</a:t>
            </a:r>
            <a:endParaRPr lang="id-ID" sz="2000" b="1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43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C02D3AC-83D0-48DA-A4E6-7C36F49A3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Индустриальные партнеры</a:t>
            </a:r>
          </a:p>
        </p:txBody>
      </p:sp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xmlns="" id="{3DF89BF6-873F-40E6-9496-B6E2700AD2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25025360"/>
              </p:ext>
            </p:extLst>
          </p:nvPr>
        </p:nvGraphicFramePr>
        <p:xfrm>
          <a:off x="581024" y="970712"/>
          <a:ext cx="11496675" cy="574548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4654904">
                  <a:extLst>
                    <a:ext uri="{9D8B030D-6E8A-4147-A177-3AD203B41FA5}">
                      <a16:colId xmlns:a16="http://schemas.microsoft.com/office/drawing/2014/main" xmlns="" val="3747837878"/>
                    </a:ext>
                  </a:extLst>
                </a:gridCol>
                <a:gridCol w="6841771">
                  <a:extLst>
                    <a:ext uri="{9D8B030D-6E8A-4147-A177-3AD203B41FA5}">
                      <a16:colId xmlns:a16="http://schemas.microsoft.com/office/drawing/2014/main" xmlns="" val="1098177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900" dirty="0"/>
                        <a:t>Вид поддержки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dirty="0"/>
                        <a:t>Описание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78917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Финансовая поддержка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Предоставление грантов и стипендий </a:t>
                      </a:r>
                    </a:p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Инвестиции в стартапы и проекты 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530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Экспертное менторство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Консультации опытных предпринимателей Менторские программы и сессии 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2634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 к ресурсам и инфраструктуре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Лаборатории и оборудование </a:t>
                      </a:r>
                    </a:p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Прототипирование и техническая поддержка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0015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Практические стажировки и партнерство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Возможности для стажировок и работы </a:t>
                      </a:r>
                    </a:p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Партнерство в проектах и исследованиях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8714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Совместные проекты и исследования 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Сотрудничество в области научных исследований</a:t>
                      </a:r>
                    </a:p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Разработка совместных продуктов и услуг 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40922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Доступ к рынкам и клиентам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Помощь в продвижении и маркетинге </a:t>
                      </a:r>
                    </a:p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Предоставление доступа к потенциальным клиентам и рынкам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83585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Маркетинговая и </a:t>
                      </a:r>
                      <a:r>
                        <a:rPr lang="en-US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 </a:t>
                      </a:r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поддержка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Рекламные и PR кампании </a:t>
                      </a:r>
                    </a:p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Помощь в создании бренда и продвижении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4591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Участие в мероприятиях и конкурсах</a:t>
                      </a:r>
                      <a:endParaRPr lang="ru-RU" sz="1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Организация студенческих конференций и событий Проведение конкурсов и </a:t>
                      </a:r>
                      <a:r>
                        <a:rPr lang="ru-RU" sz="1900" b="0" i="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хакатонов</a:t>
                      </a:r>
                      <a:r>
                        <a:rPr lang="ru-RU" sz="19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для студентов </a:t>
                      </a:r>
                      <a:endParaRPr lang="ru-RU" sz="1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556073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58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9BEFD3-65C4-4F56-99CE-BBF443B8A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Поддержка</a:t>
            </a:r>
          </a:p>
        </p:txBody>
      </p:sp>
      <p:grpSp>
        <p:nvGrpSpPr>
          <p:cNvPr id="4" name="组合 1">
            <a:extLst>
              <a:ext uri="{FF2B5EF4-FFF2-40B4-BE49-F238E27FC236}">
                <a16:creationId xmlns:a16="http://schemas.microsoft.com/office/drawing/2014/main" xmlns="" id="{830934B2-481E-4070-A375-3425E0FE599A}"/>
              </a:ext>
            </a:extLst>
          </p:cNvPr>
          <p:cNvGrpSpPr/>
          <p:nvPr/>
        </p:nvGrpSpPr>
        <p:grpSpPr>
          <a:xfrm>
            <a:off x="5186310" y="2004089"/>
            <a:ext cx="1819380" cy="3776112"/>
            <a:chOff x="4923304" y="1684213"/>
            <a:chExt cx="2229277" cy="4626854"/>
          </a:xfrm>
        </p:grpSpPr>
        <p:sp>
          <p:nvSpPr>
            <p:cNvPr id="5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C98DAC25-6EEA-4F8A-8256-768E05CBC16D}"/>
                </a:ext>
              </a:extLst>
            </p:cNvPr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6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79D94522-9D03-47DF-A299-B301D9566A16}"/>
                </a:ext>
              </a:extLst>
            </p:cNvPr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sp>
          <p:nvSpPr>
            <p:cNvPr id="7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960C0C82-D91A-4128-91DB-D431FB36082E}"/>
                </a:ext>
              </a:extLst>
            </p:cNvPr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rgbClr val="595959">
                    <a:hueOff val="0"/>
                    <a:satOff val="0"/>
                    <a:lumOff val="0"/>
                    <a:alphaOff val="0"/>
                  </a:srgbClr>
                </a:solidFill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8" name="Freeform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9EB54EAB-012C-4D07-88AB-6E5A988C68A6}"/>
                </a:ext>
              </a:extLst>
            </p:cNvPr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rgbClr val="595959">
                      <a:hueOff val="0"/>
                      <a:satOff val="0"/>
                      <a:lumOff val="0"/>
                      <a:alphaOff val="0"/>
                    </a:srgbClr>
                  </a:solidFill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 </a:t>
              </a:r>
            </a:p>
          </p:txBody>
        </p:sp>
        <p:grpSp>
          <p:nvGrpSpPr>
            <p:cNvPr id="9" name="Group 8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C4002B8E-FA06-48B5-8462-594B736F1542}"/>
                </a:ext>
              </a:extLst>
            </p:cNvPr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19" name="Circular Arrow 18">
                <a:extLst>
                  <a:ext uri="{FF2B5EF4-FFF2-40B4-BE49-F238E27FC236}">
                    <a16:creationId xmlns:a16="http://schemas.microsoft.com/office/drawing/2014/main" xmlns="" id="{38741687-B1C8-4A66-B53C-D07040046270}"/>
                  </a:ext>
                </a:extLst>
              </p:cNvPr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6B980567-0A9A-4875-8027-E1D6EA20F9B6}"/>
                  </a:ext>
                </a:extLst>
              </p:cNvPr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C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0" name="Group 9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B7D84A3C-1C0A-47CD-B1C0-FE4ED9B5DA5A}"/>
                </a:ext>
              </a:extLst>
            </p:cNvPr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17" name="Block Arc 16">
                <a:extLst>
                  <a:ext uri="{FF2B5EF4-FFF2-40B4-BE49-F238E27FC236}">
                    <a16:creationId xmlns:a16="http://schemas.microsoft.com/office/drawing/2014/main" xmlns="" id="{125D2E44-80A7-4F9C-BD13-CC7C59B7ABFA}"/>
                  </a:ext>
                </a:extLst>
              </p:cNvPr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xmlns="" id="{12EF12AA-ED73-4795-BD30-0213ADBC52B9}"/>
                  </a:ext>
                </a:extLst>
              </p:cNvPr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D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1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EFD2E4D2-7937-423D-9694-F7377DE455F6}"/>
                </a:ext>
              </a:extLst>
            </p:cNvPr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5" name="Shape 14">
                <a:extLst>
                  <a:ext uri="{FF2B5EF4-FFF2-40B4-BE49-F238E27FC236}">
                    <a16:creationId xmlns:a16="http://schemas.microsoft.com/office/drawing/2014/main" xmlns="" id="{2ABD7E58-23F4-4E86-B9B8-53A757ECECE7}"/>
                  </a:ext>
                </a:extLst>
              </p:cNvPr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xmlns="" id="{4D8B6F9C-8547-4940-9C86-F571219A1705}"/>
                  </a:ext>
                </a:extLst>
              </p:cNvPr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B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  <p:grpSp>
          <p:nvGrpSpPr>
            <p:cNvPr id="12" name="Group 11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>
              <a:extLst>
                <a:ext uri="{FF2B5EF4-FFF2-40B4-BE49-F238E27FC236}">
                  <a16:creationId xmlns:a16="http://schemas.microsoft.com/office/drawing/2014/main" xmlns="" id="{044A4BC9-EE79-4B82-9CEB-3E5C1E7C7A9B}"/>
                </a:ext>
              </a:extLst>
            </p:cNvPr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3" name="Circular Arrow 12">
                <a:extLst>
                  <a:ext uri="{FF2B5EF4-FFF2-40B4-BE49-F238E27FC236}">
                    <a16:creationId xmlns:a16="http://schemas.microsoft.com/office/drawing/2014/main" xmlns="" id="{EFEAEFC9-1B2E-48E7-9E2B-6590AD292E81}"/>
                  </a:ext>
                </a:extLst>
              </p:cNvPr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xmlns="" id="{DB5C794C-9801-4309-940B-53971DB2FEA1}"/>
                  </a:ext>
                </a:extLst>
              </p:cNvPr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inpin heiti" panose="00000500000000000000" pitchFamily="2" charset="-122"/>
                    <a:ea typeface="inpin heiti" panose="00000500000000000000" pitchFamily="2" charset="-122"/>
                    <a:sym typeface="inpin heiti" panose="00000500000000000000" pitchFamily="2" charset="-122"/>
                  </a:rPr>
                  <a:t>A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endParaRPr>
              </a:p>
            </p:txBody>
          </p:sp>
        </p:grpSp>
      </p:grpSp>
      <p:grpSp>
        <p:nvGrpSpPr>
          <p:cNvPr id="21" name="组合 33">
            <a:extLst>
              <a:ext uri="{FF2B5EF4-FFF2-40B4-BE49-F238E27FC236}">
                <a16:creationId xmlns:a16="http://schemas.microsoft.com/office/drawing/2014/main" xmlns="" id="{33EF0846-CB9E-49E0-B5DF-C8E8A0507128}"/>
              </a:ext>
            </a:extLst>
          </p:cNvPr>
          <p:cNvGrpSpPr/>
          <p:nvPr/>
        </p:nvGrpSpPr>
        <p:grpSpPr>
          <a:xfrm>
            <a:off x="7150971" y="2187088"/>
            <a:ext cx="2717425" cy="711613"/>
            <a:chOff x="874713" y="3451823"/>
            <a:chExt cx="2717425" cy="711613"/>
          </a:xfrm>
        </p:grpSpPr>
        <p:sp>
          <p:nvSpPr>
            <p:cNvPr id="22" name="矩形 34">
              <a:extLst>
                <a:ext uri="{FF2B5EF4-FFF2-40B4-BE49-F238E27FC236}">
                  <a16:creationId xmlns:a16="http://schemas.microsoft.com/office/drawing/2014/main" xmlns="" id="{D325045E-8C21-4377-8BD7-D60A959DB05B}"/>
                </a:ext>
              </a:extLst>
            </p:cNvPr>
            <p:cNvSpPr/>
            <p:nvPr/>
          </p:nvSpPr>
          <p:spPr>
            <a:xfrm>
              <a:off x="874714" y="3800644"/>
              <a:ext cx="2717424" cy="36279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endParaRPr lang="zh-CN" altLang="en-US" sz="1600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  <p:sp>
          <p:nvSpPr>
            <p:cNvPr id="23" name="矩形 35">
              <a:extLst>
                <a:ext uri="{FF2B5EF4-FFF2-40B4-BE49-F238E27FC236}">
                  <a16:creationId xmlns:a16="http://schemas.microsoft.com/office/drawing/2014/main" xmlns="" id="{3DC00A9F-7729-4576-AA93-D9872F59C275}"/>
                </a:ext>
              </a:extLst>
            </p:cNvPr>
            <p:cNvSpPr/>
            <p:nvPr/>
          </p:nvSpPr>
          <p:spPr>
            <a:xfrm>
              <a:off x="874713" y="3451823"/>
              <a:ext cx="2241974" cy="4303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ru-RU" altLang="zh-CN" sz="2000" b="1" dirty="0">
                  <a:latin typeface="inpin heiti" panose="00000500000000000000" pitchFamily="2" charset="-122"/>
                  <a:ea typeface="inpin heiti" panose="00000500000000000000" pitchFamily="2" charset="-122"/>
                  <a:sym typeface="inpin heiti" panose="00000500000000000000" pitchFamily="2" charset="-122"/>
                </a:rPr>
                <a:t>Дома</a:t>
              </a:r>
              <a:endParaRPr lang="zh-CN" altLang="en-US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endParaRPr>
            </a:p>
          </p:txBody>
        </p:sp>
      </p:grpSp>
      <p:sp>
        <p:nvSpPr>
          <p:cNvPr id="24" name="矩形 41">
            <a:extLst>
              <a:ext uri="{FF2B5EF4-FFF2-40B4-BE49-F238E27FC236}">
                <a16:creationId xmlns:a16="http://schemas.microsoft.com/office/drawing/2014/main" xmlns="" id="{D4904078-1071-447A-954A-0524A39AA882}"/>
              </a:ext>
            </a:extLst>
          </p:cNvPr>
          <p:cNvSpPr/>
          <p:nvPr/>
        </p:nvSpPr>
        <p:spPr>
          <a:xfrm>
            <a:off x="7150971" y="3884712"/>
            <a:ext cx="2936004" cy="4303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ru-RU" altLang="zh-CN" sz="2000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Региона</a:t>
            </a:r>
            <a:endParaRPr lang="zh-CN" altLang="en-US" sz="2000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5" name="矩形 44">
            <a:extLst>
              <a:ext uri="{FF2B5EF4-FFF2-40B4-BE49-F238E27FC236}">
                <a16:creationId xmlns:a16="http://schemas.microsoft.com/office/drawing/2014/main" xmlns="" id="{F7246B21-08E6-42C4-9C15-0D8C9185E32D}"/>
              </a:ext>
            </a:extLst>
          </p:cNvPr>
          <p:cNvSpPr/>
          <p:nvPr/>
        </p:nvSpPr>
        <p:spPr>
          <a:xfrm>
            <a:off x="2323604" y="2946334"/>
            <a:ext cx="2681942" cy="43037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ru-RU" altLang="zh-CN" sz="2000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На занятии , в ОУ</a:t>
            </a:r>
            <a:endParaRPr lang="zh-CN" altLang="en-US" sz="2000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  <p:sp>
        <p:nvSpPr>
          <p:cNvPr id="26" name="矩形 47">
            <a:extLst>
              <a:ext uri="{FF2B5EF4-FFF2-40B4-BE49-F238E27FC236}">
                <a16:creationId xmlns:a16="http://schemas.microsoft.com/office/drawing/2014/main" xmlns="" id="{4962E99D-A5A8-4CE2-B3CD-1345D2F1590F}"/>
              </a:ext>
            </a:extLst>
          </p:cNvPr>
          <p:cNvSpPr/>
          <p:nvPr/>
        </p:nvSpPr>
        <p:spPr>
          <a:xfrm>
            <a:off x="1790701" y="4735358"/>
            <a:ext cx="3214846" cy="94115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ru-RU" altLang="zh-CN" sz="2400" b="1" dirty="0">
                <a:latin typeface="inpin heiti" panose="00000500000000000000" pitchFamily="2" charset="-122"/>
                <a:ea typeface="inpin heiti" panose="00000500000000000000" pitchFamily="2" charset="-122"/>
                <a:sym typeface="inpin heiti" panose="00000500000000000000" pitchFamily="2" charset="-122"/>
              </a:rPr>
              <a:t>Транслирование ценности</a:t>
            </a:r>
            <a:endParaRPr lang="zh-CN" altLang="en-US" sz="2400" b="1" dirty="0">
              <a:latin typeface="inpin heiti" panose="00000500000000000000" pitchFamily="2" charset="-122"/>
              <a:ea typeface="inpin heiti" panose="00000500000000000000" pitchFamily="2" charset="-122"/>
              <a:sym typeface="inpin heiti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164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048FAF-B7EF-46BF-87DF-4E3B244AB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2025" y="2689225"/>
            <a:ext cx="10515600" cy="60558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4495230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49082"/>
      </a:accent1>
      <a:accent2>
        <a:srgbClr val="B27B39"/>
      </a:accent2>
      <a:accent3>
        <a:srgbClr val="849797"/>
      </a:accent3>
      <a:accent4>
        <a:srgbClr val="DBB09C"/>
      </a:accent4>
      <a:accent5>
        <a:srgbClr val="84A1AB"/>
      </a:accent5>
      <a:accent6>
        <a:srgbClr val="988A7E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333</Words>
  <Application>Microsoft Office PowerPoint</Application>
  <PresentationFormat>Произвольный</PresentationFormat>
  <Paragraphs>99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Колледж туризма Санкт-Петербурга Ресурсный центр Отделение «Коммерции и строительства»  </vt:lpstr>
      <vt:lpstr>Создание условий для привлечения студентов к предпринимательской деятельности в рамках Всероссийского чемпионатного движения по профессиональному мастерству</vt:lpstr>
      <vt:lpstr>Всероссийское чемпионатное движение по профессиональному мастерству</vt:lpstr>
      <vt:lpstr>Условия для привлечения студентов к предпринимательской деятельности</vt:lpstr>
      <vt:lpstr>Предпринимательская деятельность Структура</vt:lpstr>
      <vt:lpstr>Предпринимательская деятельность Структура</vt:lpstr>
      <vt:lpstr>Наставничество</vt:lpstr>
      <vt:lpstr>МСП (Сетевые мероприятия и менторинг)</vt:lpstr>
      <vt:lpstr>Индустриальные партнеры</vt:lpstr>
      <vt:lpstr>Поддержка</vt:lpstr>
      <vt:lpstr>Спасибо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barysheva</cp:lastModifiedBy>
  <cp:revision>10</cp:revision>
  <dcterms:created xsi:type="dcterms:W3CDTF">2024-02-13T07:31:22Z</dcterms:created>
  <dcterms:modified xsi:type="dcterms:W3CDTF">2024-03-26T12:07:50Z</dcterms:modified>
</cp:coreProperties>
</file>