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74" r:id="rId2"/>
    <p:sldId id="275" r:id="rId3"/>
    <p:sldId id="259" r:id="rId4"/>
    <p:sldId id="261" r:id="rId5"/>
    <p:sldId id="262" r:id="rId6"/>
    <p:sldId id="263" r:id="rId7"/>
    <p:sldId id="264" r:id="rId8"/>
    <p:sldId id="281" r:id="rId9"/>
    <p:sldId id="277" r:id="rId10"/>
    <p:sldId id="282" r:id="rId11"/>
    <p:sldId id="276" r:id="rId12"/>
    <p:sldId id="273" r:id="rId13"/>
    <p:sldId id="280" r:id="rId14"/>
    <p:sldId id="265" r:id="rId15"/>
    <p:sldId id="266" r:id="rId16"/>
    <p:sldId id="270" r:id="rId17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9959" autoAdjust="0"/>
    <p:restoredTop sz="94660"/>
  </p:normalViewPr>
  <p:slideViewPr>
    <p:cSldViewPr snapToGrid="0">
      <p:cViewPr>
        <p:scale>
          <a:sx n="100" d="100"/>
          <a:sy n="100" d="100"/>
        </p:scale>
        <p:origin x="708" y="360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328519-BF41-4903-9C32-3A7ABD2727E6}" type="datetimeFigureOut">
              <a:rPr lang="ru-RU" smtClean="0"/>
              <a:t>27.03.2024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51DA34-DC2B-4939-A1AD-0A0BB60FF4E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8577238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328519-BF41-4903-9C32-3A7ABD2727E6}" type="datetimeFigureOut">
              <a:rPr lang="ru-RU" smtClean="0"/>
              <a:t>27.03.2024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51DA34-DC2B-4939-A1AD-0A0BB60FF4E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1187684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328519-BF41-4903-9C32-3A7ABD2727E6}" type="datetimeFigureOut">
              <a:rPr lang="ru-RU" smtClean="0"/>
              <a:t>27.03.2024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51DA34-DC2B-4939-A1AD-0A0BB60FF4E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980241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328519-BF41-4903-9C32-3A7ABD2727E6}" type="datetimeFigureOut">
              <a:rPr lang="ru-RU" smtClean="0"/>
              <a:t>27.03.2024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51DA34-DC2B-4939-A1AD-0A0BB60FF4E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2100860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328519-BF41-4903-9C32-3A7ABD2727E6}" type="datetimeFigureOut">
              <a:rPr lang="ru-RU" smtClean="0"/>
              <a:t>27.03.2024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51DA34-DC2B-4939-A1AD-0A0BB60FF4E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1361695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328519-BF41-4903-9C32-3A7ABD2727E6}" type="datetimeFigureOut">
              <a:rPr lang="ru-RU" smtClean="0"/>
              <a:t>27.03.2024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51DA34-DC2B-4939-A1AD-0A0BB60FF4E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524354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328519-BF41-4903-9C32-3A7ABD2727E6}" type="datetimeFigureOut">
              <a:rPr lang="ru-RU" smtClean="0"/>
              <a:t>27.03.2024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51DA34-DC2B-4939-A1AD-0A0BB60FF4E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3096165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328519-BF41-4903-9C32-3A7ABD2727E6}" type="datetimeFigureOut">
              <a:rPr lang="ru-RU" smtClean="0"/>
              <a:t>27.03.2024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51DA34-DC2B-4939-A1AD-0A0BB60FF4E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6413241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328519-BF41-4903-9C32-3A7ABD2727E6}" type="datetimeFigureOut">
              <a:rPr lang="ru-RU" smtClean="0"/>
              <a:t>27.03.2024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51DA34-DC2B-4939-A1AD-0A0BB60FF4E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4257204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328519-BF41-4903-9C32-3A7ABD2727E6}" type="datetimeFigureOut">
              <a:rPr lang="ru-RU" smtClean="0"/>
              <a:t>27.03.2024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51DA34-DC2B-4939-A1AD-0A0BB60FF4E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4211148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328519-BF41-4903-9C32-3A7ABD2727E6}" type="datetimeFigureOut">
              <a:rPr lang="ru-RU" smtClean="0"/>
              <a:t>27.03.2024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51DA34-DC2B-4939-A1AD-0A0BB60FF4E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0400622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2328519-BF41-4903-9C32-3A7ABD2727E6}" type="datetimeFigureOut">
              <a:rPr lang="ru-RU" smtClean="0"/>
              <a:t>27.03.2024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D51DA34-DC2B-4939-A1AD-0A0BB60FF4E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3178160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09600" y="1600205"/>
            <a:ext cx="10972800" cy="3002276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ru-RU" dirty="0">
                <a:solidFill>
                  <a:schemeClr val="tx1">
                    <a:lumMod val="95000"/>
                    <a:lumOff val="5000"/>
                  </a:schemeClr>
                </a:solidFill>
              </a:rPr>
              <a:t>Межрегиональная научно-практическая конференция</a:t>
            </a:r>
          </a:p>
          <a:p>
            <a:pPr marL="0" indent="0" algn="ctr">
              <a:buNone/>
            </a:pPr>
            <a:r>
              <a:rPr lang="ru-RU" dirty="0">
                <a:solidFill>
                  <a:schemeClr val="tx1">
                    <a:lumMod val="95000"/>
                    <a:lumOff val="5000"/>
                  </a:schemeClr>
                </a:solidFill>
              </a:rPr>
              <a:t> Ресурсного центра</a:t>
            </a:r>
          </a:p>
          <a:p>
            <a:pPr marL="0" indent="0" algn="ctr">
              <a:buNone/>
            </a:pPr>
            <a:r>
              <a:rPr lang="ru-RU" dirty="0">
                <a:solidFill>
                  <a:schemeClr val="tx1">
                    <a:lumMod val="95000"/>
                    <a:lumOff val="5000"/>
                  </a:schemeClr>
                </a:solidFill>
              </a:rPr>
              <a:t>«Образовательно-производственный кластер, как форма социального партнерства с профессиональными образовательными организациями сферы сервиса и услуг»</a:t>
            </a:r>
          </a:p>
          <a:p>
            <a:pPr marL="0" indent="0" algn="ctr">
              <a:buNone/>
            </a:pPr>
            <a:endParaRPr lang="ru-RU" dirty="0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85863" y="0"/>
            <a:ext cx="1285875" cy="1158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Прямоугольник 3"/>
          <p:cNvSpPr/>
          <p:nvPr/>
        </p:nvSpPr>
        <p:spPr>
          <a:xfrm>
            <a:off x="4626406" y="5022632"/>
            <a:ext cx="1821589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dirty="0">
                <a:solidFill>
                  <a:schemeClr val="tx1">
                    <a:lumMod val="95000"/>
                    <a:lumOff val="5000"/>
                  </a:schemeClr>
                </a:solidFill>
              </a:rPr>
              <a:t>Санкт-Петербург</a:t>
            </a:r>
          </a:p>
          <a:p>
            <a:pPr algn="ctr"/>
            <a:r>
              <a:rPr lang="ru-RU" dirty="0">
                <a:solidFill>
                  <a:schemeClr val="tx1">
                    <a:lumMod val="95000"/>
                    <a:lumOff val="5000"/>
                  </a:schemeClr>
                </a:solidFill>
              </a:rPr>
              <a:t>28 марта 2024г</a:t>
            </a:r>
          </a:p>
        </p:txBody>
      </p:sp>
    </p:spTree>
    <p:extLst>
      <p:ext uri="{BB962C8B-B14F-4D97-AF65-F5344CB8AC3E}">
        <p14:creationId xmlns:p14="http://schemas.microsoft.com/office/powerpoint/2010/main" val="263459564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3623417" y="-125999"/>
            <a:ext cx="8568583" cy="1467689"/>
          </a:xfrm>
        </p:spPr>
        <p:txBody>
          <a:bodyPr>
            <a:noAutofit/>
          </a:bodyPr>
          <a:lstStyle/>
          <a:p>
            <a:pPr algn="ctr"/>
            <a:r>
              <a:rPr lang="ru-RU" sz="2800" b="1" cap="all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СПБ  </a:t>
            </a:r>
            <a:r>
              <a:rPr lang="ru-RU" sz="2800" b="1" cap="all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гапоу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800" cap="all" dirty="0">
                <a:latin typeface="Times New Roman" panose="02020603050405020304" pitchFamily="18" charset="0"/>
                <a:cs typeface="Times New Roman" panose="02020603050405020304" pitchFamily="18" charset="0"/>
              </a:rPr>
              <a:t>«</a:t>
            </a:r>
            <a:r>
              <a:rPr lang="ru-RU" sz="2800" b="1" cap="all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МорскАЯ</a:t>
            </a:r>
            <a:r>
              <a:rPr lang="ru-RU" sz="2800" b="1" cap="all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b="1" cap="all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техническАЯ</a:t>
            </a:r>
            <a:r>
              <a:rPr lang="ru-RU" sz="2800" b="1" cap="all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АКАДЕМИЯ ИМЕНИ АДМИРАЛА Д.Н.СЕНЯВИНА</a:t>
            </a:r>
            <a:r>
              <a:rPr lang="ru-RU" sz="2800" cap="all" dirty="0">
                <a:latin typeface="Times New Roman" panose="02020603050405020304" pitchFamily="18" charset="0"/>
                <a:cs typeface="Times New Roman" panose="02020603050405020304" pitchFamily="18" charset="0"/>
              </a:rPr>
              <a:t>»</a:t>
            </a:r>
            <a:endParaRPr lang="ru-RU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5791200" y="5563841"/>
            <a:ext cx="6166806" cy="941734"/>
          </a:xfrm>
        </p:spPr>
        <p:txBody>
          <a:bodyPr>
            <a:normAutofit/>
          </a:bodyPr>
          <a:lstStyle/>
          <a:p>
            <a:pPr algn="r"/>
            <a:r>
              <a:rPr lang="ru-RU" sz="1400" cap="none" dirty="0">
                <a:latin typeface="Times New Roman" panose="02020603050405020304" pitchFamily="18" charset="0"/>
                <a:cs typeface="Times New Roman" panose="02020603050405020304" pitchFamily="18" charset="0"/>
              </a:rPr>
              <a:t>Заведующая технологическим отделением Пищик О.Г.</a:t>
            </a:r>
          </a:p>
          <a:p>
            <a:pPr algn="r"/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Преподаватель </a:t>
            </a:r>
            <a:r>
              <a:rPr lang="ru-RU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Цупранова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Л.Д.</a:t>
            </a:r>
          </a:p>
          <a:p>
            <a:pPr algn="r"/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Генеральный директор гостиницы «Охтинская» Богданов И.А.</a:t>
            </a:r>
          </a:p>
          <a:p>
            <a:pPr algn="r"/>
            <a:endParaRPr lang="ru-RU" sz="1400" cap="none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Заголовок 1"/>
          <p:cNvSpPr txBox="1">
            <a:spLocks/>
          </p:cNvSpPr>
          <p:nvPr/>
        </p:nvSpPr>
        <p:spPr>
          <a:xfrm>
            <a:off x="4889500" y="3629917"/>
            <a:ext cx="6965992" cy="930969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«Новые возможности в изучении инновационных технологий, с учетом взаимодействия  с предприятием участником образовательно-производственного кластера, гостиницы «Охтинская»</a:t>
            </a:r>
          </a:p>
        </p:txBody>
      </p:sp>
      <p:pic>
        <p:nvPicPr>
          <p:cNvPr id="1026" name="Picture 2" descr="C:\Users\kka\Desktop\462aa5d4-bec6-4cbd-8731-a0de3f3a47d8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1300" y="1273373"/>
            <a:ext cx="4826000" cy="472420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31516604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1257301" y="512646"/>
            <a:ext cx="10401300" cy="5170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15000"/>
              </a:lnSpc>
            </a:pPr>
            <a:r>
              <a:rPr lang="ru-RU" sz="2400" b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Особый запрос предприятий гостеприимства к организациям СПО</a:t>
            </a:r>
            <a:endParaRPr lang="ru-RU" sz="2400" dirty="0">
              <a:effectLst/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590550" y="2390054"/>
            <a:ext cx="3168650" cy="20313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образовательно-производственный кластер – бустер процесса взаимодействия образовательных организаций и производственных предприятий гостеприимства</a:t>
            </a:r>
          </a:p>
        </p:txBody>
      </p:sp>
      <p:pic>
        <p:nvPicPr>
          <p:cNvPr id="2050" name="Picture 2" descr="C:\Users\kka\Desktop\4bb2e4d733c14b62d45a000400b103c6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48100" y="1270000"/>
            <a:ext cx="8114308" cy="43814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04827366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7124700" y="2323597"/>
            <a:ext cx="4762500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Номерной фонд,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Ресторанный комплекс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Партнер Комитета по образованию СПб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База производственной практики по компетенции «Поварское дело»</a:t>
            </a:r>
          </a:p>
        </p:txBody>
      </p:sp>
      <p:pic>
        <p:nvPicPr>
          <p:cNvPr id="3074" name="Picture 2" descr="https://fortuna-travel.ru/upload/iblock/7ee/1bv0uwjypxi78qdxrrs8003i59fbaz0i/u68mgkv0xupfj4gttlgtolvvuyjzs4pw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1474" y="1822803"/>
            <a:ext cx="6626225" cy="43423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Прямоугольник 3"/>
          <p:cNvSpPr/>
          <p:nvPr/>
        </p:nvSpPr>
        <p:spPr>
          <a:xfrm>
            <a:off x="736600" y="337235"/>
            <a:ext cx="10807700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Гостиница «Охтинская» , как  предприятие участник образовательно-производственного кластера активно ставит актуальные вопросы СПО в целях обеспечения предприятий высококвалифицированными кадрами</a:t>
            </a:r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7045136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1066800" y="227978"/>
            <a:ext cx="10706100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Необходимость совершенствования профессиональных компетенций обучающихся граждан, желающих получить новую профессию в сфере общественного питания в предприятиях гостеприимства</a:t>
            </a:r>
          </a:p>
        </p:txBody>
      </p:sp>
      <p:pic>
        <p:nvPicPr>
          <p:cNvPr id="4098" name="Picture 2" descr="C:\Users\kka\Desktop\5348024584043031_5758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49500" y="1609709"/>
            <a:ext cx="7524750" cy="5016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68983140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1308099" y="495710"/>
            <a:ext cx="10452100" cy="94179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15000"/>
              </a:lnSpc>
            </a:pP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Большая производственная мощность ресторанного комплекса</a:t>
            </a:r>
            <a:r>
              <a:rPr lang="en-US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обладает собственной спецификой в сфере питания:</a:t>
            </a:r>
            <a:endParaRPr lang="ru-RU" sz="2400" b="1" dirty="0">
              <a:effectLst/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6993698" y="2272166"/>
            <a:ext cx="4766501" cy="232217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lvl="0" indent="-342900">
              <a:lnSpc>
                <a:spcPct val="115000"/>
              </a:lnSpc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</a:rPr>
              <a:t>Зал «Ассамблея» (200 посадочных мест) </a:t>
            </a:r>
          </a:p>
          <a:p>
            <a:pPr marL="342900" lvl="0" indent="-342900">
              <a:lnSpc>
                <a:spcPct val="115000"/>
              </a:lnSpc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</a:rPr>
              <a:t>Зал «Бешамель» (50 посадочных мест) </a:t>
            </a:r>
          </a:p>
          <a:p>
            <a:pPr marL="342900" indent="-342900">
              <a:lnSpc>
                <a:spcPct val="115000"/>
              </a:lnSpc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</a:rPr>
              <a:t>Зал «Охтинский»(200 посадочных мест) </a:t>
            </a:r>
          </a:p>
          <a:p>
            <a:pPr marL="342900" indent="-342900">
              <a:lnSpc>
                <a:spcPct val="115000"/>
              </a:lnSpc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</a:rPr>
              <a:t>Зал «</a:t>
            </a:r>
            <a:r>
              <a:rPr lang="ru-RU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Малоохтинский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</a:rPr>
              <a:t>» (35 посадочных мест) </a:t>
            </a:r>
          </a:p>
          <a:p>
            <a:pPr marL="342900" lvl="0" indent="-342900">
              <a:lnSpc>
                <a:spcPct val="115000"/>
              </a:lnSpc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</a:rPr>
              <a:t>Пекарня-кондитерская. </a:t>
            </a:r>
          </a:p>
          <a:p>
            <a:pPr marL="342900" lvl="0" indent="-342900">
              <a:lnSpc>
                <a:spcPct val="115000"/>
              </a:lnSpc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</a:rPr>
              <a:t>Лобби-бар.</a:t>
            </a:r>
            <a:endParaRPr lang="ru-RU" sz="16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pic>
        <p:nvPicPr>
          <p:cNvPr id="5122" name="Picture 2" descr="C:\Users\kka\Desktop\30258560076564190_bd16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3951" y="1498600"/>
            <a:ext cx="6398148" cy="40131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49326886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4668253" y="446889"/>
            <a:ext cx="8031747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Разработана программа ПК для получения необходимых компетенций</a:t>
            </a:r>
            <a:endParaRPr lang="ru-RU" sz="2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5502275" y="1601051"/>
            <a:ext cx="6096000" cy="4801314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ПК 1.Организовывать выполнение заказов потребителей</a:t>
            </a:r>
          </a:p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ПК 2. Эксплуатировать инвентарь,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весоизмерительное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и торгово-технологическое</a:t>
            </a:r>
          </a:p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оборудование в процессе обслуживания.</a:t>
            </a:r>
          </a:p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ПК 3. Изготавливать определённый ассортимент кулинарной продукции</a:t>
            </a:r>
          </a:p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ПК 4. Изготавливать смешанные напитки, в том числе коктейли, различными</a:t>
            </a:r>
          </a:p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методами, горячие напитки.</a:t>
            </a:r>
          </a:p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ПК 5. Обслуживать потребителей при использовании специальных форм</a:t>
            </a:r>
          </a:p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организации питания.</a:t>
            </a:r>
          </a:p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ПК 6. Вести учётно-отчётную документацию в соответствии с нормативными</a:t>
            </a:r>
          </a:p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требованиями. , востребованной в целом ПО РФ и в частности в Санкт-ПТЕРБУРГЕ для предприятий гостеприимства. </a:t>
            </a:r>
          </a:p>
        </p:txBody>
      </p:sp>
      <p:pic>
        <p:nvPicPr>
          <p:cNvPr id="6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734" t="17121" r="45877" b="5219"/>
          <a:stretch/>
        </p:blipFill>
        <p:spPr bwMode="auto">
          <a:xfrm>
            <a:off x="400435" y="175097"/>
            <a:ext cx="4644639" cy="6463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30578934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16021" y="170572"/>
            <a:ext cx="10515600" cy="1325563"/>
          </a:xfrm>
        </p:spPr>
        <p:txBody>
          <a:bodyPr>
            <a:normAutofit/>
          </a:bodyPr>
          <a:lstStyle/>
          <a:p>
            <a:pPr algn="ctr"/>
            <a:r>
              <a:rPr lang="ru-RU" sz="3200" b="1" dirty="0"/>
              <a:t>Программа прошла </a:t>
            </a:r>
            <a:br>
              <a:rPr lang="ru-RU" sz="3200" b="1" dirty="0"/>
            </a:br>
            <a:r>
              <a:rPr lang="ru-RU" sz="3200" b="1" dirty="0">
                <a:latin typeface="Times New Roman" pitchFamily="18" charset="0"/>
                <a:cs typeface="Times New Roman" pitchFamily="18" charset="0"/>
              </a:rPr>
              <a:t>Техническую и Содержательную экспертизу</a:t>
            </a:r>
          </a:p>
        </p:txBody>
      </p:sp>
      <p:pic>
        <p:nvPicPr>
          <p:cNvPr id="5123" name="Picture 3"/>
          <p:cNvPicPr>
            <a:picLocks noGrp="1" noChangeAspect="1" noChangeArrowheads="1"/>
          </p:cNvPicPr>
          <p:nvPr>
            <p:ph sz="half"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674" t="20518" r="13110" b="7391"/>
          <a:stretch/>
        </p:blipFill>
        <p:spPr bwMode="auto">
          <a:xfrm>
            <a:off x="184826" y="1429967"/>
            <a:ext cx="7060652" cy="391051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124" name="Picture 4"/>
          <p:cNvPicPr>
            <a:picLocks noGrp="1" noChangeAspect="1" noChangeArrowheads="1"/>
          </p:cNvPicPr>
          <p:nvPr>
            <p:ph sz="half" idx="2"/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799" t="20309" r="12985" b="7662"/>
          <a:stretch/>
        </p:blipFill>
        <p:spPr bwMode="auto">
          <a:xfrm>
            <a:off x="6361888" y="2169266"/>
            <a:ext cx="5150601" cy="381324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32633356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52220" y="442617"/>
            <a:ext cx="10515600" cy="1556664"/>
          </a:xfrm>
        </p:spPr>
        <p:txBody>
          <a:bodyPr>
            <a:noAutofit/>
          </a:bodyPr>
          <a:lstStyle/>
          <a:p>
            <a:pPr algn="ctr"/>
            <a:r>
              <a:rPr lang="ru-RU" sz="2400" b="1" dirty="0">
                <a:latin typeface="Times New Roman" pitchFamily="18" charset="0"/>
                <a:cs typeface="Times New Roman" pitchFamily="18" charset="0"/>
              </a:rPr>
              <a:t>ДОГОВОР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400" dirty="0">
                <a:latin typeface="Times New Roman" pitchFamily="18" charset="0"/>
                <a:cs typeface="Times New Roman" pitchFamily="18" charset="0"/>
              </a:rPr>
            </a:b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о практической подготовке обучающихся </a:t>
            </a:r>
            <a:br>
              <a:rPr lang="ru-RU" sz="2400" dirty="0">
                <a:latin typeface="Times New Roman" pitchFamily="18" charset="0"/>
                <a:cs typeface="Times New Roman" pitchFamily="18" charset="0"/>
              </a:rPr>
            </a:b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в рамках образовательно-производственного кластера </a:t>
            </a:r>
            <a:br>
              <a:rPr lang="ru-RU" sz="2400" dirty="0">
                <a:latin typeface="Times New Roman" pitchFamily="18" charset="0"/>
                <a:cs typeface="Times New Roman" pitchFamily="18" charset="0"/>
              </a:rPr>
            </a:b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по направлению подготовки «Ресторанный сервис»</a:t>
            </a:r>
            <a:br>
              <a:rPr lang="ru-RU" sz="2400" dirty="0">
                <a:latin typeface="Times New Roman" pitchFamily="18" charset="0"/>
                <a:cs typeface="Times New Roman" pitchFamily="18" charset="0"/>
              </a:rPr>
            </a:b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в ООО «Стром-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Трейдинг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»  (гостиница «Охтинская»)</a:t>
            </a:r>
          </a:p>
        </p:txBody>
      </p:sp>
      <p:pic>
        <p:nvPicPr>
          <p:cNvPr id="3074" name="Picture 2"/>
          <p:cNvPicPr>
            <a:picLocks noGrp="1" noChangeAspect="1" noChangeArrowheads="1"/>
          </p:cNvPicPr>
          <p:nvPr>
            <p:ph sz="half"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778" t="19490" r="13260" b="6428"/>
          <a:stretch/>
        </p:blipFill>
        <p:spPr bwMode="auto">
          <a:xfrm>
            <a:off x="2279163" y="2162859"/>
            <a:ext cx="8228688" cy="453887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16348753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ru-RU" sz="2400" b="1" dirty="0">
                <a:latin typeface="Times New Roman" pitchFamily="18" charset="0"/>
                <a:cs typeface="Times New Roman" pitchFamily="18" charset="0"/>
              </a:rPr>
              <a:t>АПРОБАЦИЯ</a:t>
            </a:r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1596958" y="1932629"/>
            <a:ext cx="9093740" cy="3135482"/>
          </a:xfrm>
        </p:spPr>
        <p:txBody>
          <a:bodyPr>
            <a:normAutofit/>
          </a:bodyPr>
          <a:lstStyle/>
          <a:p>
            <a:pPr marL="0" indent="0" algn="just">
              <a:buNone/>
            </a:pPr>
            <a:r>
              <a:rPr lang="ru-RU" dirty="0">
                <a:latin typeface="Times New Roman" pitchFamily="18" charset="0"/>
                <a:cs typeface="Times New Roman" pitchFamily="18" charset="0"/>
              </a:rPr>
              <a:t>Апробация программы осуществлялась с целью оценки ее эффективности в отношении достижения планируемых результатов образовательной деятельности, наличие условий для ее реализации, соответствие требований к кадровому, материально-техническому и информационно-методическому обеспечению.</a:t>
            </a:r>
          </a:p>
        </p:txBody>
      </p:sp>
    </p:spTree>
    <p:extLst>
      <p:ext uri="{BB962C8B-B14F-4D97-AF65-F5344CB8AC3E}">
        <p14:creationId xmlns:p14="http://schemas.microsoft.com/office/powerpoint/2010/main" val="27995943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549" t="15326" r="30412" b="18337"/>
          <a:stretch/>
        </p:blipFill>
        <p:spPr bwMode="auto">
          <a:xfrm>
            <a:off x="1750679" y="1197839"/>
            <a:ext cx="8641977" cy="519786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5218994" y="762391"/>
            <a:ext cx="5094408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800" b="1" dirty="0"/>
              <a:t>График проведения апробации</a:t>
            </a:r>
          </a:p>
        </p:txBody>
      </p:sp>
    </p:spTree>
    <p:extLst>
      <p:ext uri="{BB962C8B-B14F-4D97-AF65-F5344CB8AC3E}">
        <p14:creationId xmlns:p14="http://schemas.microsoft.com/office/powerpoint/2010/main" val="96549440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4668253" y="1077510"/>
            <a:ext cx="8031747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Апробирована программа ПК для получения необходимых компетенций</a:t>
            </a:r>
            <a:endParaRPr lang="ru-RU" sz="2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5636126" y="2428239"/>
            <a:ext cx="6096000" cy="1754326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1.Теоретическое обучение в стенах Академии  -12 ч</a:t>
            </a:r>
          </a:p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2. Практическое обучение в ресторанном комплексе гостиницы Охтинская – 24 ч</a:t>
            </a:r>
          </a:p>
          <a:p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3. Корректировка программы</a:t>
            </a:r>
          </a:p>
          <a:p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6146" name="Picture 2" descr="C:\Users\kka\Desktop\Безымянный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3511" y="569001"/>
            <a:ext cx="4436478" cy="591036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53641578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sz="1800" b="1" dirty="0">
                <a:latin typeface="Times New Roman" pitchFamily="18" charset="0"/>
                <a:cs typeface="Times New Roman" pitchFamily="18" charset="0"/>
              </a:rPr>
              <a:t>В рамках апробации, занятия проводились в учебных мастерских Морской технической академии. </a:t>
            </a:r>
            <a:br>
              <a:rPr lang="ru-RU" sz="1800" b="1" dirty="0">
                <a:latin typeface="Times New Roman" pitchFamily="18" charset="0"/>
                <a:cs typeface="Times New Roman" pitchFamily="18" charset="0"/>
              </a:rPr>
            </a:br>
            <a:r>
              <a:rPr lang="ru-RU" sz="1800" b="1" dirty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1800" b="1" dirty="0">
                <a:latin typeface="Times New Roman" pitchFamily="18" charset="0"/>
                <a:cs typeface="Times New Roman" pitchFamily="18" charset="0"/>
              </a:rPr>
            </a:br>
            <a:r>
              <a:rPr lang="ru-RU" sz="1800" b="1" dirty="0">
                <a:latin typeface="Times New Roman" pitchFamily="18" charset="0"/>
                <a:cs typeface="Times New Roman" pitchFamily="18" charset="0"/>
              </a:rPr>
              <a:t>Практические занятия проводились в гостинице «Охтинская» - участнике образовательно-производственного кластера по направлению «Ресторанный сервис»</a:t>
            </a:r>
            <a:br>
              <a:rPr lang="ru-RU" sz="1800" b="1" dirty="0">
                <a:latin typeface="Times New Roman" pitchFamily="18" charset="0"/>
                <a:cs typeface="Times New Roman" pitchFamily="18" charset="0"/>
              </a:rPr>
            </a:br>
            <a:endParaRPr lang="ru-RU" sz="18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Объект 5"/>
          <p:cNvSpPr>
            <a:spLocks noGrp="1"/>
          </p:cNvSpPr>
          <p:nvPr>
            <p:ph sz="half" idx="1"/>
          </p:nvPr>
        </p:nvSpPr>
        <p:spPr>
          <a:xfrm>
            <a:off x="1013296" y="2078542"/>
            <a:ext cx="9823315" cy="3446767"/>
          </a:xfrm>
        </p:spPr>
        <p:txBody>
          <a:bodyPr>
            <a:noAutofit/>
          </a:bodyPr>
          <a:lstStyle/>
          <a:p>
            <a:pPr algn="just"/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Ознакомились организационной структурой гостиницы «Охтинская», этапами карьерного роста в отеле, профессиональными стандартами и квалификационными требованиями.</a:t>
            </a:r>
          </a:p>
          <a:p>
            <a:pPr algn="just"/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Изучили виды меню для шведской линии. Ассортимент продукции и варианты его подачи. Формы и порядок оформления документации на подачу и возврат продукции шведской линии. Формы оплаты «Шведского стола» потребителями.</a:t>
            </a:r>
          </a:p>
          <a:p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Ознакомились с видами оборудования шведской линии, принципы работы и порядок безопасной эксплуатации.</a:t>
            </a:r>
          </a:p>
          <a:p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Практически отрабатывали навыки по сервировка,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порционированию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блюд на шведской линии, приготовление, сервировка и подача напитков и др.</a:t>
            </a:r>
          </a:p>
        </p:txBody>
      </p:sp>
      <p:sp>
        <p:nvSpPr>
          <p:cNvPr id="8" name="Прямоугольник 7"/>
          <p:cNvSpPr/>
          <p:nvPr/>
        </p:nvSpPr>
        <p:spPr>
          <a:xfrm>
            <a:off x="4994224" y="1580905"/>
            <a:ext cx="160736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b="1" dirty="0" smtClean="0"/>
              <a:t>Обучающиеся</a:t>
            </a:r>
            <a:endParaRPr lang="ru-RU" b="1" dirty="0"/>
          </a:p>
        </p:txBody>
      </p:sp>
    </p:spTree>
    <p:extLst>
      <p:ext uri="{BB962C8B-B14F-4D97-AF65-F5344CB8AC3E}">
        <p14:creationId xmlns:p14="http://schemas.microsoft.com/office/powerpoint/2010/main" val="318380834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5410200" y="1846987"/>
            <a:ext cx="6096000" cy="369332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????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026" name="Picture 2" descr="C:\Users\kka\Desktop\6a6af023-56b4-4dee-b578-5dd95c6ad055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0816750">
            <a:off x="538623" y="606173"/>
            <a:ext cx="3903788" cy="52159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C:\Users\kka\Desktop\88dc48b8-ce0a-45b7-8b71-c3948b1557eb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321890">
            <a:off x="3440396" y="765474"/>
            <a:ext cx="3839182" cy="51295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Прямоугольник 3"/>
          <p:cNvSpPr/>
          <p:nvPr/>
        </p:nvSpPr>
        <p:spPr>
          <a:xfrm>
            <a:off x="8053263" y="2591608"/>
            <a:ext cx="3452937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взаимосвязь производственных мощностей отеля, количества проживающих и необходимости данных компетенций в арсенале поваров</a:t>
            </a:r>
          </a:p>
        </p:txBody>
      </p:sp>
      <p:sp>
        <p:nvSpPr>
          <p:cNvPr id="8" name="Прямоугольник 7"/>
          <p:cNvSpPr/>
          <p:nvPr/>
        </p:nvSpPr>
        <p:spPr>
          <a:xfrm>
            <a:off x="7545263" y="667466"/>
            <a:ext cx="4646737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Апробирована программа -  ПК для поваров гостиничных комплексов</a:t>
            </a:r>
            <a:endParaRPr lang="ru-RU" sz="2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0642262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4781549" y="711610"/>
            <a:ext cx="7277101" cy="48301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15000"/>
              </a:lnSpc>
            </a:pPr>
            <a:r>
              <a:rPr lang="ru-RU" sz="2400" b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Благодарность</a:t>
            </a:r>
            <a:endParaRPr lang="ru-RU" sz="2400" dirty="0">
              <a:effectLst/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6913746" y="2213753"/>
            <a:ext cx="5144904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Руководству Гостиницы «Охтинская», </a:t>
            </a:r>
            <a:r>
              <a:rPr lang="ru-RU" b="1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 лице Богданова И.А.,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за помощь в разработке и корректировке образовательных программ </a:t>
            </a:r>
          </a:p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участии в подготовки конкурентоспособных квалифицированных рабочих и специалистов среднего звена.</a:t>
            </a:r>
          </a:p>
        </p:txBody>
      </p:sp>
      <p:pic>
        <p:nvPicPr>
          <p:cNvPr id="7170" name="Picture 2" descr="https://ohtinskaja.ru/images/main/01main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0257" y="1511109"/>
            <a:ext cx="6598185" cy="35528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17450262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Прямоугольник 5"/>
          <p:cNvSpPr/>
          <p:nvPr/>
        </p:nvSpPr>
        <p:spPr>
          <a:xfrm>
            <a:off x="1357162" y="4019527"/>
            <a:ext cx="9903393" cy="20036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15000"/>
              </a:lnSpc>
            </a:pPr>
            <a:r>
              <a:rPr lang="ru-RU" b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Заведующая технологическом отделением МТА имени адмирала Д.Н. Сенявина</a:t>
            </a:r>
          </a:p>
          <a:p>
            <a:pPr algn="ctr">
              <a:lnSpc>
                <a:spcPct val="115000"/>
              </a:lnSpc>
            </a:pPr>
            <a:r>
              <a:rPr lang="ru-RU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Пищик О.Г.</a:t>
            </a:r>
          </a:p>
          <a:p>
            <a:pPr algn="ctr">
              <a:lnSpc>
                <a:spcPct val="115000"/>
              </a:lnSpc>
            </a:pPr>
            <a:r>
              <a:rPr lang="ru-RU" b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Преподаватель специальных дисциплин</a:t>
            </a:r>
          </a:p>
          <a:p>
            <a:pPr algn="ctr">
              <a:lnSpc>
                <a:spcPct val="115000"/>
              </a:lnSpc>
            </a:pPr>
            <a:r>
              <a:rPr lang="ru-RU" b="1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Цупранова</a:t>
            </a:r>
            <a:r>
              <a:rPr lang="ru-RU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Л.Д.</a:t>
            </a:r>
          </a:p>
          <a:p>
            <a:pPr algn="ctr">
              <a:lnSpc>
                <a:spcPct val="115000"/>
              </a:lnSpc>
            </a:pPr>
            <a:r>
              <a:rPr lang="ru-RU" b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Генеральный директор гостиницы «Охтинская» </a:t>
            </a:r>
          </a:p>
          <a:p>
            <a:pPr algn="ctr">
              <a:lnSpc>
                <a:spcPct val="115000"/>
              </a:lnSpc>
            </a:pPr>
            <a:r>
              <a:rPr lang="ru-RU" b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Богданов И.А</a:t>
            </a:r>
            <a:endParaRPr lang="ru-RU" b="1" dirty="0">
              <a:effectLst/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1357162" y="2329256"/>
            <a:ext cx="9903393" cy="6132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15000"/>
              </a:lnSpc>
            </a:pPr>
            <a:r>
              <a:rPr lang="ru-RU" sz="3200" b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СПАСИБО ЗА ВНИМАНИЕ</a:t>
            </a:r>
            <a:endParaRPr lang="ru-RU" sz="3200" dirty="0">
              <a:effectLst/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17978765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535</TotalTime>
  <Words>529</Words>
  <Application>Microsoft Office PowerPoint</Application>
  <PresentationFormat>Широкоэкранный</PresentationFormat>
  <Paragraphs>65</Paragraphs>
  <Slides>16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16</vt:i4>
      </vt:variant>
    </vt:vector>
  </HeadingPairs>
  <TitlesOfParts>
    <vt:vector size="22" baseType="lpstr">
      <vt:lpstr>Arial</vt:lpstr>
      <vt:lpstr>Calibri</vt:lpstr>
      <vt:lpstr>Calibri Light</vt:lpstr>
      <vt:lpstr>Symbol</vt:lpstr>
      <vt:lpstr>Times New Roman</vt:lpstr>
      <vt:lpstr>Тема Office</vt:lpstr>
      <vt:lpstr>Презентация PowerPoint</vt:lpstr>
      <vt:lpstr>СПБ  гапоу «МорскАЯ техническАЯ АКАДЕМИЯ ИМЕНИ АДМИРАЛА Д.Н.СЕНЯВИНА»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Программа прошла  Техническую и Содержательную экспертизу</vt:lpstr>
      <vt:lpstr>ДОГОВОР о практической подготовке обучающихся  в рамках образовательно-производственного кластера  по направлению подготовки «Ресторанный сервис» в ООО «Стром-Трейдинг»  (гостиница «Охтинская»)</vt:lpstr>
      <vt:lpstr>АПРОБАЦИЯ</vt:lpstr>
      <vt:lpstr>Презентация PowerPoint</vt:lpstr>
      <vt:lpstr>Презентация PowerPoint</vt:lpstr>
      <vt:lpstr>В рамках апробации, занятия проводились в учебных мастерских Морской технической академии.   Практические занятия проводились в гостинице «Охтинская» - участнике образовательно-производственного кластера по направлению «Ресторанный сервис» </vt:lpstr>
      <vt:lpstr>Презентация PowerPoint</vt:lpstr>
      <vt:lpstr>Презентация PowerPoint</vt:lpstr>
      <vt:lpstr>Презентация PowerPoint</vt:lpstr>
    </vt:vector>
  </TitlesOfParts>
  <Company>Hewlett-Packard Company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СПБ  гапоу «Морской технический колледж ИМЕНИ АДМИРАЛА Д.Н.СЕНЯВИНА»</dc:title>
  <dc:creator>user</dc:creator>
  <cp:lastModifiedBy>user</cp:lastModifiedBy>
  <cp:revision>40</cp:revision>
  <dcterms:created xsi:type="dcterms:W3CDTF">2021-05-17T06:00:02Z</dcterms:created>
  <dcterms:modified xsi:type="dcterms:W3CDTF">2024-03-27T09:23:42Z</dcterms:modified>
</cp:coreProperties>
</file>