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4" r:id="rId2"/>
    <p:sldId id="275" r:id="rId3"/>
    <p:sldId id="258" r:id="rId4"/>
    <p:sldId id="261" r:id="rId5"/>
    <p:sldId id="267" r:id="rId6"/>
    <p:sldId id="262" r:id="rId7"/>
    <p:sldId id="269" r:id="rId8"/>
    <p:sldId id="263" r:id="rId9"/>
    <p:sldId id="270" r:id="rId10"/>
    <p:sldId id="264" r:id="rId11"/>
    <p:sldId id="271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дченко" initials="Р" lastIdx="1" clrIdx="0">
    <p:extLst>
      <p:ext uri="{19B8F6BF-5375-455C-9EA6-DF929625EA0E}">
        <p15:presenceInfo xmlns="" xmlns:p15="http://schemas.microsoft.com/office/powerpoint/2012/main" userId="S-1-5-21-30247444-775265633-3068456182-214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9825" autoAdjust="0"/>
  </p:normalViewPr>
  <p:slideViewPr>
    <p:cSldViewPr>
      <p:cViewPr varScale="1">
        <p:scale>
          <a:sx n="76" d="100"/>
          <a:sy n="76" d="100"/>
        </p:scale>
        <p:origin x="-86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910" y="60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F2F7B378-F3C3-41B8-8DD0-C5D620DAFC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901C03F-57BC-48E8-9722-8F93BB1458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3EABC-888E-45EE-8863-6B9DADE81BC7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8DD4E16-63A7-46D4-965F-DFEDEEC2FF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F3C3E9B-2E8C-428D-BB7E-0AA702DDAC1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C2CC4-1C78-404B-A098-5CACD23DF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00156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6B8F1-39CC-42D4-9B97-749A2C854720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0BA16C-1824-4BB7-BEF7-A8F3D4BAD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38004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Здравствуйте. Представляем Вашему вниманию результаты апробации программы доп. образования по специальности «Коммерция по отраслям»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3134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Программа была разработана в </a:t>
            </a:r>
            <a:r>
              <a:rPr lang="en-US" dirty="0"/>
              <a:t>2023</a:t>
            </a:r>
            <a:r>
              <a:rPr lang="ru-RU" dirty="0"/>
              <a:t> году преподавателем Колледжа «Звёздный» Осиповой Аллой Юрьевной</a:t>
            </a:r>
            <a:r>
              <a:rPr lang="ru-RU" baseline="0" dirty="0"/>
              <a:t> </a:t>
            </a:r>
            <a:r>
              <a:rPr lang="ru-RU" dirty="0"/>
              <a:t>и Колледжа туризма Радченко Надеждой Александровной, а также приглашенными спикерами: самозанятыми  </a:t>
            </a:r>
            <a:r>
              <a:rPr lang="ru-RU" dirty="0" err="1"/>
              <a:t>Косолапченковым</a:t>
            </a:r>
            <a:r>
              <a:rPr lang="ru-RU" dirty="0"/>
              <a:t> Кириллом и </a:t>
            </a:r>
            <a:r>
              <a:rPr lang="ru-RU" dirty="0" err="1"/>
              <a:t>Аветисяном</a:t>
            </a:r>
            <a:r>
              <a:rPr lang="ru-RU" dirty="0"/>
              <a:t> Артемом, имеющими опыт продаж на </a:t>
            </a:r>
            <a:r>
              <a:rPr lang="ru-RU" dirty="0" err="1"/>
              <a:t>маркетплейсах</a:t>
            </a:r>
            <a:r>
              <a:rPr lang="ru-RU" dirty="0"/>
              <a:t> в течении двух лет.</a:t>
            </a:r>
          </a:p>
        </p:txBody>
      </p:sp>
    </p:spTree>
    <p:extLst>
      <p:ext uri="{BB962C8B-B14F-4D97-AF65-F5344CB8AC3E}">
        <p14:creationId xmlns:p14="http://schemas.microsoft.com/office/powerpoint/2010/main" val="301746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Апробация проходила с 29 января по 09 февраля этого года с привлечением работодателя-индивидуального предпринимателя </a:t>
            </a:r>
            <a:r>
              <a:rPr lang="ru-RU" dirty="0" err="1"/>
              <a:t>Мотченко</a:t>
            </a:r>
            <a:r>
              <a:rPr lang="ru-RU" dirty="0"/>
              <a:t> Анны Алексеевны, занимающейся розничной продажей цветочной и сопутствующей продукцией на </a:t>
            </a:r>
            <a:r>
              <a:rPr lang="ru-RU" dirty="0" err="1"/>
              <a:t>маркетплейсах</a:t>
            </a:r>
            <a:r>
              <a:rPr lang="ru-RU" dirty="0"/>
              <a:t> Озон и </a:t>
            </a:r>
            <a:r>
              <a:rPr lang="ru-RU" dirty="0" err="1"/>
              <a:t>Валдберрис</a:t>
            </a:r>
            <a:r>
              <a:rPr lang="ru-RU" dirty="0"/>
              <a:t> в течение последних четырех лет. Офис предпринимателя находится в г. Всеволожск.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3945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ходе апробации преподавателями колледжа туризма Королевой Анастасией Валерьевной, </a:t>
            </a:r>
            <a:r>
              <a:rPr lang="ru-RU" dirty="0" err="1"/>
              <a:t>Трубеневой</a:t>
            </a:r>
            <a:r>
              <a:rPr lang="ru-RU" dirty="0"/>
              <a:t> Татьяной Георгиевной и Радченко Надеждой Александровной были проведены лекционные занятия, знакомство с</a:t>
            </a:r>
            <a:r>
              <a:rPr lang="ru-RU" baseline="0" dirty="0"/>
              <a:t> электронными торговыми площадками.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2703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Рассмотрены особенности регистрации и продаж на </a:t>
            </a:r>
            <a:r>
              <a:rPr lang="ru-RU" dirty="0" err="1"/>
              <a:t>маркетплейсе</a:t>
            </a:r>
            <a:r>
              <a:rPr lang="ru-RU" dirty="0"/>
              <a:t> ОЗОН</a:t>
            </a:r>
          </a:p>
        </p:txBody>
      </p:sp>
    </p:spTree>
    <p:extLst>
      <p:ext uri="{BB962C8B-B14F-4D97-AF65-F5344CB8AC3E}">
        <p14:creationId xmlns:p14="http://schemas.microsoft.com/office/powerpoint/2010/main" val="3884920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 ВАЛДБЕРРИС</a:t>
            </a:r>
          </a:p>
        </p:txBody>
      </p:sp>
    </p:spTree>
    <p:extLst>
      <p:ext uri="{BB962C8B-B14F-4D97-AF65-F5344CB8AC3E}">
        <p14:creationId xmlns:p14="http://schemas.microsoft.com/office/powerpoint/2010/main" val="2136279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Практические занятия проходили у работодателя. Студентки зарегистрировали личный кабинет на </a:t>
            </a:r>
            <a:r>
              <a:rPr lang="ru-RU" dirty="0" err="1"/>
              <a:t>маркетплейсе</a:t>
            </a:r>
            <a:r>
              <a:rPr lang="ru-RU" dirty="0"/>
              <a:t>, учились заполнять карточки товара: цветов , композиций, букетов по заданным предпринимателем условиям. Рассматривали оформление сопроводительных документов.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778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Научились</a:t>
            </a:r>
            <a:r>
              <a:rPr lang="ru-RU" baseline="0" dirty="0"/>
              <a:t> создавать продажи в приложении «Мой налог», изучали различия схем продаж со склада FBO и  FBS, отчёты и графики, их анализ, аналитику покупателей.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575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Согласно аналитической справки работодателя по итогам практических занятий, было принято решение внести некоторые изменения в программу: увеличить  количество часов для выполнения практических занятий  «Схемы продаж», «Реклама на </a:t>
            </a:r>
            <a:r>
              <a:rPr lang="ru-RU" dirty="0" err="1"/>
              <a:t>маркетплейсе</a:t>
            </a:r>
            <a:r>
              <a:rPr lang="ru-RU" dirty="0"/>
              <a:t>» за счет уменьшения часов лекционных занятий по темам Знакомство с площадками </a:t>
            </a:r>
            <a:r>
              <a:rPr lang="ru-RU" dirty="0" err="1"/>
              <a:t>Ozon</a:t>
            </a:r>
            <a:r>
              <a:rPr lang="ru-RU" dirty="0"/>
              <a:t>, </a:t>
            </a:r>
            <a:r>
              <a:rPr lang="ru-RU" dirty="0" err="1"/>
              <a:t>Wildberries</a:t>
            </a:r>
            <a:r>
              <a:rPr lang="ru-RU" dirty="0"/>
              <a:t> и Анализ товаров и ниш.</a:t>
            </a:r>
            <a:r>
              <a:rPr lang="ru-RU" baseline="0" dirty="0"/>
              <a:t> </a:t>
            </a:r>
            <a:r>
              <a:rPr lang="ru-RU" dirty="0"/>
              <a:t>Включить в тему «Расчёт юнит-экономики» следующую информацию: расчет оптимального числа клиентов для выхода на точку безубыточности; стоимость привлечения одного покупателя, стоимость жизненного цикла клиента.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0643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Также</a:t>
            </a:r>
            <a:r>
              <a:rPr lang="ru-RU" baseline="0" dirty="0"/>
              <a:t> по итогам апробации обучающимися группы 235 </a:t>
            </a:r>
            <a:r>
              <a:rPr lang="ru-RU" baseline="0" dirty="0" err="1"/>
              <a:t>Толчинской</a:t>
            </a:r>
            <a:r>
              <a:rPr lang="ru-RU" baseline="0" dirty="0"/>
              <a:t> Елизаветой, Обуховой Александрой и </a:t>
            </a:r>
            <a:r>
              <a:rPr lang="ru-RU" baseline="0" dirty="0" err="1"/>
              <a:t>Орликовой</a:t>
            </a:r>
            <a:r>
              <a:rPr lang="ru-RU" baseline="0" dirty="0"/>
              <a:t> Кариной были написаны положительные отзывы.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813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Спасибо</a:t>
            </a:r>
            <a:r>
              <a:rPr lang="ru-RU" baseline="0" dirty="0"/>
              <a:t>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4745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6E5A776-3F97-4299-AFB8-9607DF94E8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DABD1B4-9E57-4BD4-81F5-AD9997A23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4F6626D-2242-4C34-83D2-02E98BEF5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8123AF0-EA6C-459B-B732-DB2D79C0F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1CC6188-CFB6-43C2-9349-FD96859CE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823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E870FD-F4C7-49CF-B581-7F35094F9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CC936A2-3190-4A74-A7F5-9A69B38EA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8E91E77-A7CC-4598-930C-DC667BE90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F197651-1A0A-4FF5-B49F-690FFDD85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87301F7-4AC7-44A9-9959-6C078369D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04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DA6F5AD-EA4A-4DB8-8427-F2BAC2EEB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6D600F0-D511-4EA6-8E66-4B74E302D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E521C7B-7A88-453B-8B33-0751D78C6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E60E05E-D298-4F3D-A9B1-75C011790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801BB4F-9B21-431B-8FA1-C79A9C206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034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0C4698B-97E6-474E-B597-819E37C57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A650EA-3B6A-4EFF-8B9E-5975F7661A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30CA183-0D2A-4ED2-9DBA-5BE63CE07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5640056-3AB9-4C72-A36D-A44812C87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BA5C592-8D9A-4EFD-BDAF-004FADE0C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6BF0E49-99AE-476F-BF3C-ACE56106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60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9F06B0F-577D-4331-87CF-A0A833AA949D}"/>
              </a:ext>
            </a:extLst>
          </p:cNvPr>
          <p:cNvSpPr/>
          <p:nvPr userDrawn="1"/>
        </p:nvSpPr>
        <p:spPr>
          <a:xfrm>
            <a:off x="9606000" y="0"/>
            <a:ext cx="2806567" cy="6860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6706065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6706065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=""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99958" y="365125"/>
            <a:ext cx="3961042" cy="612775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96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4459DED-C11A-4511-A847-493005395558}"/>
              </a:ext>
            </a:extLst>
          </p:cNvPr>
          <p:cNvSpPr/>
          <p:nvPr userDrawn="1"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B541E7-5B4D-43E5-8F59-EBDE70BC7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2081C85-17C3-4494-ADC5-41279F506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FDFDBC3-9040-454D-921A-8EFEBEB7EFAE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noFill/>
              </a:ln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66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0EEF441D-A1A1-48BA-B9DE-0AAA8224B7D0}"/>
              </a:ext>
            </a:extLst>
          </p:cNvPr>
          <p:cNvSpPr/>
          <p:nvPr userDrawn="1"/>
        </p:nvSpPr>
        <p:spPr>
          <a:xfrm>
            <a:off x="0" y="0"/>
            <a:ext cx="59188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="" xmlns:a16="http://schemas.microsoft.com/office/drawing/2014/main" id="{5701238B-17B1-4DAB-9C27-FC7BE9B87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02" y="1359000"/>
            <a:ext cx="5280898" cy="1325563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3DE9FB9-DAE3-47AB-A980-0F966C7388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6000" y="3538581"/>
            <a:ext cx="4461587" cy="330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8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EE3F739-19A4-4190-A1FA-67EFCD502D1C}"/>
              </a:ext>
            </a:extLst>
          </p:cNvPr>
          <p:cNvSpPr/>
          <p:nvPr userDrawn="1"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исунок 6">
            <a:extLst>
              <a:ext uri="{FF2B5EF4-FFF2-40B4-BE49-F238E27FC236}">
                <a16:creationId xmlns="" xmlns:a16="http://schemas.microsoft.com/office/drawing/2014/main" id="{86409E55-BC35-47A1-8E1D-C84F1F8839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4051" y="593725"/>
            <a:ext cx="5489575" cy="2857398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43751F-5479-412E-84EF-955FC9844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000" y="593725"/>
            <a:ext cx="5151949" cy="103887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9A74BD7-8B5C-49BC-B03B-A549B6105B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6363" y="1944688"/>
            <a:ext cx="5151437" cy="481488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E2C0238A-CE92-48A9-B41C-AC423CC575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200" y="3833813"/>
            <a:ext cx="5489575" cy="292576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D3B8627-E627-4634-B66D-3D27D79305E7}"/>
              </a:ext>
            </a:extLst>
          </p:cNvPr>
          <p:cNvSpPr/>
          <p:nvPr userDrawn="1"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9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FA29F9-23BA-4ECB-82B3-298CF1487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0B0088F-4F61-4CA9-8363-CD4244056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83FC360-5B08-4CF4-A526-AB2CCE9F3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9588615A-2070-42C4-B6D8-FBF878A109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DFECA10-3085-492F-995A-86D656093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DC31F736-D24A-4001-B690-35E7524C5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A27D62C-DA1D-45F4-81AB-08FB00448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EBC030DF-F60C-4C5C-9AFC-1EFD8EB10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513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F83FAD6-11EA-489A-A363-BEDC63A3A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CD500A0-4AAC-4067-B9F1-2003436DB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3AAABCB-729C-43E9-800C-52465EA13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439AD69-049B-4695-82B6-90F26809E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636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798DA06-64B5-4510-A27E-BE7B3BC57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A58C18A-6119-4890-A99B-6AEF6E5A0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8A9E183-1F9C-4A45-93C6-002A250AD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22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9ECF8D-844C-4207-BAFA-BADE0FBA7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6426469-404D-401F-95F6-E0C98645D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895BDFE-B10E-4FAF-A15D-F4FFD9782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B9061DF-27D3-42F9-9FB4-651396A7D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F6BC1DC-F4E9-4874-BE0B-D6D6744D3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1E5B1EA-92C7-47FC-BC38-1FAB347C1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634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816B7A6-6EAC-4BBF-948C-C8D5733C1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6D5E4AE-9B2E-46CA-8717-200A217D02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893BE01-4769-4E6A-8960-83538B200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7349CE3-EA6D-4380-B1AE-193EFD616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17A502A-D4FD-4860-9BFE-4FB90CE47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B6699D3-C1D9-45F6-B369-7F88E8BA6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796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2E499A-B1C5-45D5-BA03-DB7D34F1B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72902A6-0545-4C86-AEB4-D4D2026CD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0818021-F016-46DF-9876-A3BF58A4E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75377C4-5A91-434C-9B36-D20BBE5AE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0D638BE-7E3D-4F28-AB07-F72F16CC6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065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99977926-8E4F-4CE6-A757-91CAAD5EE4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4434D3B-A7EE-494D-9948-39B8B4F12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D02B6CD-1749-42A2-86BD-A05BF5EA9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7030530-D506-4099-A747-AB201739B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8CCE513-E3FF-416C-BA50-7558E3709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392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presentation-creation.ru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1FBEC2-919E-4102-894D-6DB41EC7A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4FB6738-3D94-4778-815D-9A8651015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BAC02A4-B7C1-4153-BB05-1E4CDE6798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0DF5F0C-3923-461E-8DC7-F30C67104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7866F7A-327E-44B1-B5F8-E9DA7BB9D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hlinkClick r:id="rId17"/>
            <a:extLst>
              <a:ext uri="{FF2B5EF4-FFF2-40B4-BE49-F238E27FC236}">
                <a16:creationId xmlns="" xmlns:a16="http://schemas.microsoft.com/office/drawing/2014/main" id="{70F833F9-0231-4EE9-AFEB-F77CEF52A2B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1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63" r:id="rId6"/>
    <p:sldLayoutId id="2147483661" r:id="rId7"/>
    <p:sldLayoutId id="214748366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sv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8.sv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svg"/><Relationship Id="rId11" Type="http://schemas.openxmlformats.org/officeDocument/2006/relationships/image" Target="../media/image26.png"/><Relationship Id="rId5" Type="http://schemas.openxmlformats.org/officeDocument/2006/relationships/image" Target="../media/image18.png"/><Relationship Id="rId10" Type="http://schemas.openxmlformats.org/officeDocument/2006/relationships/image" Target="../media/image25.png"/><Relationship Id="rId4" Type="http://schemas.openxmlformats.org/officeDocument/2006/relationships/image" Target="../media/image18.sv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>
          <a:xfrm>
            <a:off x="624417" y="476250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accent1"/>
                </a:solidFill>
              </a:rPr>
              <a:t>Колледж туризма Санкт-Петербурга</a:t>
            </a:r>
            <a:br>
              <a:rPr lang="ru-RU" sz="1800" b="1" dirty="0" smtClean="0">
                <a:solidFill>
                  <a:schemeClr val="accent1"/>
                </a:solidFill>
              </a:rPr>
            </a:br>
            <a:r>
              <a:rPr lang="ru-RU" sz="1800" b="1" dirty="0" smtClean="0">
                <a:solidFill>
                  <a:schemeClr val="accent1"/>
                </a:solidFill>
              </a:rPr>
              <a:t>Ресурсный центр</a:t>
            </a:r>
            <a:br>
              <a:rPr lang="ru-RU" sz="1800" b="1" dirty="0" smtClean="0">
                <a:solidFill>
                  <a:schemeClr val="accent1"/>
                </a:solidFill>
              </a:rPr>
            </a:br>
            <a:r>
              <a:rPr lang="ru-RU" sz="1800" b="1" dirty="0" smtClean="0">
                <a:solidFill>
                  <a:schemeClr val="accent1"/>
                </a:solidFill>
              </a:rPr>
              <a:t>Отделение «Коммерции и строительства»</a:t>
            </a:r>
            <a:br>
              <a:rPr lang="ru-RU" sz="1800" b="1" dirty="0" smtClean="0">
                <a:solidFill>
                  <a:schemeClr val="accent1"/>
                </a:solidFill>
              </a:rPr>
            </a:br>
            <a:r>
              <a:rPr lang="en-US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 smtClean="0">
              <a:solidFill>
                <a:schemeClr val="accent1"/>
              </a:solidFill>
            </a:endParaRPr>
          </a:p>
        </p:txBody>
      </p:sp>
      <p:sp>
        <p:nvSpPr>
          <p:cNvPr id="3075" name="Объект 4"/>
          <p:cNvSpPr>
            <a:spLocks noGrp="1"/>
          </p:cNvSpPr>
          <p:nvPr>
            <p:ph sz="half" idx="1"/>
          </p:nvPr>
        </p:nvSpPr>
        <p:spPr>
          <a:xfrm>
            <a:off x="1281000" y="2754000"/>
            <a:ext cx="10287000" cy="1710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Font typeface="Arial" charset="0"/>
              <a:buNone/>
            </a:pPr>
            <a:r>
              <a:rPr lang="ru-RU" b="1" dirty="0">
                <a:solidFill>
                  <a:schemeClr val="accent1"/>
                </a:solidFill>
              </a:rPr>
              <a:t>«Обобщение результатов по формированию </a:t>
            </a:r>
            <a:r>
              <a:rPr lang="ru-RU" b="1" dirty="0" smtClean="0">
                <a:solidFill>
                  <a:schemeClr val="accent1"/>
                </a:solidFill>
              </a:rPr>
              <a:t>                                                и </a:t>
            </a:r>
            <a:r>
              <a:rPr lang="ru-RU" b="1" dirty="0">
                <a:solidFill>
                  <a:schemeClr val="accent1"/>
                </a:solidFill>
              </a:rPr>
              <a:t>апробации  программы опережающего профессионального обучения «Электронная коммерция. </a:t>
            </a:r>
            <a:r>
              <a:rPr lang="ru-RU" b="1" dirty="0" err="1">
                <a:solidFill>
                  <a:schemeClr val="accent1"/>
                </a:solidFill>
              </a:rPr>
              <a:t>Маркетплейсы</a:t>
            </a:r>
            <a:r>
              <a:rPr lang="ru-RU" b="1" dirty="0">
                <a:solidFill>
                  <a:schemeClr val="accent1"/>
                </a:solidFill>
              </a:rPr>
              <a:t>» при взаимодействии с представителями </a:t>
            </a:r>
            <a:r>
              <a:rPr lang="ru-RU" b="1" dirty="0" smtClean="0">
                <a:solidFill>
                  <a:schemeClr val="accent1"/>
                </a:solidFill>
              </a:rPr>
              <a:t>                       профессионального </a:t>
            </a:r>
            <a:r>
              <a:rPr lang="ru-RU" b="1" dirty="0">
                <a:solidFill>
                  <a:schemeClr val="accent1"/>
                </a:solidFill>
              </a:rPr>
              <a:t>сообщества»</a:t>
            </a:r>
            <a:endParaRPr lang="ru-RU" dirty="0" smtClean="0">
              <a:solidFill>
                <a:schemeClr val="accent1"/>
              </a:solidFill>
            </a:endParaRPr>
          </a:p>
        </p:txBody>
      </p:sp>
      <p:sp>
        <p:nvSpPr>
          <p:cNvPr id="3076" name="Объект 5"/>
          <p:cNvSpPr>
            <a:spLocks noGrp="1"/>
          </p:cNvSpPr>
          <p:nvPr>
            <p:ph sz="half" idx="2"/>
          </p:nvPr>
        </p:nvSpPr>
        <p:spPr>
          <a:xfrm>
            <a:off x="6456000" y="4869000"/>
            <a:ext cx="5384800" cy="1112838"/>
          </a:xfrm>
          <a:ln>
            <a:solidFill>
              <a:schemeClr val="bg1"/>
            </a:solidFill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1400" b="1" i="1" dirty="0" smtClean="0">
                <a:solidFill>
                  <a:schemeClr val="accent1"/>
                </a:solidFill>
              </a:rPr>
              <a:t>Радченко Надежда Александровна </a:t>
            </a:r>
            <a:r>
              <a:rPr lang="ru-RU" sz="1400" i="1" dirty="0" smtClean="0">
                <a:solidFill>
                  <a:schemeClr val="accent1"/>
                </a:solidFill>
              </a:rPr>
              <a:t>, преподаватель Колледжа туризма Санкт-Петербурга.</a:t>
            </a:r>
          </a:p>
          <a:p>
            <a:pPr algn="just"/>
            <a:r>
              <a:rPr lang="ru-RU" sz="1400" b="1" i="1" dirty="0" err="1" smtClean="0">
                <a:solidFill>
                  <a:schemeClr val="accent1"/>
                </a:solidFill>
              </a:rPr>
              <a:t>Турбенова</a:t>
            </a:r>
            <a:r>
              <a:rPr lang="ru-RU" sz="1400" b="1" i="1" dirty="0" smtClean="0">
                <a:solidFill>
                  <a:schemeClr val="accent1"/>
                </a:solidFill>
              </a:rPr>
              <a:t> Татьяна Георгиевна</a:t>
            </a:r>
            <a:r>
              <a:rPr lang="ru-RU" sz="1400" i="1" dirty="0" smtClean="0">
                <a:solidFill>
                  <a:schemeClr val="accent1"/>
                </a:solidFill>
              </a:rPr>
              <a:t>, преподаватель, Колледжа туризма Санкт-Петербурга.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06000" y="1449000"/>
            <a:ext cx="931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</a:rPr>
              <a:t>Межрегиональная научно-практическая конференция</a:t>
            </a:r>
          </a:p>
          <a:p>
            <a:pPr algn="ctr"/>
            <a:r>
              <a:rPr lang="ru-RU" dirty="0">
                <a:solidFill>
                  <a:schemeClr val="accent1"/>
                </a:solidFill>
              </a:rPr>
              <a:t> Ресурсного центра</a:t>
            </a:r>
          </a:p>
          <a:p>
            <a:pPr algn="ctr"/>
            <a:r>
              <a:rPr lang="ru-RU" dirty="0">
                <a:solidFill>
                  <a:schemeClr val="accent1"/>
                </a:solidFill>
              </a:rPr>
              <a:t>Образовательно-производственный кластер, как форма социального партнерства с профессиональными образовательными организациями сферы сервиса и услуг</a:t>
            </a:r>
          </a:p>
        </p:txBody>
      </p:sp>
    </p:spTree>
    <p:extLst>
      <p:ext uri="{BB962C8B-B14F-4D97-AF65-F5344CB8AC3E}">
        <p14:creationId xmlns:p14="http://schemas.microsoft.com/office/powerpoint/2010/main" val="419426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олилиния: фигура 29">
            <a:extLst>
              <a:ext uri="{FF2B5EF4-FFF2-40B4-BE49-F238E27FC236}">
                <a16:creationId xmlns="" xmlns:a16="http://schemas.microsoft.com/office/drawing/2014/main" id="{01C009CD-FB4C-4C09-8327-31277BE0B9C8}"/>
              </a:ext>
            </a:extLst>
          </p:cNvPr>
          <p:cNvSpPr/>
          <p:nvPr/>
        </p:nvSpPr>
        <p:spPr>
          <a:xfrm>
            <a:off x="4950000" y="-6297"/>
            <a:ext cx="7131000" cy="6900297"/>
          </a:xfrm>
          <a:custGeom>
            <a:avLst/>
            <a:gdLst>
              <a:gd name="connsiteX0" fmla="*/ 1286359 w 6834753"/>
              <a:gd name="connsiteY0" fmla="*/ 30996 h 6896745"/>
              <a:gd name="connsiteX1" fmla="*/ 0 w 6834753"/>
              <a:gd name="connsiteY1" fmla="*/ 1720312 h 6896745"/>
              <a:gd name="connsiteX2" fmla="*/ 2278251 w 6834753"/>
              <a:gd name="connsiteY2" fmla="*/ 2960176 h 6896745"/>
              <a:gd name="connsiteX3" fmla="*/ 898902 w 6834753"/>
              <a:gd name="connsiteY3" fmla="*/ 3859078 h 6896745"/>
              <a:gd name="connsiteX4" fmla="*/ 4293031 w 6834753"/>
              <a:gd name="connsiteY4" fmla="*/ 6323308 h 6896745"/>
              <a:gd name="connsiteX5" fmla="*/ 4293031 w 6834753"/>
              <a:gd name="connsiteY5" fmla="*/ 6896745 h 6896745"/>
              <a:gd name="connsiteX6" fmla="*/ 6834753 w 6834753"/>
              <a:gd name="connsiteY6" fmla="*/ 6881247 h 6896745"/>
              <a:gd name="connsiteX7" fmla="*/ 6834753 w 6834753"/>
              <a:gd name="connsiteY7" fmla="*/ 0 h 6896745"/>
              <a:gd name="connsiteX8" fmla="*/ 1286359 w 6834753"/>
              <a:gd name="connsiteY8" fmla="*/ 30996 h 6896745"/>
              <a:gd name="connsiteX0" fmla="*/ 991892 w 6540286"/>
              <a:gd name="connsiteY0" fmla="*/ 30996 h 6896745"/>
              <a:gd name="connsiteX1" fmla="*/ 0 w 6540286"/>
              <a:gd name="connsiteY1" fmla="*/ 1642820 h 6896745"/>
              <a:gd name="connsiteX2" fmla="*/ 1983784 w 6540286"/>
              <a:gd name="connsiteY2" fmla="*/ 2960176 h 6896745"/>
              <a:gd name="connsiteX3" fmla="*/ 604435 w 6540286"/>
              <a:gd name="connsiteY3" fmla="*/ 3859078 h 6896745"/>
              <a:gd name="connsiteX4" fmla="*/ 3998564 w 6540286"/>
              <a:gd name="connsiteY4" fmla="*/ 6323308 h 6896745"/>
              <a:gd name="connsiteX5" fmla="*/ 3998564 w 6540286"/>
              <a:gd name="connsiteY5" fmla="*/ 6896745 h 6896745"/>
              <a:gd name="connsiteX6" fmla="*/ 6540286 w 6540286"/>
              <a:gd name="connsiteY6" fmla="*/ 6881247 h 6896745"/>
              <a:gd name="connsiteX7" fmla="*/ 6540286 w 6540286"/>
              <a:gd name="connsiteY7" fmla="*/ 0 h 6896745"/>
              <a:gd name="connsiteX8" fmla="*/ 991892 w 6540286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900649 w 6542032"/>
              <a:gd name="connsiteY3" fmla="*/ 4076055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520581 w 6542032"/>
              <a:gd name="connsiteY2" fmla="*/ 2960176 h 6896745"/>
              <a:gd name="connsiteX3" fmla="*/ 900649 w 6542032"/>
              <a:gd name="connsiteY3" fmla="*/ 4076055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684934 w 6233328"/>
              <a:gd name="connsiteY0" fmla="*/ 30996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591945 w 6233328"/>
              <a:gd name="connsiteY3" fmla="*/ 4076055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30996 h 6896745"/>
              <a:gd name="connsiteX0" fmla="*/ 684934 w 6233328"/>
              <a:gd name="connsiteY0" fmla="*/ 0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591945 w 6233328"/>
              <a:gd name="connsiteY3" fmla="*/ 4076055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0 h 6896745"/>
              <a:gd name="connsiteX0" fmla="*/ 684934 w 6233328"/>
              <a:gd name="connsiteY0" fmla="*/ 0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622942 w 6233328"/>
              <a:gd name="connsiteY3" fmla="*/ 4355024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0 h 6896745"/>
              <a:gd name="connsiteX0" fmla="*/ 301956 w 5850350"/>
              <a:gd name="connsiteY0" fmla="*/ 0 h 6896745"/>
              <a:gd name="connsiteX1" fmla="*/ 20080 w 5850350"/>
              <a:gd name="connsiteY1" fmla="*/ 1088433 h 6896745"/>
              <a:gd name="connsiteX2" fmla="*/ 828899 w 5850350"/>
              <a:gd name="connsiteY2" fmla="*/ 2960176 h 6896745"/>
              <a:gd name="connsiteX3" fmla="*/ 239964 w 5850350"/>
              <a:gd name="connsiteY3" fmla="*/ 4355024 h 6896745"/>
              <a:gd name="connsiteX4" fmla="*/ 3308628 w 5850350"/>
              <a:gd name="connsiteY4" fmla="*/ 6323308 h 6896745"/>
              <a:gd name="connsiteX5" fmla="*/ 3308628 w 5850350"/>
              <a:gd name="connsiteY5" fmla="*/ 6896745 h 6896745"/>
              <a:gd name="connsiteX6" fmla="*/ 5850350 w 5850350"/>
              <a:gd name="connsiteY6" fmla="*/ 6881247 h 6896745"/>
              <a:gd name="connsiteX7" fmla="*/ 5850350 w 5850350"/>
              <a:gd name="connsiteY7" fmla="*/ 0 h 6896745"/>
              <a:gd name="connsiteX8" fmla="*/ 301956 w 5850350"/>
              <a:gd name="connsiteY8" fmla="*/ 0 h 6896745"/>
              <a:gd name="connsiteX0" fmla="*/ 301956 w 5850350"/>
              <a:gd name="connsiteY0" fmla="*/ 0 h 6896745"/>
              <a:gd name="connsiteX1" fmla="*/ 20080 w 5850350"/>
              <a:gd name="connsiteY1" fmla="*/ 1088433 h 6896745"/>
              <a:gd name="connsiteX2" fmla="*/ 1324199 w 5850350"/>
              <a:gd name="connsiteY2" fmla="*/ 2769676 h 6896745"/>
              <a:gd name="connsiteX3" fmla="*/ 239964 w 5850350"/>
              <a:gd name="connsiteY3" fmla="*/ 4355024 h 6896745"/>
              <a:gd name="connsiteX4" fmla="*/ 3308628 w 5850350"/>
              <a:gd name="connsiteY4" fmla="*/ 6323308 h 6896745"/>
              <a:gd name="connsiteX5" fmla="*/ 3308628 w 5850350"/>
              <a:gd name="connsiteY5" fmla="*/ 6896745 h 6896745"/>
              <a:gd name="connsiteX6" fmla="*/ 5850350 w 5850350"/>
              <a:gd name="connsiteY6" fmla="*/ 6881247 h 6896745"/>
              <a:gd name="connsiteX7" fmla="*/ 5850350 w 5850350"/>
              <a:gd name="connsiteY7" fmla="*/ 0 h 6896745"/>
              <a:gd name="connsiteX8" fmla="*/ 301956 w 5850350"/>
              <a:gd name="connsiteY8" fmla="*/ 0 h 689674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267932 w 5878318"/>
              <a:gd name="connsiteY3" fmla="*/ 4374074 h 6915795"/>
              <a:gd name="connsiteX4" fmla="*/ 3336596 w 5878318"/>
              <a:gd name="connsiteY4" fmla="*/ 63423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153632 w 5878318"/>
              <a:gd name="connsiteY3" fmla="*/ 4316924 h 6915795"/>
              <a:gd name="connsiteX4" fmla="*/ 3336596 w 5878318"/>
              <a:gd name="connsiteY4" fmla="*/ 63423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153632 w 5878318"/>
              <a:gd name="connsiteY3" fmla="*/ 4316924 h 6915795"/>
              <a:gd name="connsiteX4" fmla="*/ 2593646 w 5878318"/>
              <a:gd name="connsiteY4" fmla="*/ 63804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2593646 w 5878318"/>
              <a:gd name="connsiteY4" fmla="*/ 6380458 h 6900297"/>
              <a:gd name="connsiteX5" fmla="*/ 2765096 w 5878318"/>
              <a:gd name="connsiteY5" fmla="*/ 6877695 h 6900297"/>
              <a:gd name="connsiteX6" fmla="*/ 5878318 w 5878318"/>
              <a:gd name="connsiteY6" fmla="*/ 6900297 h 6900297"/>
              <a:gd name="connsiteX7" fmla="*/ 5878318 w 5878318"/>
              <a:gd name="connsiteY7" fmla="*/ 19050 h 6900297"/>
              <a:gd name="connsiteX8" fmla="*/ 234674 w 5878318"/>
              <a:gd name="connsiteY8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2384096 w 5878318"/>
              <a:gd name="connsiteY4" fmla="*/ 6380458 h 6900297"/>
              <a:gd name="connsiteX5" fmla="*/ 2765096 w 5878318"/>
              <a:gd name="connsiteY5" fmla="*/ 6877695 h 6900297"/>
              <a:gd name="connsiteX6" fmla="*/ 5878318 w 5878318"/>
              <a:gd name="connsiteY6" fmla="*/ 6900297 h 6900297"/>
              <a:gd name="connsiteX7" fmla="*/ 5878318 w 5878318"/>
              <a:gd name="connsiteY7" fmla="*/ 19050 h 6900297"/>
              <a:gd name="connsiteX8" fmla="*/ 234674 w 5878318"/>
              <a:gd name="connsiteY8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563367 w 5878318"/>
              <a:gd name="connsiteY4" fmla="*/ 565785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72732 w 5878318"/>
              <a:gd name="connsiteY3" fmla="*/ 443122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64867 w 5878318"/>
              <a:gd name="connsiteY2" fmla="*/ 2763326 h 6900297"/>
              <a:gd name="connsiteX3" fmla="*/ 572732 w 5878318"/>
              <a:gd name="connsiteY3" fmla="*/ 443122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05905 w 5911491"/>
              <a:gd name="connsiteY3" fmla="*/ 4431224 h 6900297"/>
              <a:gd name="connsiteX4" fmla="*/ 1091840 w 5911491"/>
              <a:gd name="connsiteY4" fmla="*/ 57150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091840 w 5911491"/>
              <a:gd name="connsiteY4" fmla="*/ 57150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94805 w 5911491"/>
              <a:gd name="connsiteY3" fmla="*/ 431057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11491" h="6900297">
                <a:moveTo>
                  <a:pt x="267847" y="0"/>
                </a:moveTo>
                <a:cubicBezTo>
                  <a:pt x="-62784" y="537275"/>
                  <a:pt x="-10908" y="771686"/>
                  <a:pt x="30421" y="1107483"/>
                </a:cubicBezTo>
                <a:cubicBezTo>
                  <a:pt x="102746" y="1686086"/>
                  <a:pt x="1315383" y="1859258"/>
                  <a:pt x="1398040" y="2763326"/>
                </a:cubicBezTo>
                <a:cubicBezTo>
                  <a:pt x="1480697" y="3667394"/>
                  <a:pt x="819922" y="3546637"/>
                  <a:pt x="669405" y="4304224"/>
                </a:cubicBezTo>
                <a:cubicBezTo>
                  <a:pt x="518888" y="5061811"/>
                  <a:pt x="669296" y="5447278"/>
                  <a:pt x="1231540" y="5778500"/>
                </a:cubicBezTo>
                <a:cubicBezTo>
                  <a:pt x="1857284" y="6122422"/>
                  <a:pt x="2118819" y="6024212"/>
                  <a:pt x="2417269" y="6380458"/>
                </a:cubicBezTo>
                <a:cubicBezTo>
                  <a:pt x="2715719" y="6736704"/>
                  <a:pt x="2671269" y="6711949"/>
                  <a:pt x="2798269" y="6877695"/>
                </a:cubicBezTo>
                <a:lnTo>
                  <a:pt x="5911491" y="6900297"/>
                </a:lnTo>
                <a:lnTo>
                  <a:pt x="5911491" y="19050"/>
                </a:lnTo>
                <a:lnTo>
                  <a:pt x="267847" y="0"/>
                </a:lnTo>
                <a:close/>
              </a:path>
            </a:pathLst>
          </a:cu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="" xmlns:a16="http://schemas.microsoft.com/office/drawing/2014/main" id="{0457E147-2F53-48D4-8F04-C3F1502156C3}"/>
              </a:ext>
            </a:extLst>
          </p:cNvPr>
          <p:cNvSpPr/>
          <p:nvPr/>
        </p:nvSpPr>
        <p:spPr>
          <a:xfrm>
            <a:off x="5061000" y="0"/>
            <a:ext cx="7131000" cy="6900297"/>
          </a:xfrm>
          <a:custGeom>
            <a:avLst/>
            <a:gdLst>
              <a:gd name="connsiteX0" fmla="*/ 1286359 w 6834753"/>
              <a:gd name="connsiteY0" fmla="*/ 30996 h 6896745"/>
              <a:gd name="connsiteX1" fmla="*/ 0 w 6834753"/>
              <a:gd name="connsiteY1" fmla="*/ 1720312 h 6896745"/>
              <a:gd name="connsiteX2" fmla="*/ 2278251 w 6834753"/>
              <a:gd name="connsiteY2" fmla="*/ 2960176 h 6896745"/>
              <a:gd name="connsiteX3" fmla="*/ 898902 w 6834753"/>
              <a:gd name="connsiteY3" fmla="*/ 3859078 h 6896745"/>
              <a:gd name="connsiteX4" fmla="*/ 4293031 w 6834753"/>
              <a:gd name="connsiteY4" fmla="*/ 6323308 h 6896745"/>
              <a:gd name="connsiteX5" fmla="*/ 4293031 w 6834753"/>
              <a:gd name="connsiteY5" fmla="*/ 6896745 h 6896745"/>
              <a:gd name="connsiteX6" fmla="*/ 6834753 w 6834753"/>
              <a:gd name="connsiteY6" fmla="*/ 6881247 h 6896745"/>
              <a:gd name="connsiteX7" fmla="*/ 6834753 w 6834753"/>
              <a:gd name="connsiteY7" fmla="*/ 0 h 6896745"/>
              <a:gd name="connsiteX8" fmla="*/ 1286359 w 6834753"/>
              <a:gd name="connsiteY8" fmla="*/ 30996 h 6896745"/>
              <a:gd name="connsiteX0" fmla="*/ 991892 w 6540286"/>
              <a:gd name="connsiteY0" fmla="*/ 30996 h 6896745"/>
              <a:gd name="connsiteX1" fmla="*/ 0 w 6540286"/>
              <a:gd name="connsiteY1" fmla="*/ 1642820 h 6896745"/>
              <a:gd name="connsiteX2" fmla="*/ 1983784 w 6540286"/>
              <a:gd name="connsiteY2" fmla="*/ 2960176 h 6896745"/>
              <a:gd name="connsiteX3" fmla="*/ 604435 w 6540286"/>
              <a:gd name="connsiteY3" fmla="*/ 3859078 h 6896745"/>
              <a:gd name="connsiteX4" fmla="*/ 3998564 w 6540286"/>
              <a:gd name="connsiteY4" fmla="*/ 6323308 h 6896745"/>
              <a:gd name="connsiteX5" fmla="*/ 3998564 w 6540286"/>
              <a:gd name="connsiteY5" fmla="*/ 6896745 h 6896745"/>
              <a:gd name="connsiteX6" fmla="*/ 6540286 w 6540286"/>
              <a:gd name="connsiteY6" fmla="*/ 6881247 h 6896745"/>
              <a:gd name="connsiteX7" fmla="*/ 6540286 w 6540286"/>
              <a:gd name="connsiteY7" fmla="*/ 0 h 6896745"/>
              <a:gd name="connsiteX8" fmla="*/ 991892 w 6540286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900649 w 6542032"/>
              <a:gd name="connsiteY3" fmla="*/ 4076055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520581 w 6542032"/>
              <a:gd name="connsiteY2" fmla="*/ 2960176 h 6896745"/>
              <a:gd name="connsiteX3" fmla="*/ 900649 w 6542032"/>
              <a:gd name="connsiteY3" fmla="*/ 4076055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684934 w 6233328"/>
              <a:gd name="connsiteY0" fmla="*/ 30996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591945 w 6233328"/>
              <a:gd name="connsiteY3" fmla="*/ 4076055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30996 h 6896745"/>
              <a:gd name="connsiteX0" fmla="*/ 684934 w 6233328"/>
              <a:gd name="connsiteY0" fmla="*/ 0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591945 w 6233328"/>
              <a:gd name="connsiteY3" fmla="*/ 4076055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0 h 6896745"/>
              <a:gd name="connsiteX0" fmla="*/ 684934 w 6233328"/>
              <a:gd name="connsiteY0" fmla="*/ 0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622942 w 6233328"/>
              <a:gd name="connsiteY3" fmla="*/ 4355024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0 h 6896745"/>
              <a:gd name="connsiteX0" fmla="*/ 301956 w 5850350"/>
              <a:gd name="connsiteY0" fmla="*/ 0 h 6896745"/>
              <a:gd name="connsiteX1" fmla="*/ 20080 w 5850350"/>
              <a:gd name="connsiteY1" fmla="*/ 1088433 h 6896745"/>
              <a:gd name="connsiteX2" fmla="*/ 828899 w 5850350"/>
              <a:gd name="connsiteY2" fmla="*/ 2960176 h 6896745"/>
              <a:gd name="connsiteX3" fmla="*/ 239964 w 5850350"/>
              <a:gd name="connsiteY3" fmla="*/ 4355024 h 6896745"/>
              <a:gd name="connsiteX4" fmla="*/ 3308628 w 5850350"/>
              <a:gd name="connsiteY4" fmla="*/ 6323308 h 6896745"/>
              <a:gd name="connsiteX5" fmla="*/ 3308628 w 5850350"/>
              <a:gd name="connsiteY5" fmla="*/ 6896745 h 6896745"/>
              <a:gd name="connsiteX6" fmla="*/ 5850350 w 5850350"/>
              <a:gd name="connsiteY6" fmla="*/ 6881247 h 6896745"/>
              <a:gd name="connsiteX7" fmla="*/ 5850350 w 5850350"/>
              <a:gd name="connsiteY7" fmla="*/ 0 h 6896745"/>
              <a:gd name="connsiteX8" fmla="*/ 301956 w 5850350"/>
              <a:gd name="connsiteY8" fmla="*/ 0 h 6896745"/>
              <a:gd name="connsiteX0" fmla="*/ 301956 w 5850350"/>
              <a:gd name="connsiteY0" fmla="*/ 0 h 6896745"/>
              <a:gd name="connsiteX1" fmla="*/ 20080 w 5850350"/>
              <a:gd name="connsiteY1" fmla="*/ 1088433 h 6896745"/>
              <a:gd name="connsiteX2" fmla="*/ 1324199 w 5850350"/>
              <a:gd name="connsiteY2" fmla="*/ 2769676 h 6896745"/>
              <a:gd name="connsiteX3" fmla="*/ 239964 w 5850350"/>
              <a:gd name="connsiteY3" fmla="*/ 4355024 h 6896745"/>
              <a:gd name="connsiteX4" fmla="*/ 3308628 w 5850350"/>
              <a:gd name="connsiteY4" fmla="*/ 6323308 h 6896745"/>
              <a:gd name="connsiteX5" fmla="*/ 3308628 w 5850350"/>
              <a:gd name="connsiteY5" fmla="*/ 6896745 h 6896745"/>
              <a:gd name="connsiteX6" fmla="*/ 5850350 w 5850350"/>
              <a:gd name="connsiteY6" fmla="*/ 6881247 h 6896745"/>
              <a:gd name="connsiteX7" fmla="*/ 5850350 w 5850350"/>
              <a:gd name="connsiteY7" fmla="*/ 0 h 6896745"/>
              <a:gd name="connsiteX8" fmla="*/ 301956 w 5850350"/>
              <a:gd name="connsiteY8" fmla="*/ 0 h 689674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267932 w 5878318"/>
              <a:gd name="connsiteY3" fmla="*/ 4374074 h 6915795"/>
              <a:gd name="connsiteX4" fmla="*/ 3336596 w 5878318"/>
              <a:gd name="connsiteY4" fmla="*/ 63423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153632 w 5878318"/>
              <a:gd name="connsiteY3" fmla="*/ 4316924 h 6915795"/>
              <a:gd name="connsiteX4" fmla="*/ 3336596 w 5878318"/>
              <a:gd name="connsiteY4" fmla="*/ 63423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153632 w 5878318"/>
              <a:gd name="connsiteY3" fmla="*/ 4316924 h 6915795"/>
              <a:gd name="connsiteX4" fmla="*/ 2593646 w 5878318"/>
              <a:gd name="connsiteY4" fmla="*/ 63804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2593646 w 5878318"/>
              <a:gd name="connsiteY4" fmla="*/ 6380458 h 6900297"/>
              <a:gd name="connsiteX5" fmla="*/ 2765096 w 5878318"/>
              <a:gd name="connsiteY5" fmla="*/ 6877695 h 6900297"/>
              <a:gd name="connsiteX6" fmla="*/ 5878318 w 5878318"/>
              <a:gd name="connsiteY6" fmla="*/ 6900297 h 6900297"/>
              <a:gd name="connsiteX7" fmla="*/ 5878318 w 5878318"/>
              <a:gd name="connsiteY7" fmla="*/ 19050 h 6900297"/>
              <a:gd name="connsiteX8" fmla="*/ 234674 w 5878318"/>
              <a:gd name="connsiteY8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2384096 w 5878318"/>
              <a:gd name="connsiteY4" fmla="*/ 6380458 h 6900297"/>
              <a:gd name="connsiteX5" fmla="*/ 2765096 w 5878318"/>
              <a:gd name="connsiteY5" fmla="*/ 6877695 h 6900297"/>
              <a:gd name="connsiteX6" fmla="*/ 5878318 w 5878318"/>
              <a:gd name="connsiteY6" fmla="*/ 6900297 h 6900297"/>
              <a:gd name="connsiteX7" fmla="*/ 5878318 w 5878318"/>
              <a:gd name="connsiteY7" fmla="*/ 19050 h 6900297"/>
              <a:gd name="connsiteX8" fmla="*/ 234674 w 5878318"/>
              <a:gd name="connsiteY8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563367 w 5878318"/>
              <a:gd name="connsiteY4" fmla="*/ 565785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72732 w 5878318"/>
              <a:gd name="connsiteY3" fmla="*/ 443122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64867 w 5878318"/>
              <a:gd name="connsiteY2" fmla="*/ 2763326 h 6900297"/>
              <a:gd name="connsiteX3" fmla="*/ 572732 w 5878318"/>
              <a:gd name="connsiteY3" fmla="*/ 443122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05905 w 5911491"/>
              <a:gd name="connsiteY3" fmla="*/ 4431224 h 6900297"/>
              <a:gd name="connsiteX4" fmla="*/ 1091840 w 5911491"/>
              <a:gd name="connsiteY4" fmla="*/ 57150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091840 w 5911491"/>
              <a:gd name="connsiteY4" fmla="*/ 57150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94805 w 5911491"/>
              <a:gd name="connsiteY3" fmla="*/ 431057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11491" h="6900297">
                <a:moveTo>
                  <a:pt x="267847" y="0"/>
                </a:moveTo>
                <a:cubicBezTo>
                  <a:pt x="-62784" y="537275"/>
                  <a:pt x="-10908" y="771686"/>
                  <a:pt x="30421" y="1107483"/>
                </a:cubicBezTo>
                <a:cubicBezTo>
                  <a:pt x="102746" y="1686086"/>
                  <a:pt x="1315383" y="1859258"/>
                  <a:pt x="1398040" y="2763326"/>
                </a:cubicBezTo>
                <a:cubicBezTo>
                  <a:pt x="1480697" y="3667394"/>
                  <a:pt x="819922" y="3546637"/>
                  <a:pt x="669405" y="4304224"/>
                </a:cubicBezTo>
                <a:cubicBezTo>
                  <a:pt x="518888" y="5061811"/>
                  <a:pt x="669296" y="5447278"/>
                  <a:pt x="1231540" y="5778500"/>
                </a:cubicBezTo>
                <a:cubicBezTo>
                  <a:pt x="1857284" y="6122422"/>
                  <a:pt x="2118819" y="6024212"/>
                  <a:pt x="2417269" y="6380458"/>
                </a:cubicBezTo>
                <a:cubicBezTo>
                  <a:pt x="2715719" y="6736704"/>
                  <a:pt x="2671269" y="6711949"/>
                  <a:pt x="2798269" y="6877695"/>
                </a:cubicBezTo>
                <a:lnTo>
                  <a:pt x="5911491" y="6900297"/>
                </a:lnTo>
                <a:lnTo>
                  <a:pt x="5911491" y="19050"/>
                </a:lnTo>
                <a:lnTo>
                  <a:pt x="26784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B92C58A-720C-4674-ABAB-45F25F1D7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2" b="273"/>
          <a:stretch>
            <a:fillRect/>
          </a:stretch>
        </p:blipFill>
        <p:spPr>
          <a:xfrm>
            <a:off x="5218485" y="0"/>
            <a:ext cx="7132515" cy="6858000"/>
          </a:xfrm>
          <a:custGeom>
            <a:avLst/>
            <a:gdLst>
              <a:gd name="connsiteX0" fmla="*/ 323103 w 7132515"/>
              <a:gd name="connsiteY0" fmla="*/ 0 h 6858000"/>
              <a:gd name="connsiteX1" fmla="*/ 7132515 w 7132515"/>
              <a:gd name="connsiteY1" fmla="*/ 3934 h 6858000"/>
              <a:gd name="connsiteX2" fmla="*/ 7132515 w 7132515"/>
              <a:gd name="connsiteY2" fmla="*/ 6164796 h 6858000"/>
              <a:gd name="connsiteX3" fmla="*/ 7130999 w 7132515"/>
              <a:gd name="connsiteY3" fmla="*/ 6858000 h 6858000"/>
              <a:gd name="connsiteX4" fmla="*/ 3375537 w 7132515"/>
              <a:gd name="connsiteY4" fmla="*/ 6850527 h 6858000"/>
              <a:gd name="connsiteX5" fmla="*/ 2915939 w 7132515"/>
              <a:gd name="connsiteY5" fmla="*/ 6341348 h 6858000"/>
              <a:gd name="connsiteX6" fmla="*/ 1485600 w 7132515"/>
              <a:gd name="connsiteY6" fmla="*/ 5743080 h 6858000"/>
              <a:gd name="connsiteX7" fmla="*/ 807500 w 7132515"/>
              <a:gd name="connsiteY7" fmla="*/ 4277840 h 6858000"/>
              <a:gd name="connsiteX8" fmla="*/ 1686448 w 7132515"/>
              <a:gd name="connsiteY8" fmla="*/ 2746388 h 6858000"/>
              <a:gd name="connsiteX9" fmla="*/ 36697 w 7132515"/>
              <a:gd name="connsiteY9" fmla="*/ 1100695 h 6858000"/>
              <a:gd name="connsiteX10" fmla="*/ 323103 w 7132515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32515" h="6858000">
                <a:moveTo>
                  <a:pt x="323103" y="0"/>
                </a:moveTo>
                <a:lnTo>
                  <a:pt x="7132515" y="3934"/>
                </a:lnTo>
                <a:lnTo>
                  <a:pt x="7132515" y="6164796"/>
                </a:lnTo>
                <a:lnTo>
                  <a:pt x="7130999" y="6858000"/>
                </a:lnTo>
                <a:lnTo>
                  <a:pt x="3375537" y="6850527"/>
                </a:lnTo>
                <a:cubicBezTo>
                  <a:pt x="3222337" y="6685797"/>
                  <a:pt x="3230929" y="6525922"/>
                  <a:pt x="2915939" y="6341348"/>
                </a:cubicBezTo>
                <a:cubicBezTo>
                  <a:pt x="2600950" y="6156773"/>
                  <a:pt x="2240432" y="6084893"/>
                  <a:pt x="1485600" y="5743080"/>
                </a:cubicBezTo>
                <a:cubicBezTo>
                  <a:pt x="807368" y="5413888"/>
                  <a:pt x="625932" y="5030784"/>
                  <a:pt x="807500" y="4277840"/>
                </a:cubicBezTo>
                <a:cubicBezTo>
                  <a:pt x="989068" y="3524897"/>
                  <a:pt x="1786157" y="3644914"/>
                  <a:pt x="1686448" y="2746388"/>
                </a:cubicBezTo>
                <a:cubicBezTo>
                  <a:pt x="1586740" y="1847861"/>
                  <a:pt x="123942" y="1675751"/>
                  <a:pt x="36697" y="1100695"/>
                </a:cubicBezTo>
                <a:cubicBezTo>
                  <a:pt x="-13158" y="766956"/>
                  <a:pt x="-75736" y="533982"/>
                  <a:pt x="323103" y="0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0B72969-8567-490C-A9E2-92C86A6A4966}"/>
              </a:ext>
            </a:extLst>
          </p:cNvPr>
          <p:cNvSpPr txBox="1"/>
          <p:nvPr/>
        </p:nvSpPr>
        <p:spPr>
          <a:xfrm>
            <a:off x="516002" y="1433400"/>
            <a:ext cx="470248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1"/>
                </a:solidFill>
              </a:rPr>
              <a:t>Результаты апробации программы «</a:t>
            </a:r>
            <a:r>
              <a:rPr lang="ru-RU" sz="4800" b="1" dirty="0" smtClean="0">
                <a:solidFill>
                  <a:schemeClr val="accent1"/>
                </a:solidFill>
              </a:rPr>
              <a:t>Электронная коммерция. </a:t>
            </a:r>
            <a:r>
              <a:rPr lang="ru-RU" sz="4800" b="1" dirty="0" err="1" smtClean="0">
                <a:solidFill>
                  <a:schemeClr val="accent1"/>
                </a:solidFill>
              </a:rPr>
              <a:t>Маркетплейсы</a:t>
            </a:r>
            <a:r>
              <a:rPr lang="ru-RU" sz="4800" b="1" dirty="0" smtClean="0">
                <a:solidFill>
                  <a:schemeClr val="accent1"/>
                </a:solidFill>
              </a:rPr>
              <a:t>»</a:t>
            </a:r>
            <a:endParaRPr lang="ru-RU" sz="4800" b="1" dirty="0">
              <a:solidFill>
                <a:schemeClr val="accent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91CEF1-B026-4460-85DB-E6E27091DDEE}"/>
              </a:ext>
            </a:extLst>
          </p:cNvPr>
          <p:cNvSpPr/>
          <p:nvPr/>
        </p:nvSpPr>
        <p:spPr>
          <a:xfrm>
            <a:off x="3981000" y="1539000"/>
            <a:ext cx="450000" cy="270000"/>
          </a:xfrm>
          <a:prstGeom prst="rect">
            <a:avLst/>
          </a:prstGeom>
          <a:solidFill>
            <a:schemeClr val="accent2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Равнобедренный треугольник 4">
            <a:extLst>
              <a:ext uri="{FF2B5EF4-FFF2-40B4-BE49-F238E27FC236}">
                <a16:creationId xmlns="" xmlns:a16="http://schemas.microsoft.com/office/drawing/2014/main" id="{F7329957-12D8-4A21-80E0-F51EBF1576DE}"/>
              </a:ext>
            </a:extLst>
          </p:cNvPr>
          <p:cNvSpPr/>
          <p:nvPr/>
        </p:nvSpPr>
        <p:spPr>
          <a:xfrm>
            <a:off x="4791000" y="1989000"/>
            <a:ext cx="336207" cy="315000"/>
          </a:xfrm>
          <a:prstGeom prst="triangle">
            <a:avLst/>
          </a:prstGeom>
          <a:solidFill>
            <a:schemeClr val="accent2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E07C3386-8F08-4520-8F57-561F8005391A}"/>
              </a:ext>
            </a:extLst>
          </p:cNvPr>
          <p:cNvSpPr/>
          <p:nvPr/>
        </p:nvSpPr>
        <p:spPr>
          <a:xfrm>
            <a:off x="4457793" y="858600"/>
            <a:ext cx="270000" cy="270000"/>
          </a:xfrm>
          <a:prstGeom prst="ellipse">
            <a:avLst/>
          </a:prstGeom>
          <a:solidFill>
            <a:schemeClr val="accent4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4"/>
              </a:solidFill>
            </a:endParaRPr>
          </a:p>
        </p:txBody>
      </p:sp>
      <p:sp>
        <p:nvSpPr>
          <p:cNvPr id="8" name="Хорда 7">
            <a:extLst>
              <a:ext uri="{FF2B5EF4-FFF2-40B4-BE49-F238E27FC236}">
                <a16:creationId xmlns="" xmlns:a16="http://schemas.microsoft.com/office/drawing/2014/main" id="{C34DCA2E-1C0A-45C1-9FCE-E59F58180955}"/>
              </a:ext>
            </a:extLst>
          </p:cNvPr>
          <p:cNvSpPr/>
          <p:nvPr/>
        </p:nvSpPr>
        <p:spPr>
          <a:xfrm>
            <a:off x="5121165" y="2911499"/>
            <a:ext cx="336206" cy="1147502"/>
          </a:xfrm>
          <a:custGeom>
            <a:avLst/>
            <a:gdLst>
              <a:gd name="connsiteX0" fmla="*/ 485715 w 501336"/>
              <a:gd name="connsiteY0" fmla="*/ 911452 h 1352811"/>
              <a:gd name="connsiteX1" fmla="*/ 39718 w 501336"/>
              <a:gd name="connsiteY1" fmla="*/ 1041782 h 1352811"/>
              <a:gd name="connsiteX2" fmla="*/ 1227 w 501336"/>
              <a:gd name="connsiteY2" fmla="*/ 609567 h 1352811"/>
              <a:gd name="connsiteX3" fmla="*/ 250668 w 501336"/>
              <a:gd name="connsiteY3" fmla="*/ -1 h 1352811"/>
              <a:gd name="connsiteX4" fmla="*/ 485715 w 501336"/>
              <a:gd name="connsiteY4" fmla="*/ 911452 h 1352811"/>
              <a:gd name="connsiteX0" fmla="*/ 485715 w 485850"/>
              <a:gd name="connsiteY0" fmla="*/ 911453 h 1352914"/>
              <a:gd name="connsiteX1" fmla="*/ 39718 w 485850"/>
              <a:gd name="connsiteY1" fmla="*/ 1041783 h 1352914"/>
              <a:gd name="connsiteX2" fmla="*/ 1227 w 485850"/>
              <a:gd name="connsiteY2" fmla="*/ 609568 h 1352914"/>
              <a:gd name="connsiteX3" fmla="*/ 250668 w 485850"/>
              <a:gd name="connsiteY3" fmla="*/ 0 h 1352914"/>
              <a:gd name="connsiteX4" fmla="*/ 485715 w 485850"/>
              <a:gd name="connsiteY4" fmla="*/ 911453 h 1352914"/>
              <a:gd name="connsiteX0" fmla="*/ 485715 w 486430"/>
              <a:gd name="connsiteY0" fmla="*/ 911453 h 1352914"/>
              <a:gd name="connsiteX1" fmla="*/ 39718 w 486430"/>
              <a:gd name="connsiteY1" fmla="*/ 1041783 h 1352914"/>
              <a:gd name="connsiteX2" fmla="*/ 1227 w 486430"/>
              <a:gd name="connsiteY2" fmla="*/ 609568 h 1352914"/>
              <a:gd name="connsiteX3" fmla="*/ 250668 w 486430"/>
              <a:gd name="connsiteY3" fmla="*/ 0 h 1352914"/>
              <a:gd name="connsiteX4" fmla="*/ 485715 w 486430"/>
              <a:gd name="connsiteY4" fmla="*/ 911453 h 1352914"/>
              <a:gd name="connsiteX0" fmla="*/ 485715 w 486852"/>
              <a:gd name="connsiteY0" fmla="*/ 911453 h 1352914"/>
              <a:gd name="connsiteX1" fmla="*/ 39718 w 486852"/>
              <a:gd name="connsiteY1" fmla="*/ 1041783 h 1352914"/>
              <a:gd name="connsiteX2" fmla="*/ 1227 w 486852"/>
              <a:gd name="connsiteY2" fmla="*/ 609568 h 1352914"/>
              <a:gd name="connsiteX3" fmla="*/ 250668 w 486852"/>
              <a:gd name="connsiteY3" fmla="*/ 0 h 1352914"/>
              <a:gd name="connsiteX4" fmla="*/ 485715 w 486852"/>
              <a:gd name="connsiteY4" fmla="*/ 911453 h 1352914"/>
              <a:gd name="connsiteX0" fmla="*/ 273849 w 327098"/>
              <a:gd name="connsiteY0" fmla="*/ 1147673 h 1373058"/>
              <a:gd name="connsiteX1" fmla="*/ 41212 w 327098"/>
              <a:gd name="connsiteY1" fmla="*/ 1041783 h 1373058"/>
              <a:gd name="connsiteX2" fmla="*/ 2721 w 327098"/>
              <a:gd name="connsiteY2" fmla="*/ 609568 h 1373058"/>
              <a:gd name="connsiteX3" fmla="*/ 252162 w 327098"/>
              <a:gd name="connsiteY3" fmla="*/ 0 h 1373058"/>
              <a:gd name="connsiteX4" fmla="*/ 273849 w 327098"/>
              <a:gd name="connsiteY4" fmla="*/ 1147673 h 1373058"/>
              <a:gd name="connsiteX0" fmla="*/ 241727 w 294976"/>
              <a:gd name="connsiteY0" fmla="*/ 1147673 h 1373322"/>
              <a:gd name="connsiteX1" fmla="*/ 9090 w 294976"/>
              <a:gd name="connsiteY1" fmla="*/ 1041783 h 1373322"/>
              <a:gd name="connsiteX2" fmla="*/ 46799 w 294976"/>
              <a:gd name="connsiteY2" fmla="*/ 601948 h 1373322"/>
              <a:gd name="connsiteX3" fmla="*/ 220040 w 294976"/>
              <a:gd name="connsiteY3" fmla="*/ 0 h 1373322"/>
              <a:gd name="connsiteX4" fmla="*/ 241727 w 294976"/>
              <a:gd name="connsiteY4" fmla="*/ 1147673 h 1373322"/>
              <a:gd name="connsiteX0" fmla="*/ 258102 w 311351"/>
              <a:gd name="connsiteY0" fmla="*/ 1147673 h 1373850"/>
              <a:gd name="connsiteX1" fmla="*/ 25465 w 311351"/>
              <a:gd name="connsiteY1" fmla="*/ 1041783 h 1373850"/>
              <a:gd name="connsiteX2" fmla="*/ 9834 w 311351"/>
              <a:gd name="connsiteY2" fmla="*/ 586708 h 1373850"/>
              <a:gd name="connsiteX3" fmla="*/ 236415 w 311351"/>
              <a:gd name="connsiteY3" fmla="*/ 0 h 1373850"/>
              <a:gd name="connsiteX4" fmla="*/ 258102 w 311351"/>
              <a:gd name="connsiteY4" fmla="*/ 1147673 h 1373850"/>
              <a:gd name="connsiteX0" fmla="*/ 258102 w 311351"/>
              <a:gd name="connsiteY0" fmla="*/ 1147673 h 1373850"/>
              <a:gd name="connsiteX1" fmla="*/ 25465 w 311351"/>
              <a:gd name="connsiteY1" fmla="*/ 1041783 h 1373850"/>
              <a:gd name="connsiteX2" fmla="*/ 9834 w 311351"/>
              <a:gd name="connsiteY2" fmla="*/ 586708 h 1373850"/>
              <a:gd name="connsiteX3" fmla="*/ 236415 w 311351"/>
              <a:gd name="connsiteY3" fmla="*/ 0 h 1373850"/>
              <a:gd name="connsiteX4" fmla="*/ 258102 w 311351"/>
              <a:gd name="connsiteY4" fmla="*/ 1147673 h 1373850"/>
              <a:gd name="connsiteX0" fmla="*/ 250854 w 304103"/>
              <a:gd name="connsiteY0" fmla="*/ 1147673 h 1375555"/>
              <a:gd name="connsiteX1" fmla="*/ 18217 w 304103"/>
              <a:gd name="connsiteY1" fmla="*/ 1041783 h 1375555"/>
              <a:gd name="connsiteX2" fmla="*/ 2586 w 304103"/>
              <a:gd name="connsiteY2" fmla="*/ 586708 h 1375555"/>
              <a:gd name="connsiteX3" fmla="*/ 229167 w 304103"/>
              <a:gd name="connsiteY3" fmla="*/ 0 h 1375555"/>
              <a:gd name="connsiteX4" fmla="*/ 250854 w 304103"/>
              <a:gd name="connsiteY4" fmla="*/ 1147673 h 1375555"/>
              <a:gd name="connsiteX0" fmla="*/ 250854 w 320610"/>
              <a:gd name="connsiteY0" fmla="*/ 1147673 h 1375555"/>
              <a:gd name="connsiteX1" fmla="*/ 18217 w 320610"/>
              <a:gd name="connsiteY1" fmla="*/ 1041783 h 1375555"/>
              <a:gd name="connsiteX2" fmla="*/ 2586 w 320610"/>
              <a:gd name="connsiteY2" fmla="*/ 586708 h 1375555"/>
              <a:gd name="connsiteX3" fmla="*/ 229167 w 320610"/>
              <a:gd name="connsiteY3" fmla="*/ 0 h 1375555"/>
              <a:gd name="connsiteX4" fmla="*/ 250854 w 320610"/>
              <a:gd name="connsiteY4" fmla="*/ 1147673 h 137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610" h="1375555">
                <a:moveTo>
                  <a:pt x="250854" y="1147673"/>
                </a:moveTo>
                <a:cubicBezTo>
                  <a:pt x="179005" y="1670840"/>
                  <a:pt x="29308" y="1143421"/>
                  <a:pt x="18217" y="1041783"/>
                </a:cubicBezTo>
                <a:cubicBezTo>
                  <a:pt x="-301" y="872089"/>
                  <a:pt x="-2995" y="738367"/>
                  <a:pt x="2586" y="586708"/>
                </a:cubicBezTo>
                <a:cubicBezTo>
                  <a:pt x="15318" y="240725"/>
                  <a:pt x="100320" y="0"/>
                  <a:pt x="229167" y="0"/>
                </a:cubicBezTo>
                <a:cubicBezTo>
                  <a:pt x="376096" y="273338"/>
                  <a:pt x="317285" y="447615"/>
                  <a:pt x="250854" y="1147673"/>
                </a:cubicBezTo>
                <a:close/>
              </a:path>
            </a:pathLst>
          </a:custGeom>
          <a:solidFill>
            <a:schemeClr val="accent4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="" xmlns:a16="http://schemas.microsoft.com/office/drawing/2014/main" id="{A6715CEE-6A13-49AC-9537-D9425C1C1BD6}"/>
              </a:ext>
            </a:extLst>
          </p:cNvPr>
          <p:cNvSpPr/>
          <p:nvPr/>
        </p:nvSpPr>
        <p:spPr>
          <a:xfrm rot="1483570">
            <a:off x="4011193" y="2531889"/>
            <a:ext cx="908160" cy="151723"/>
          </a:xfrm>
          <a:custGeom>
            <a:avLst/>
            <a:gdLst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85310"/>
              <a:gd name="connsiteX1" fmla="*/ 739140 w 4335780"/>
              <a:gd name="connsiteY1" fmla="*/ 0 h 785310"/>
              <a:gd name="connsiteX2" fmla="*/ 1432560 w 4335780"/>
              <a:gd name="connsiteY2" fmla="*/ 731520 h 785310"/>
              <a:gd name="connsiteX3" fmla="*/ 2179320 w 4335780"/>
              <a:gd name="connsiteY3" fmla="*/ 15240 h 785310"/>
              <a:gd name="connsiteX4" fmla="*/ 2880360 w 4335780"/>
              <a:gd name="connsiteY4" fmla="*/ 746760 h 785310"/>
              <a:gd name="connsiteX5" fmla="*/ 3611880 w 4335780"/>
              <a:gd name="connsiteY5" fmla="*/ 22860 h 785310"/>
              <a:gd name="connsiteX6" fmla="*/ 4335780 w 4335780"/>
              <a:gd name="connsiteY6" fmla="*/ 754380 h 785310"/>
              <a:gd name="connsiteX0" fmla="*/ 0 w 4335780"/>
              <a:gd name="connsiteY0" fmla="*/ 756950 h 810740"/>
              <a:gd name="connsiteX1" fmla="*/ 739140 w 4335780"/>
              <a:gd name="connsiteY1" fmla="*/ 25430 h 810740"/>
              <a:gd name="connsiteX2" fmla="*/ 1432560 w 4335780"/>
              <a:gd name="connsiteY2" fmla="*/ 756950 h 810740"/>
              <a:gd name="connsiteX3" fmla="*/ 2179320 w 4335780"/>
              <a:gd name="connsiteY3" fmla="*/ 40670 h 810740"/>
              <a:gd name="connsiteX4" fmla="*/ 2880360 w 4335780"/>
              <a:gd name="connsiteY4" fmla="*/ 772190 h 810740"/>
              <a:gd name="connsiteX5" fmla="*/ 3611880 w 4335780"/>
              <a:gd name="connsiteY5" fmla="*/ 48290 h 810740"/>
              <a:gd name="connsiteX6" fmla="*/ 4335780 w 4335780"/>
              <a:gd name="connsiteY6" fmla="*/ 779810 h 81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35780" h="810740">
                <a:moveTo>
                  <a:pt x="0" y="756950"/>
                </a:moveTo>
                <a:cubicBezTo>
                  <a:pt x="246380" y="513110"/>
                  <a:pt x="500380" y="25430"/>
                  <a:pt x="739140" y="25430"/>
                </a:cubicBezTo>
                <a:cubicBezTo>
                  <a:pt x="977900" y="25430"/>
                  <a:pt x="1192530" y="754410"/>
                  <a:pt x="1432560" y="756950"/>
                </a:cubicBezTo>
                <a:cubicBezTo>
                  <a:pt x="1672590" y="759490"/>
                  <a:pt x="1938020" y="38130"/>
                  <a:pt x="2179320" y="40670"/>
                </a:cubicBezTo>
                <a:cubicBezTo>
                  <a:pt x="2420620" y="43210"/>
                  <a:pt x="2636520" y="1013490"/>
                  <a:pt x="2880360" y="772190"/>
                </a:cubicBezTo>
                <a:lnTo>
                  <a:pt x="3611880" y="48290"/>
                </a:lnTo>
                <a:cubicBezTo>
                  <a:pt x="3855720" y="-193010"/>
                  <a:pt x="4094480" y="535970"/>
                  <a:pt x="4335780" y="77981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="" xmlns:a16="http://schemas.microsoft.com/office/drawing/2014/main" id="{F317B666-44C3-4487-A0DF-D5A5852ABDCE}"/>
              </a:ext>
            </a:extLst>
          </p:cNvPr>
          <p:cNvSpPr/>
          <p:nvPr/>
        </p:nvSpPr>
        <p:spPr>
          <a:xfrm rot="16531375">
            <a:off x="5448700" y="2687410"/>
            <a:ext cx="908160" cy="151723"/>
          </a:xfrm>
          <a:custGeom>
            <a:avLst/>
            <a:gdLst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85310"/>
              <a:gd name="connsiteX1" fmla="*/ 739140 w 4335780"/>
              <a:gd name="connsiteY1" fmla="*/ 0 h 785310"/>
              <a:gd name="connsiteX2" fmla="*/ 1432560 w 4335780"/>
              <a:gd name="connsiteY2" fmla="*/ 731520 h 785310"/>
              <a:gd name="connsiteX3" fmla="*/ 2179320 w 4335780"/>
              <a:gd name="connsiteY3" fmla="*/ 15240 h 785310"/>
              <a:gd name="connsiteX4" fmla="*/ 2880360 w 4335780"/>
              <a:gd name="connsiteY4" fmla="*/ 746760 h 785310"/>
              <a:gd name="connsiteX5" fmla="*/ 3611880 w 4335780"/>
              <a:gd name="connsiteY5" fmla="*/ 22860 h 785310"/>
              <a:gd name="connsiteX6" fmla="*/ 4335780 w 4335780"/>
              <a:gd name="connsiteY6" fmla="*/ 754380 h 785310"/>
              <a:gd name="connsiteX0" fmla="*/ 0 w 4335780"/>
              <a:gd name="connsiteY0" fmla="*/ 756950 h 810740"/>
              <a:gd name="connsiteX1" fmla="*/ 739140 w 4335780"/>
              <a:gd name="connsiteY1" fmla="*/ 25430 h 810740"/>
              <a:gd name="connsiteX2" fmla="*/ 1432560 w 4335780"/>
              <a:gd name="connsiteY2" fmla="*/ 756950 h 810740"/>
              <a:gd name="connsiteX3" fmla="*/ 2179320 w 4335780"/>
              <a:gd name="connsiteY3" fmla="*/ 40670 h 810740"/>
              <a:gd name="connsiteX4" fmla="*/ 2880360 w 4335780"/>
              <a:gd name="connsiteY4" fmla="*/ 772190 h 810740"/>
              <a:gd name="connsiteX5" fmla="*/ 3611880 w 4335780"/>
              <a:gd name="connsiteY5" fmla="*/ 48290 h 810740"/>
              <a:gd name="connsiteX6" fmla="*/ 4335780 w 4335780"/>
              <a:gd name="connsiteY6" fmla="*/ 779810 h 81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35780" h="810740">
                <a:moveTo>
                  <a:pt x="0" y="756950"/>
                </a:moveTo>
                <a:cubicBezTo>
                  <a:pt x="246380" y="513110"/>
                  <a:pt x="500380" y="25430"/>
                  <a:pt x="739140" y="25430"/>
                </a:cubicBezTo>
                <a:cubicBezTo>
                  <a:pt x="977900" y="25430"/>
                  <a:pt x="1192530" y="754410"/>
                  <a:pt x="1432560" y="756950"/>
                </a:cubicBezTo>
                <a:cubicBezTo>
                  <a:pt x="1672590" y="759490"/>
                  <a:pt x="1938020" y="38130"/>
                  <a:pt x="2179320" y="40670"/>
                </a:cubicBezTo>
                <a:cubicBezTo>
                  <a:pt x="2420620" y="43210"/>
                  <a:pt x="2636520" y="1013490"/>
                  <a:pt x="2880360" y="772190"/>
                </a:cubicBezTo>
                <a:lnTo>
                  <a:pt x="3611880" y="48290"/>
                </a:lnTo>
                <a:cubicBezTo>
                  <a:pt x="3855720" y="-193010"/>
                  <a:pt x="4094480" y="535970"/>
                  <a:pt x="4335780" y="779810"/>
                </a:cubicBez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внобедренный треугольник 26">
            <a:extLst>
              <a:ext uri="{FF2B5EF4-FFF2-40B4-BE49-F238E27FC236}">
                <a16:creationId xmlns="" xmlns:a16="http://schemas.microsoft.com/office/drawing/2014/main" id="{90269D15-39A6-44D5-A69F-0D6D88177B66}"/>
              </a:ext>
            </a:extLst>
          </p:cNvPr>
          <p:cNvSpPr/>
          <p:nvPr/>
        </p:nvSpPr>
        <p:spPr>
          <a:xfrm>
            <a:off x="4572996" y="3744001"/>
            <a:ext cx="146211" cy="136988"/>
          </a:xfrm>
          <a:prstGeom prst="triangle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авнобедренный треугольник 28">
            <a:extLst>
              <a:ext uri="{FF2B5EF4-FFF2-40B4-BE49-F238E27FC236}">
                <a16:creationId xmlns="" xmlns:a16="http://schemas.microsoft.com/office/drawing/2014/main" id="{EA72F473-C12A-41E5-A556-4A27F0BB46D6}"/>
              </a:ext>
            </a:extLst>
          </p:cNvPr>
          <p:cNvSpPr/>
          <p:nvPr/>
        </p:nvSpPr>
        <p:spPr>
          <a:xfrm>
            <a:off x="5744671" y="3422319"/>
            <a:ext cx="238424" cy="223385"/>
          </a:xfrm>
          <a:prstGeom prst="triangle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="" xmlns:a16="http://schemas.microsoft.com/office/drawing/2014/main" id="{D2098A52-1A1C-4754-B308-424A85398574}"/>
              </a:ext>
            </a:extLst>
          </p:cNvPr>
          <p:cNvSpPr/>
          <p:nvPr/>
        </p:nvSpPr>
        <p:spPr>
          <a:xfrm>
            <a:off x="831000" y="459000"/>
            <a:ext cx="669600" cy="669600"/>
          </a:xfrm>
          <a:prstGeom prst="ellipse">
            <a:avLst/>
          </a:prstGeom>
          <a:solidFill>
            <a:schemeClr val="accent5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="" xmlns:a16="http://schemas.microsoft.com/office/drawing/2014/main" id="{8DC5BC09-F4D4-4981-BB62-63A94980952D}"/>
              </a:ext>
            </a:extLst>
          </p:cNvPr>
          <p:cNvSpPr/>
          <p:nvPr/>
        </p:nvSpPr>
        <p:spPr>
          <a:xfrm>
            <a:off x="983400" y="611400"/>
            <a:ext cx="669600" cy="669600"/>
          </a:xfrm>
          <a:prstGeom prst="ellipse">
            <a:avLst/>
          </a:prstGeom>
          <a:solidFill>
            <a:schemeClr val="accent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038" y="459000"/>
            <a:ext cx="944962" cy="84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22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C7AE888-FC83-48E4-B6E8-F7C6FD7A7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001"/>
            <a:ext cx="11107800" cy="16366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Дополнительная профессиональная программа повышения квалификации</a:t>
            </a:r>
            <a:br>
              <a:rPr lang="ru-RU" b="1" dirty="0"/>
            </a:br>
            <a:r>
              <a:rPr lang="ru-RU" b="1" dirty="0"/>
              <a:t>«Электронная коммерция. </a:t>
            </a:r>
            <a:r>
              <a:rPr lang="ru-RU" b="1" dirty="0" err="1"/>
              <a:t>Маркетплейсы</a:t>
            </a:r>
            <a:r>
              <a:rPr lang="ru-RU" b="1" dirty="0"/>
              <a:t>»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4CC6251-93DC-49BF-ADCA-30436005B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3999"/>
            <a:ext cx="3952800" cy="4322963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205A418-EDE4-46BA-B71D-4585AC65DF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16" t="5579" r="32549" b="4114"/>
          <a:stretch/>
        </p:blipFill>
        <p:spPr>
          <a:xfrm>
            <a:off x="6071298" y="1853999"/>
            <a:ext cx="3285000" cy="45735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27" y="3842116"/>
            <a:ext cx="2549933" cy="23768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36166" t="12360" r="36512" b="33129"/>
          <a:stretch/>
        </p:blipFill>
        <p:spPr>
          <a:xfrm>
            <a:off x="3317592" y="2034000"/>
            <a:ext cx="2475000" cy="263164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32706" t="16904" r="52075" b="22744"/>
          <a:stretch/>
        </p:blipFill>
        <p:spPr>
          <a:xfrm>
            <a:off x="9786000" y="2034000"/>
            <a:ext cx="1980000" cy="4185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/>
          <p:cNvSpPr txBox="1"/>
          <p:nvPr/>
        </p:nvSpPr>
        <p:spPr>
          <a:xfrm flipH="1">
            <a:off x="155255" y="63058"/>
            <a:ext cx="450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936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0FF82343-202A-4D4B-8BA3-D03966DE8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88999"/>
            <a:ext cx="10911949" cy="1443601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Работодатель - индивидуальный предприниматель </a:t>
            </a:r>
            <a:r>
              <a:rPr lang="ru-RU" dirty="0" err="1"/>
              <a:t>Мотченко</a:t>
            </a:r>
            <a:r>
              <a:rPr lang="ru-RU" dirty="0"/>
              <a:t> Анна Алексеевна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670326C-3CBF-445C-95B2-7000CCAE0B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91" t="11160" r="40772" b="26832"/>
          <a:stretch/>
        </p:blipFill>
        <p:spPr>
          <a:xfrm>
            <a:off x="2496000" y="2040567"/>
            <a:ext cx="3150000" cy="4095001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3EF92B5-A252-4609-B741-2DB86E3F2D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095" t="41142" r="44764" b="37393"/>
          <a:stretch/>
        </p:blipFill>
        <p:spPr>
          <a:xfrm>
            <a:off x="111000" y="2882709"/>
            <a:ext cx="2205000" cy="2301291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164EE25-81B0-4001-BB20-0329154645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782" t="9116" r="17519" b="9797"/>
          <a:stretch/>
        </p:blipFill>
        <p:spPr>
          <a:xfrm>
            <a:off x="5823600" y="1967126"/>
            <a:ext cx="6300000" cy="424188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 flipH="1">
            <a:off x="110999" y="0"/>
            <a:ext cx="58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 3</a:t>
            </a:r>
          </a:p>
          <a:p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49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45FF915-C8A5-4583-8183-5F355A51380B}"/>
              </a:ext>
            </a:extLst>
          </p:cNvPr>
          <p:cNvSpPr txBox="1"/>
          <p:nvPr/>
        </p:nvSpPr>
        <p:spPr>
          <a:xfrm>
            <a:off x="1073222" y="3008414"/>
            <a:ext cx="2777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Принципы работы платформы, её плюсы и минусы. Регистрация личного кабинета. Подключение электронного документооборота</a:t>
            </a:r>
            <a:endParaRPr lang="ru-RU" sz="2000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F20FA84D-2D85-48FC-8112-CE1A01B3A4DC}"/>
              </a:ext>
            </a:extLst>
          </p:cNvPr>
          <p:cNvSpPr/>
          <p:nvPr/>
        </p:nvSpPr>
        <p:spPr>
          <a:xfrm rot="2689455">
            <a:off x="283099" y="2932400"/>
            <a:ext cx="613694" cy="61369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B41B6907-BFD2-4D10-94E7-BD13B53449F3}"/>
              </a:ext>
            </a:extLst>
          </p:cNvPr>
          <p:cNvSpPr txBox="1"/>
          <p:nvPr/>
        </p:nvSpPr>
        <p:spPr>
          <a:xfrm>
            <a:off x="342121" y="3008414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B0D6DE32-3CCE-4149-ABB8-85397A1BACD0}"/>
              </a:ext>
            </a:extLst>
          </p:cNvPr>
          <p:cNvSpPr/>
          <p:nvPr/>
        </p:nvSpPr>
        <p:spPr>
          <a:xfrm>
            <a:off x="4574804" y="4274860"/>
            <a:ext cx="48061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Разработка технического задания  для продающих фото, видео- и инфографики. Создание контента с медийными элементами. Мониторинг стоимости товаров у конкурентов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5FC1FD99-9FFC-465B-A81E-9A6CFC3EB75C}"/>
              </a:ext>
            </a:extLst>
          </p:cNvPr>
          <p:cNvSpPr/>
          <p:nvPr/>
        </p:nvSpPr>
        <p:spPr>
          <a:xfrm>
            <a:off x="1073222" y="4280361"/>
            <a:ext cx="26015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Критерии оценки товаров. Анализ конкурентов и целевой аудитории перед запуском товаров в продажу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="" xmlns:a16="http://schemas.microsoft.com/office/drawing/2014/main" id="{F5F87BF2-0E8C-464F-83CE-C51FC1C29FBF}"/>
              </a:ext>
            </a:extLst>
          </p:cNvPr>
          <p:cNvSpPr/>
          <p:nvPr/>
        </p:nvSpPr>
        <p:spPr>
          <a:xfrm rot="2689455">
            <a:off x="293242" y="4296204"/>
            <a:ext cx="613694" cy="61369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03F9A0B0-321F-4F30-810F-91242B5866DA}"/>
              </a:ext>
            </a:extLst>
          </p:cNvPr>
          <p:cNvSpPr txBox="1"/>
          <p:nvPr/>
        </p:nvSpPr>
        <p:spPr>
          <a:xfrm>
            <a:off x="352264" y="4372218"/>
            <a:ext cx="4956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02</a:t>
            </a:r>
          </a:p>
          <a:p>
            <a:pPr algn="ctr"/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BE62978E-6718-466A-A7ED-6ED7E3E382A8}"/>
              </a:ext>
            </a:extLst>
          </p:cNvPr>
          <p:cNvSpPr/>
          <p:nvPr/>
        </p:nvSpPr>
        <p:spPr>
          <a:xfrm rot="2689455">
            <a:off x="3801862" y="4296203"/>
            <a:ext cx="613694" cy="61369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BA6965E1-1479-4AB8-84E3-78DE6CC0D84E}"/>
              </a:ext>
            </a:extLst>
          </p:cNvPr>
          <p:cNvSpPr txBox="1"/>
          <p:nvPr/>
        </p:nvSpPr>
        <p:spPr>
          <a:xfrm>
            <a:off x="3860884" y="4372217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</a:t>
            </a:r>
            <a:r>
              <a:rPr lang="en-US" sz="2400" b="1" dirty="0">
                <a:solidFill>
                  <a:schemeClr val="bg1"/>
                </a:solidFill>
              </a:rPr>
              <a:t>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2112987C-F4F4-49CB-B446-1987C8B8A6F2}"/>
              </a:ext>
            </a:extLst>
          </p:cNvPr>
          <p:cNvSpPr/>
          <p:nvPr/>
        </p:nvSpPr>
        <p:spPr>
          <a:xfrm>
            <a:off x="4550096" y="5687364"/>
            <a:ext cx="48734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Создание стрима, рассылок, виджета с целью продвижения  бизнеса. Коммуникации с клиентами. Отзывы. Предоставление компенсации за повреждённую или некачественную продукцию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6EC50026-1BE9-4B2F-B0F8-964921EA3B6E}"/>
              </a:ext>
            </a:extLst>
          </p:cNvPr>
          <p:cNvSpPr/>
          <p:nvPr/>
        </p:nvSpPr>
        <p:spPr>
          <a:xfrm>
            <a:off x="1063078" y="5687364"/>
            <a:ext cx="30367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Учет расходов при разных схемах продаж: </a:t>
            </a:r>
            <a:r>
              <a:rPr lang="en-US" sz="1400" dirty="0"/>
              <a:t>FBO </a:t>
            </a:r>
            <a:r>
              <a:rPr lang="ru-RU" sz="1400" dirty="0"/>
              <a:t>и </a:t>
            </a:r>
            <a:r>
              <a:rPr lang="en-US" sz="1400" dirty="0"/>
              <a:t>FBS</a:t>
            </a:r>
            <a:r>
              <a:rPr lang="ru-RU" sz="1400" dirty="0"/>
              <a:t>. </a:t>
            </a:r>
          </a:p>
          <a:p>
            <a:r>
              <a:rPr lang="ru-RU" sz="1400" dirty="0"/>
              <a:t>Ценообразование на площадке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="" xmlns:a16="http://schemas.microsoft.com/office/drawing/2014/main" id="{9E4AA8DB-6AB7-47C5-8D1E-1BCCC6DA9EF6}"/>
              </a:ext>
            </a:extLst>
          </p:cNvPr>
          <p:cNvSpPr/>
          <p:nvPr/>
        </p:nvSpPr>
        <p:spPr>
          <a:xfrm rot="2689455">
            <a:off x="283099" y="5703207"/>
            <a:ext cx="613694" cy="61369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CDF82650-4443-49C2-87EE-1DDA0213A348}"/>
              </a:ext>
            </a:extLst>
          </p:cNvPr>
          <p:cNvSpPr txBox="1"/>
          <p:nvPr/>
        </p:nvSpPr>
        <p:spPr>
          <a:xfrm>
            <a:off x="342121" y="5779221"/>
            <a:ext cx="4956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03</a:t>
            </a:r>
          </a:p>
          <a:p>
            <a:pPr algn="ctr"/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87089419-7EA6-47EC-86E9-7A8B61AAE3BE}"/>
              </a:ext>
            </a:extLst>
          </p:cNvPr>
          <p:cNvSpPr/>
          <p:nvPr/>
        </p:nvSpPr>
        <p:spPr>
          <a:xfrm rot="2689455">
            <a:off x="3791719" y="5703206"/>
            <a:ext cx="613694" cy="61369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EEF18210-1F93-4AD4-9726-C90BD41866F1}"/>
              </a:ext>
            </a:extLst>
          </p:cNvPr>
          <p:cNvSpPr txBox="1"/>
          <p:nvPr/>
        </p:nvSpPr>
        <p:spPr>
          <a:xfrm>
            <a:off x="3850741" y="5779220"/>
            <a:ext cx="4956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05</a:t>
            </a:r>
          </a:p>
          <a:p>
            <a:pPr algn="ctr"/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1E41056C-058E-49BD-ADF3-D2438F7D8F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296" t="27602" r="41033" b="27483"/>
          <a:stretch/>
        </p:blipFill>
        <p:spPr>
          <a:xfrm>
            <a:off x="3932717" y="126027"/>
            <a:ext cx="2154521" cy="27630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52CF3F2-7262-4908-B9DB-3CD9DFE6D9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584" t="22061" r="31545" b="4346"/>
          <a:stretch/>
        </p:blipFill>
        <p:spPr>
          <a:xfrm>
            <a:off x="1403652" y="126027"/>
            <a:ext cx="2148470" cy="23227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09D4D3A-D274-490D-9D3F-88DD1AB5293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667" t="23424" r="31545" b="4619"/>
          <a:stretch/>
        </p:blipFill>
        <p:spPr>
          <a:xfrm>
            <a:off x="6429752" y="126027"/>
            <a:ext cx="2833734" cy="30023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Заголовок 5">
            <a:extLst>
              <a:ext uri="{FF2B5EF4-FFF2-40B4-BE49-F238E27FC236}">
                <a16:creationId xmlns="" xmlns:a16="http://schemas.microsoft.com/office/drawing/2014/main" id="{0FF82343-202A-4D4B-8BA3-D03966DE80FF}"/>
              </a:ext>
            </a:extLst>
          </p:cNvPr>
          <p:cNvSpPr txBox="1">
            <a:spLocks/>
          </p:cNvSpPr>
          <p:nvPr/>
        </p:nvSpPr>
        <p:spPr>
          <a:xfrm rot="5400000" flipV="1">
            <a:off x="7594501" y="2011502"/>
            <a:ext cx="6858002" cy="2835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</a:rPr>
              <a:t>Прохождение программы обучения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686" y="110427"/>
            <a:ext cx="58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5240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41FE287E-7A7D-4B8F-9029-17F74833C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00" y="341721"/>
            <a:ext cx="11565000" cy="125999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Сходства и различия электронных торговых площадок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B88DE2D-9FC6-4D19-B85E-099A158DA6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8" t="13885" r="3863" b="5027"/>
          <a:stretch/>
        </p:blipFill>
        <p:spPr>
          <a:xfrm>
            <a:off x="0" y="1802864"/>
            <a:ext cx="12192000" cy="475670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000" y="49334"/>
            <a:ext cx="45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1758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41FE287E-7A7D-4B8F-9029-17F74833C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" y="234000"/>
            <a:ext cx="11766000" cy="125999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Сходства и различия электронных торговых площадок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C3E0D5A-30D2-44E0-947A-DC5851B8A8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0" t="18656" r="3493" b="1620"/>
          <a:stretch/>
        </p:blipFill>
        <p:spPr>
          <a:xfrm>
            <a:off x="0" y="1787546"/>
            <a:ext cx="12192000" cy="47548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029" y="49334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8952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D692638-F08C-4F8D-9B03-9504E505B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/>
          <a:lstStyle/>
          <a:p>
            <a:pPr algn="ctr"/>
            <a:r>
              <a:rPr lang="ru-RU" b="1" dirty="0"/>
              <a:t>Практические занятия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278CD70-AE68-456F-9A2D-F172E7C1C639}"/>
              </a:ext>
            </a:extLst>
          </p:cNvPr>
          <p:cNvSpPr/>
          <p:nvPr/>
        </p:nvSpPr>
        <p:spPr>
          <a:xfrm rot="10800000" flipV="1">
            <a:off x="1776000" y="1807076"/>
            <a:ext cx="2250000" cy="452400"/>
          </a:xfrm>
          <a:prstGeom prst="rect">
            <a:avLst/>
          </a:prstGeom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1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F43594E-EA7A-4F97-BCA1-401A9417ED2B}"/>
              </a:ext>
            </a:extLst>
          </p:cNvPr>
          <p:cNvSpPr/>
          <p:nvPr/>
        </p:nvSpPr>
        <p:spPr>
          <a:xfrm rot="10800000" flipV="1">
            <a:off x="4026000" y="1797008"/>
            <a:ext cx="2250000" cy="44891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FDC37128-6F00-4AB4-8AAA-4170C7C3204C}"/>
              </a:ext>
            </a:extLst>
          </p:cNvPr>
          <p:cNvSpPr/>
          <p:nvPr/>
        </p:nvSpPr>
        <p:spPr>
          <a:xfrm rot="10800000" flipV="1">
            <a:off x="6120628" y="1807074"/>
            <a:ext cx="2405809" cy="438847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3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4C5EF18-0FD0-4C82-95A6-75178A9D138F}"/>
              </a:ext>
            </a:extLst>
          </p:cNvPr>
          <p:cNvSpPr/>
          <p:nvPr/>
        </p:nvSpPr>
        <p:spPr>
          <a:xfrm rot="10800000" flipV="1">
            <a:off x="8527799" y="1807072"/>
            <a:ext cx="3640743" cy="46247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4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C28F29BA-918B-4A41-8A1A-B69D91D4149D}"/>
              </a:ext>
            </a:extLst>
          </p:cNvPr>
          <p:cNvSpPr/>
          <p:nvPr/>
        </p:nvSpPr>
        <p:spPr>
          <a:xfrm>
            <a:off x="1776000" y="2888999"/>
            <a:ext cx="2250000" cy="3465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4903BA20-74DF-4175-8B38-F54B17809472}"/>
              </a:ext>
            </a:extLst>
          </p:cNvPr>
          <p:cNvSpPr/>
          <p:nvPr/>
        </p:nvSpPr>
        <p:spPr>
          <a:xfrm>
            <a:off x="3955211" y="2878932"/>
            <a:ext cx="2201123" cy="34683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09EAE80E-E19B-44C6-9B1E-F051F02E8D54}"/>
              </a:ext>
            </a:extLst>
          </p:cNvPr>
          <p:cNvSpPr/>
          <p:nvPr/>
        </p:nvSpPr>
        <p:spPr>
          <a:xfrm>
            <a:off x="6276437" y="2885643"/>
            <a:ext cx="2250000" cy="29700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AF538FAD-068C-49F8-86FE-8FEABB205B19}"/>
              </a:ext>
            </a:extLst>
          </p:cNvPr>
          <p:cNvSpPr/>
          <p:nvPr/>
        </p:nvSpPr>
        <p:spPr>
          <a:xfrm>
            <a:off x="8527800" y="2885643"/>
            <a:ext cx="2250000" cy="29700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0FF005F-61F2-49AE-8CB4-AF51E1A9F40C}"/>
              </a:ext>
            </a:extLst>
          </p:cNvPr>
          <p:cNvSpPr/>
          <p:nvPr/>
        </p:nvSpPr>
        <p:spPr>
          <a:xfrm flipV="1">
            <a:off x="1780257" y="6183085"/>
            <a:ext cx="2250000" cy="170911"/>
          </a:xfrm>
          <a:prstGeom prst="rect">
            <a:avLst/>
          </a:prstGeom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0E315B23-79CB-4805-92A3-59E8524F1B02}"/>
              </a:ext>
            </a:extLst>
          </p:cNvPr>
          <p:cNvSpPr/>
          <p:nvPr/>
        </p:nvSpPr>
        <p:spPr>
          <a:xfrm flipV="1">
            <a:off x="4031157" y="6180148"/>
            <a:ext cx="2250000" cy="17385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2FB84378-37E0-48C6-AC83-DB980657FB1F}"/>
              </a:ext>
            </a:extLst>
          </p:cNvPr>
          <p:cNvSpPr/>
          <p:nvPr/>
        </p:nvSpPr>
        <p:spPr>
          <a:xfrm flipV="1">
            <a:off x="6206783" y="6124733"/>
            <a:ext cx="2250000" cy="229264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7A68225D-78F4-4494-8A65-BAD9428A6407}"/>
              </a:ext>
            </a:extLst>
          </p:cNvPr>
          <p:cNvSpPr/>
          <p:nvPr/>
        </p:nvSpPr>
        <p:spPr>
          <a:xfrm flipV="1">
            <a:off x="8526437" y="6158269"/>
            <a:ext cx="3642105" cy="214112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64707C2-A63E-4FE3-B3D5-15DBE1C19E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743" y="3078418"/>
            <a:ext cx="540000" cy="54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DA4AA567-976E-4839-8B6F-E597C62500C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26743" y="3078418"/>
            <a:ext cx="540000" cy="540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D99C580A-47E8-4440-8156-A65C9499C00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376514" y="3078418"/>
            <a:ext cx="540000" cy="540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D749CFAA-B388-4CB3-BC51-1F2B35E862E1}"/>
              </a:ext>
            </a:extLst>
          </p:cNvPr>
          <p:cNvSpPr txBox="1"/>
          <p:nvPr/>
        </p:nvSpPr>
        <p:spPr>
          <a:xfrm>
            <a:off x="2583041" y="2123359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F87BFE96-1958-4AA3-8AD5-2ECDD6036267}"/>
              </a:ext>
            </a:extLst>
          </p:cNvPr>
          <p:cNvSpPr txBox="1"/>
          <p:nvPr/>
        </p:nvSpPr>
        <p:spPr>
          <a:xfrm>
            <a:off x="1909192" y="3818978"/>
            <a:ext cx="193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Lorem ipsum</a:t>
            </a:r>
            <a:endParaRPr lang="ru-RU" sz="2400" b="1" dirty="0">
              <a:solidFill>
                <a:schemeClr val="accent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4F6228A-F222-4601-A759-6444314D577D}"/>
              </a:ext>
            </a:extLst>
          </p:cNvPr>
          <p:cNvSpPr txBox="1"/>
          <p:nvPr/>
        </p:nvSpPr>
        <p:spPr>
          <a:xfrm>
            <a:off x="4183820" y="3815492"/>
            <a:ext cx="193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Lorem ipsum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FB36EF42-1ACF-4C74-A060-5A5AD9BEFE7F}"/>
              </a:ext>
            </a:extLst>
          </p:cNvPr>
          <p:cNvSpPr txBox="1"/>
          <p:nvPr/>
        </p:nvSpPr>
        <p:spPr>
          <a:xfrm>
            <a:off x="4206000" y="4393546"/>
            <a:ext cx="1939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38109962-44F7-4376-9FD4-48388D22B2BE}"/>
              </a:ext>
            </a:extLst>
          </p:cNvPr>
          <p:cNvSpPr txBox="1"/>
          <p:nvPr/>
        </p:nvSpPr>
        <p:spPr>
          <a:xfrm>
            <a:off x="6409191" y="3815492"/>
            <a:ext cx="193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</a:rPr>
              <a:t>Lorem ipsum</a:t>
            </a:r>
            <a:endParaRPr lang="ru-RU" sz="2400" b="1" dirty="0">
              <a:solidFill>
                <a:schemeClr val="accent3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B9FB7B9-4FBE-41A7-AFEC-1A1A055B6290}"/>
              </a:ext>
            </a:extLst>
          </p:cNvPr>
          <p:cNvSpPr txBox="1"/>
          <p:nvPr/>
        </p:nvSpPr>
        <p:spPr>
          <a:xfrm>
            <a:off x="6431371" y="4393546"/>
            <a:ext cx="1939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BE67EC2B-49FA-4CDC-9F6F-7E0FA5BE306E}"/>
              </a:ext>
            </a:extLst>
          </p:cNvPr>
          <p:cNvSpPr txBox="1"/>
          <p:nvPr/>
        </p:nvSpPr>
        <p:spPr>
          <a:xfrm>
            <a:off x="8637011" y="3812006"/>
            <a:ext cx="193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/>
                </a:solidFill>
              </a:rPr>
              <a:t>Lorem ipsum</a:t>
            </a:r>
            <a:endParaRPr lang="ru-RU" sz="2400" b="1" dirty="0">
              <a:solidFill>
                <a:schemeClr val="accent4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66236BC3-A28B-4F34-918D-52E2EC71AEA0}"/>
              </a:ext>
            </a:extLst>
          </p:cNvPr>
          <p:cNvSpPr txBox="1"/>
          <p:nvPr/>
        </p:nvSpPr>
        <p:spPr>
          <a:xfrm>
            <a:off x="8659191" y="4390060"/>
            <a:ext cx="1939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. 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9"/>
          <a:srcRect l="13685" t="13010" r="63834" b="1977"/>
          <a:stretch/>
        </p:blipFill>
        <p:spPr>
          <a:xfrm>
            <a:off x="1812766" y="2279611"/>
            <a:ext cx="2174192" cy="39480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10"/>
          <a:srcRect l="14031" t="13658" r="63834" b="1977"/>
          <a:stretch/>
        </p:blipFill>
        <p:spPr>
          <a:xfrm>
            <a:off x="4045356" y="2300076"/>
            <a:ext cx="1958652" cy="388007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11"/>
          <a:srcRect l="7805" t="36371" r="72827" b="17553"/>
          <a:stretch/>
        </p:blipFill>
        <p:spPr>
          <a:xfrm>
            <a:off x="6018263" y="2294782"/>
            <a:ext cx="2520000" cy="38786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12"/>
          <a:srcRect l="12648" t="20797" r="39623" b="21446"/>
          <a:stretch/>
        </p:blipFill>
        <p:spPr>
          <a:xfrm>
            <a:off x="8582407" y="2368906"/>
            <a:ext cx="3586136" cy="37539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56000" y="1"/>
            <a:ext cx="68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30267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D692638-F08C-4F8D-9B03-9504E505B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Практические занятия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278CD70-AE68-456F-9A2D-F172E7C1C639}"/>
              </a:ext>
            </a:extLst>
          </p:cNvPr>
          <p:cNvSpPr/>
          <p:nvPr/>
        </p:nvSpPr>
        <p:spPr>
          <a:xfrm rot="10800000" flipV="1">
            <a:off x="37210" y="1807076"/>
            <a:ext cx="3988790" cy="452400"/>
          </a:xfrm>
          <a:prstGeom prst="rect">
            <a:avLst/>
          </a:prstGeom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5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F43594E-EA7A-4F97-BCA1-401A9417ED2B}"/>
              </a:ext>
            </a:extLst>
          </p:cNvPr>
          <p:cNvSpPr/>
          <p:nvPr/>
        </p:nvSpPr>
        <p:spPr>
          <a:xfrm rot="10800000" flipV="1">
            <a:off x="4025998" y="1797008"/>
            <a:ext cx="4995001" cy="44891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6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4C5EF18-0FD0-4C82-95A6-75178A9D138F}"/>
              </a:ext>
            </a:extLst>
          </p:cNvPr>
          <p:cNvSpPr/>
          <p:nvPr/>
        </p:nvSpPr>
        <p:spPr>
          <a:xfrm rot="10800000" flipV="1">
            <a:off x="8988318" y="1807073"/>
            <a:ext cx="3171001" cy="46247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7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C28F29BA-918B-4A41-8A1A-B69D91D4149D}"/>
              </a:ext>
            </a:extLst>
          </p:cNvPr>
          <p:cNvSpPr/>
          <p:nvPr/>
        </p:nvSpPr>
        <p:spPr>
          <a:xfrm>
            <a:off x="1776000" y="2888999"/>
            <a:ext cx="2250000" cy="3465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4903BA20-74DF-4175-8B38-F54B17809472}"/>
              </a:ext>
            </a:extLst>
          </p:cNvPr>
          <p:cNvSpPr/>
          <p:nvPr/>
        </p:nvSpPr>
        <p:spPr>
          <a:xfrm>
            <a:off x="3955211" y="2878932"/>
            <a:ext cx="2201123" cy="34683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09EAE80E-E19B-44C6-9B1E-F051F02E8D54}"/>
              </a:ext>
            </a:extLst>
          </p:cNvPr>
          <p:cNvSpPr/>
          <p:nvPr/>
        </p:nvSpPr>
        <p:spPr>
          <a:xfrm>
            <a:off x="6276437" y="2885643"/>
            <a:ext cx="2250000" cy="29700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AF538FAD-068C-49F8-86FE-8FEABB205B19}"/>
              </a:ext>
            </a:extLst>
          </p:cNvPr>
          <p:cNvSpPr/>
          <p:nvPr/>
        </p:nvSpPr>
        <p:spPr>
          <a:xfrm>
            <a:off x="8527800" y="2885643"/>
            <a:ext cx="2250000" cy="29700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0FF005F-61F2-49AE-8CB4-AF51E1A9F40C}"/>
              </a:ext>
            </a:extLst>
          </p:cNvPr>
          <p:cNvSpPr/>
          <p:nvPr/>
        </p:nvSpPr>
        <p:spPr>
          <a:xfrm flipV="1">
            <a:off x="37428" y="6347284"/>
            <a:ext cx="3993047" cy="124663"/>
          </a:xfrm>
          <a:prstGeom prst="rect">
            <a:avLst/>
          </a:prstGeom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0E315B23-79CB-4805-92A3-59E8524F1B02}"/>
              </a:ext>
            </a:extLst>
          </p:cNvPr>
          <p:cNvSpPr/>
          <p:nvPr/>
        </p:nvSpPr>
        <p:spPr>
          <a:xfrm flipV="1">
            <a:off x="4031156" y="6314243"/>
            <a:ext cx="4957161" cy="20729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7A68225D-78F4-4494-8A65-BAD9428A6407}"/>
              </a:ext>
            </a:extLst>
          </p:cNvPr>
          <p:cNvSpPr/>
          <p:nvPr/>
        </p:nvSpPr>
        <p:spPr>
          <a:xfrm flipV="1">
            <a:off x="8988317" y="6314243"/>
            <a:ext cx="3171002" cy="20729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B64707C2-A63E-4FE3-B3D5-15DBE1C19E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743" y="3078418"/>
            <a:ext cx="540000" cy="54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DA4AA567-976E-4839-8B6F-E597C62500C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26743" y="3078418"/>
            <a:ext cx="540000" cy="540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D99C580A-47E8-4440-8156-A65C9499C00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376514" y="3078418"/>
            <a:ext cx="540000" cy="540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D749CFAA-B388-4CB3-BC51-1F2B35E862E1}"/>
              </a:ext>
            </a:extLst>
          </p:cNvPr>
          <p:cNvSpPr txBox="1"/>
          <p:nvPr/>
        </p:nvSpPr>
        <p:spPr>
          <a:xfrm>
            <a:off x="2583041" y="2123359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F87BFE96-1958-4AA3-8AD5-2ECDD6036267}"/>
              </a:ext>
            </a:extLst>
          </p:cNvPr>
          <p:cNvSpPr txBox="1"/>
          <p:nvPr/>
        </p:nvSpPr>
        <p:spPr>
          <a:xfrm>
            <a:off x="1909192" y="3818978"/>
            <a:ext cx="193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Lorem ipsum</a:t>
            </a:r>
            <a:endParaRPr lang="ru-RU" sz="2400" b="1" dirty="0">
              <a:solidFill>
                <a:schemeClr val="accent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4F6228A-F222-4601-A759-6444314D577D}"/>
              </a:ext>
            </a:extLst>
          </p:cNvPr>
          <p:cNvSpPr txBox="1"/>
          <p:nvPr/>
        </p:nvSpPr>
        <p:spPr>
          <a:xfrm>
            <a:off x="4183820" y="3815492"/>
            <a:ext cx="193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Lorem ipsum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FB36EF42-1ACF-4C74-A060-5A5AD9BEFE7F}"/>
              </a:ext>
            </a:extLst>
          </p:cNvPr>
          <p:cNvSpPr txBox="1"/>
          <p:nvPr/>
        </p:nvSpPr>
        <p:spPr>
          <a:xfrm>
            <a:off x="4206000" y="4393546"/>
            <a:ext cx="1939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38109962-44F7-4376-9FD4-48388D22B2BE}"/>
              </a:ext>
            </a:extLst>
          </p:cNvPr>
          <p:cNvSpPr txBox="1"/>
          <p:nvPr/>
        </p:nvSpPr>
        <p:spPr>
          <a:xfrm>
            <a:off x="6409191" y="3815492"/>
            <a:ext cx="193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</a:rPr>
              <a:t>Lorem ipsum</a:t>
            </a:r>
            <a:endParaRPr lang="ru-RU" sz="2400" b="1" dirty="0">
              <a:solidFill>
                <a:schemeClr val="accent3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B9FB7B9-4FBE-41A7-AFEC-1A1A055B6290}"/>
              </a:ext>
            </a:extLst>
          </p:cNvPr>
          <p:cNvSpPr txBox="1"/>
          <p:nvPr/>
        </p:nvSpPr>
        <p:spPr>
          <a:xfrm>
            <a:off x="6431371" y="4393546"/>
            <a:ext cx="1939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BE67EC2B-49FA-4CDC-9F6F-7E0FA5BE306E}"/>
              </a:ext>
            </a:extLst>
          </p:cNvPr>
          <p:cNvSpPr txBox="1"/>
          <p:nvPr/>
        </p:nvSpPr>
        <p:spPr>
          <a:xfrm>
            <a:off x="8637011" y="3812006"/>
            <a:ext cx="193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/>
                </a:solidFill>
              </a:rPr>
              <a:t>Lorem ipsum</a:t>
            </a:r>
            <a:endParaRPr lang="ru-RU" sz="2400" b="1" dirty="0">
              <a:solidFill>
                <a:schemeClr val="accent4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66236BC3-A28B-4F34-918D-52E2EC71AEA0}"/>
              </a:ext>
            </a:extLst>
          </p:cNvPr>
          <p:cNvSpPr txBox="1"/>
          <p:nvPr/>
        </p:nvSpPr>
        <p:spPr>
          <a:xfrm>
            <a:off x="8659191" y="4390060"/>
            <a:ext cx="1939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9"/>
          <a:srcRect l="16798" t="13659" r="61413" b="1328"/>
          <a:stretch/>
        </p:blipFill>
        <p:spPr>
          <a:xfrm>
            <a:off x="37210" y="2268740"/>
            <a:ext cx="2021391" cy="40785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/>
          <a:srcRect l="43429" t="13659" r="34436" b="1977"/>
          <a:stretch/>
        </p:blipFill>
        <p:spPr>
          <a:xfrm>
            <a:off x="2090057" y="2268738"/>
            <a:ext cx="2100718" cy="40557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0"/>
          <a:srcRect l="5731" t="29233" r="34090" b="22094"/>
          <a:stretch/>
        </p:blipFill>
        <p:spPr>
          <a:xfrm>
            <a:off x="4222231" y="2300882"/>
            <a:ext cx="4798769" cy="39897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1"/>
          <a:srcRect l="6768" t="29234" r="58647" b="27935"/>
          <a:stretch/>
        </p:blipFill>
        <p:spPr>
          <a:xfrm>
            <a:off x="9020999" y="2279608"/>
            <a:ext cx="3171001" cy="40110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56000" y="1"/>
            <a:ext cx="409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39810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3ECD28-3359-497A-98B4-D68AA680A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Аналитическая справка работодателя по итогам практических занятий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5128" t="19499" r="33745" b="16255"/>
          <a:stretch/>
        </p:blipFill>
        <p:spPr>
          <a:xfrm>
            <a:off x="6726000" y="1899000"/>
            <a:ext cx="4009091" cy="441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21293" t="26250" r="21985" b="3782"/>
          <a:stretch/>
        </p:blipFill>
        <p:spPr>
          <a:xfrm>
            <a:off x="1506000" y="2079000"/>
            <a:ext cx="4835832" cy="378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62543" y="72737"/>
            <a:ext cx="68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02735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3ECD28-3359-497A-98B4-D68AA680A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Отзывы обучающихся по итогам апробации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1000" y="2268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4B1E0AF-CBDA-4CF2-951F-D772CD09DF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00" t="10478" r="34867" b="11160"/>
          <a:stretch/>
        </p:blipFill>
        <p:spPr>
          <a:xfrm>
            <a:off x="336000" y="1989000"/>
            <a:ext cx="3600000" cy="43125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B5C039F-3869-4ED0-9F2D-9E31DD8D66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797" t="16918" r="34370" b="6480"/>
          <a:stretch/>
        </p:blipFill>
        <p:spPr>
          <a:xfrm>
            <a:off x="4184790" y="1988997"/>
            <a:ext cx="3516248" cy="43125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BFE35DF-0CA5-478F-B4B7-21E1F3F366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545" t="23678" r="34129" b="3605"/>
          <a:stretch/>
        </p:blipFill>
        <p:spPr>
          <a:xfrm>
            <a:off x="7949828" y="1936458"/>
            <a:ext cx="3804038" cy="43650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360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AEC55727-BA37-4438-8ACD-551E0CC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02" y="1359000"/>
            <a:ext cx="4470898" cy="3915000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5849" r="11474"/>
          <a:stretch/>
        </p:blipFill>
        <p:spPr>
          <a:xfrm>
            <a:off x="4431000" y="0"/>
            <a:ext cx="7761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68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1347</TotalTime>
  <Words>636</Words>
  <Application>Microsoft Office PowerPoint</Application>
  <PresentationFormat>Произвольный</PresentationFormat>
  <Paragraphs>72</Paragraphs>
  <Slides>12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Колледж туризма Санкт-Петербурга Ресурсный центр Отделение «Коммерции и строительства»  </vt:lpstr>
      <vt:lpstr>Презентация PowerPoint</vt:lpstr>
      <vt:lpstr>Дополнительная профессиональная программа повышения квалификации «Электронная коммерция. Маркетплейсы»</vt:lpstr>
      <vt:lpstr>Работодатель - индивидуальный предприниматель Мотченко Анна Алексеевна</vt:lpstr>
      <vt:lpstr>Презентация PowerPoint</vt:lpstr>
      <vt:lpstr>Сходства и различия электронных торговых площадок</vt:lpstr>
      <vt:lpstr>Сходства и различия электронных торговых площадок</vt:lpstr>
      <vt:lpstr>Практические занятия</vt:lpstr>
      <vt:lpstr>Практические занятия</vt:lpstr>
      <vt:lpstr>Аналитическая справка работодателя по итогам практических занятий</vt:lpstr>
      <vt:lpstr>Отзывы обучающихся по итогам апробации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barysheva</cp:lastModifiedBy>
  <cp:revision>94</cp:revision>
  <dcterms:created xsi:type="dcterms:W3CDTF">2020-11-01T12:52:57Z</dcterms:created>
  <dcterms:modified xsi:type="dcterms:W3CDTF">2024-03-25T10:17:40Z</dcterms:modified>
</cp:coreProperties>
</file>