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27"/>
  </p:notesMasterIdLst>
  <p:sldIdLst>
    <p:sldId id="278" r:id="rId2"/>
    <p:sldId id="284" r:id="rId3"/>
    <p:sldId id="285" r:id="rId4"/>
    <p:sldId id="287" r:id="rId5"/>
    <p:sldId id="293" r:id="rId6"/>
    <p:sldId id="288" r:id="rId7"/>
    <p:sldId id="289" r:id="rId8"/>
    <p:sldId id="290" r:id="rId9"/>
    <p:sldId id="294" r:id="rId10"/>
    <p:sldId id="295" r:id="rId11"/>
    <p:sldId id="300" r:id="rId12"/>
    <p:sldId id="309" r:id="rId13"/>
    <p:sldId id="310" r:id="rId14"/>
    <p:sldId id="301" r:id="rId15"/>
    <p:sldId id="302" r:id="rId16"/>
    <p:sldId id="315" r:id="rId17"/>
    <p:sldId id="319" r:id="rId18"/>
    <p:sldId id="303" r:id="rId19"/>
    <p:sldId id="320" r:id="rId20"/>
    <p:sldId id="305" r:id="rId21"/>
    <p:sldId id="306" r:id="rId22"/>
    <p:sldId id="307" r:id="rId23"/>
    <p:sldId id="308" r:id="rId24"/>
    <p:sldId id="316" r:id="rId25"/>
    <p:sldId id="29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470" autoAdjust="0"/>
    <p:restoredTop sz="94624" autoAdjust="0"/>
  </p:normalViewPr>
  <p:slideViewPr>
    <p:cSldViewPr>
      <p:cViewPr>
        <p:scale>
          <a:sx n="64" d="100"/>
          <a:sy n="64" d="100"/>
        </p:scale>
        <p:origin x="-1757" y="-4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7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67CED-51FB-498B-8346-71942478208B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B74C6-FEDE-4CFC-B0E2-541223A53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364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AB74C6-FEDE-4CFC-B0E2-541223A5356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82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080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58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75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16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94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19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52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69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9938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75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0014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07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38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3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0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628800"/>
            <a:ext cx="8784976" cy="1872208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 –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 конференция  Ресурсного центра подготовки специалистов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Georgia" pitchFamily="18" charset="0"/>
              </a:rPr>
              <a:t>«</a:t>
            </a:r>
            <a:r>
              <a:rPr lang="ru-RU" sz="2200" dirty="0" err="1" smtClean="0">
                <a:latin typeface="Georgia" pitchFamily="18" charset="0"/>
              </a:rPr>
              <a:t>Образовательно</a:t>
            </a:r>
            <a:r>
              <a:rPr lang="ru-RU" sz="2200" dirty="0" smtClean="0">
                <a:latin typeface="Georgia" pitchFamily="18" charset="0"/>
              </a:rPr>
              <a:t> - производственный кластер, как форма социального партнерства с профессиональными образовательными организациями сферы сервиса и услуг»</a:t>
            </a:r>
            <a:r>
              <a:rPr lang="ru-RU" sz="1800" dirty="0" smtClean="0">
                <a:latin typeface="Georgia" pitchFamily="18" charset="0"/>
              </a:rPr>
              <a:t/>
            </a:r>
            <a:br>
              <a:rPr lang="ru-RU" sz="1800" dirty="0" smtClean="0">
                <a:latin typeface="Georgia" pitchFamily="18" charset="0"/>
              </a:rPr>
            </a:br>
            <a:r>
              <a:rPr lang="ru-RU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5013176"/>
            <a:ext cx="6047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Мастер производственного обучения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Карпенко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Алексеевна   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7094" y="3789040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Социальное партнерство, как ключевой компонент в системе подготовки кадров в индустрии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гостеприимства на примере гостиницы </a:t>
            </a:r>
            <a:r>
              <a:rPr lang="ru-RU" sz="2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«Спутник»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621166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Санкт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Петербург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2024г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9410" y="192710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 Петербургское государственное профессиональное образовательное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«Колледж кулинарного                       мастерства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2" y="-4509"/>
            <a:ext cx="1155220" cy="115522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-36512" y="1267550"/>
            <a:ext cx="9144000" cy="12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345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79513" y="188640"/>
            <a:ext cx="7128792" cy="1741760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Georgia" pitchFamily="18" charset="0"/>
              </a:rPr>
              <a:t>Высокое качество образовательной программы и подготовки специалистов в индустрии гостеприимства может быть обеспечено при тесном взаимодействии всех заинтересованных лиц, включая обучающихся, работодателей и профильные учреждения.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7128792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6777800" cy="237626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Актуальность социального партнерства определяется все возрастающей потребностью современной экономики в специалистах СПО. Обеспечение конкурентоспособности  выпускников СПО требует новых методологических подходов в их подготовке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7272808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88640"/>
            <a:ext cx="6984775" cy="208823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Ресторанная индустрия относится к сфере гостеприимства. Тенденции в отрасли часто меняются и развиваются быстро. Ориентация на </a:t>
            </a:r>
            <a:r>
              <a:rPr lang="ru-RU" sz="2000" dirty="0" err="1" smtClean="0">
                <a:latin typeface="Georgia" pitchFamily="18" charset="0"/>
              </a:rPr>
              <a:t>экологичность</a:t>
            </a:r>
            <a:r>
              <a:rPr lang="ru-RU" sz="2000" dirty="0" smtClean="0">
                <a:latin typeface="Georgia" pitchFamily="18" charset="0"/>
              </a:rPr>
              <a:t>, необычные продукты, современность и привлечение молодых клиентов являются одними из </a:t>
            </a:r>
            <a:r>
              <a:rPr lang="ru-RU" sz="2000" dirty="0" err="1" smtClean="0">
                <a:latin typeface="Georgia" pitchFamily="18" charset="0"/>
              </a:rPr>
              <a:t>нишевых</a:t>
            </a:r>
            <a:r>
              <a:rPr lang="ru-RU" sz="2000" dirty="0" smtClean="0">
                <a:latin typeface="Georgia" pitchFamily="18" charset="0"/>
              </a:rPr>
              <a:t> преимуществ многих современных ресторанов </a:t>
            </a:r>
            <a:r>
              <a:rPr lang="ru-RU" sz="2200" dirty="0" smtClean="0">
                <a:latin typeface="Georgia" pitchFamily="18" charset="0"/>
              </a:rPr>
              <a:t/>
            </a:r>
            <a:br>
              <a:rPr lang="ru-RU" sz="2200" dirty="0" smtClean="0">
                <a:latin typeface="Georgia" pitchFamily="18" charset="0"/>
              </a:rPr>
            </a:br>
            <a:endParaRPr lang="ru-RU" sz="22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9" y="2492896"/>
            <a:ext cx="6347714" cy="35484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727280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488831" cy="6120680"/>
          </a:xfrm>
        </p:spPr>
        <p:txBody>
          <a:bodyPr>
            <a:normAutofit fontScale="90000"/>
          </a:bodyPr>
          <a:lstStyle/>
          <a:p>
            <a:r>
              <a:rPr lang="ru-RU" sz="2000" i="1" dirty="0" smtClean="0">
                <a:latin typeface="Georgia" pitchFamily="18" charset="0"/>
              </a:rPr>
              <a:t> </a:t>
            </a:r>
            <a:r>
              <a:rPr lang="ru-RU" sz="2200" dirty="0" smtClean="0">
                <a:latin typeface="Georgia" pitchFamily="18" charset="0"/>
              </a:rPr>
              <a:t>Предприятия  индустрии гостеприимства получают огромную выгоду от участия в образовательной деятельности и, повышая качество практической подготовки выпускников, существенно снизят свои расходы на обучение специалистов под собственные профессиональные и корпоративные стандарты.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 Организовывая  практику студентов на базе собственных предприятий, происходит закрепление полученных в процессе обучения теоретических знаний, освоение методов и технологий работы, применяемых в данном предприятии, получение практического опыта при решении производственных задач на рабочих местах, освоение общих и профессиональных компетенций, изучение правил техники безопасности и охраны труда.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 В свою очередь профильные учебные образовательные заведения, осуществляющие подготовку специалистов для индустрии гостеприимства  могут осуществлять координацию образовательных  программ, адаптируя их под современные требования работодателя.</a:t>
            </a:r>
            <a:endParaRPr lang="ru-RU" sz="22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6300191" y="6309318"/>
            <a:ext cx="657121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200799" cy="174176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Georgia" pitchFamily="18" charset="0"/>
              </a:rPr>
              <a:t>Ресторанный сервис как область сферы услуг охватывает несколько профессий – официант, бармен, </a:t>
            </a:r>
            <a:r>
              <a:rPr lang="ru-RU" sz="2000" dirty="0" err="1" smtClean="0">
                <a:latin typeface="Georgia" pitchFamily="18" charset="0"/>
              </a:rPr>
              <a:t>бариста</a:t>
            </a:r>
            <a:r>
              <a:rPr lang="ru-RU" sz="2000" dirty="0" smtClean="0">
                <a:latin typeface="Georgia" pitchFamily="18" charset="0"/>
              </a:rPr>
              <a:t>, повар и специалист по винам и крепкому алкоголю. Как правило, специалист ресторанного сервиса владеет несколькими профессиями. 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916832"/>
            <a:ext cx="7272809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200799" cy="30963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В связи с этим перспективным направлением развития системы подготовки студентов, для  повышения инициативы и активности предприятий, как получателей образовательных услуг, через вовлечение их в образовательный процесс, а также непосредственно в образовательную деятельность, в январе 2024г, в рамках работы Городской творческой группы Ресурсного центра,  прошло открытое занятие со студентами Колледжа кулинарного мастерства, по специальности Повар, кондитер.</a:t>
            </a:r>
            <a:br>
              <a:rPr lang="ru-RU" sz="2000" dirty="0" smtClean="0">
                <a:latin typeface="Georgia" pitchFamily="18" charset="0"/>
              </a:rPr>
            </a:b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9" y="3501008"/>
            <a:ext cx="6347714" cy="2540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Илья\Desktop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9608"/>
            <a:ext cx="6984776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344815" cy="280831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Особенностью проведения открытого занятия в таком формате  было  то, что на нем присутствовали представители  руководящего состава отеля – это зам. генерального директора отеля « Спутник» - Светлана Владимировна  </a:t>
            </a:r>
            <a:r>
              <a:rPr lang="ru-RU" sz="2000" dirty="0" err="1" smtClean="0">
                <a:latin typeface="Georgia" pitchFamily="18" charset="0"/>
              </a:rPr>
              <a:t>Бакалдина</a:t>
            </a:r>
            <a:r>
              <a:rPr lang="ru-RU" sz="2000" dirty="0" smtClean="0">
                <a:latin typeface="Georgia" pitchFamily="18" charset="0"/>
              </a:rPr>
              <a:t>  и шеф- повар ресторана</a:t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> « Вкусная империя» </a:t>
            </a:r>
            <a:r>
              <a:rPr lang="ru-RU" sz="2000" dirty="0" err="1" smtClean="0">
                <a:latin typeface="Georgia" pitchFamily="18" charset="0"/>
              </a:rPr>
              <a:t>Мадеярова</a:t>
            </a:r>
            <a:r>
              <a:rPr lang="ru-RU" sz="2000" dirty="0" smtClean="0">
                <a:latin typeface="Georgia" pitchFamily="18" charset="0"/>
              </a:rPr>
              <a:t> Ольга.</a:t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> Мы получили  обратную связь, услышали мнение о качестве подготовки  наших студентов, с точки зрения  партнера- работодателя. Это было для нас очень важно. </a:t>
            </a:r>
            <a:br>
              <a:rPr lang="ru-RU" sz="2000" dirty="0" smtClean="0">
                <a:latin typeface="Georgia" pitchFamily="18" charset="0"/>
              </a:rPr>
            </a:b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599" y="4077072"/>
            <a:ext cx="6347714" cy="19642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Илья\Desktop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1"/>
            <a:ext cx="7128792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488831" cy="230425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eorgia" pitchFamily="18" charset="0"/>
              </a:rPr>
              <a:t>Тему  урока «Приготовление холодных закусок национальных кухонь» студенты изучали на примере азиатской кухни  и приготовлении «Тайского салата».</a:t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> В ходе урока они  решали   задачи, возникающие в ходе  освоения профессиональных и  общих компетенций при приготовлении, оформлении и подаче холодного блюда.</a:t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>Использовали уже имеющиеся знания. 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492896"/>
            <a:ext cx="7344816" cy="41044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Илья\Desktop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2420889"/>
            <a:ext cx="7344815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5536" y="470208"/>
            <a:ext cx="705678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dirty="0" smtClean="0">
                <a:solidFill>
                  <a:schemeClr val="accent1"/>
                </a:solidFill>
                <a:latin typeface="Georgia" pitchFamily="18" charset="0"/>
              </a:rPr>
              <a:t>Этот урок стал настоящей площадкой для выявления талантливых и  </a:t>
            </a:r>
            <a:r>
              <a:rPr lang="ru-RU" sz="2200" dirty="0" err="1" smtClean="0">
                <a:solidFill>
                  <a:schemeClr val="accent1"/>
                </a:solidFill>
                <a:latin typeface="Georgia" pitchFamily="18" charset="0"/>
              </a:rPr>
              <a:t>креативных</a:t>
            </a:r>
            <a:r>
              <a:rPr lang="ru-RU" sz="2200" dirty="0" smtClean="0">
                <a:solidFill>
                  <a:schemeClr val="accent1"/>
                </a:solidFill>
                <a:latin typeface="Georgia" pitchFamily="18" charset="0"/>
              </a:rPr>
              <a:t>  студентов, будущих поваров, умеющих адаптироваться в  незнакомых условиях  и готовых проявить себя в  работе в непривычной обстановке.</a:t>
            </a:r>
          </a:p>
          <a:p>
            <a:r>
              <a:rPr lang="ru-RU" sz="2200" dirty="0" smtClean="0">
                <a:solidFill>
                  <a:schemeClr val="accent1"/>
                </a:solidFill>
                <a:latin typeface="Georgia" pitchFamily="18" charset="0"/>
              </a:rPr>
              <a:t>Студенты активно участвовали в уроке. Задавали вопросы, консультировались у  шеф-повара, делились своими находками и открывали для себя что-то новое, сравнивали, анализировали, делали выводы.</a:t>
            </a:r>
          </a:p>
          <a:p>
            <a:r>
              <a:rPr lang="ru-RU" sz="2200" dirty="0" smtClean="0">
                <a:solidFill>
                  <a:schemeClr val="accent1"/>
                </a:solidFill>
                <a:latin typeface="Georgia" pitchFamily="18" charset="0"/>
              </a:rPr>
              <a:t> Получился незабываемый урок, где каждый из присутствующих смог найти для себя что-то ценное и вдохновляющее.</a:t>
            </a:r>
          </a:p>
          <a:p>
            <a:r>
              <a:rPr lang="ru-RU" sz="2200" dirty="0" smtClean="0">
                <a:solidFill>
                  <a:schemeClr val="accent1"/>
                </a:solidFill>
                <a:latin typeface="Georgia" pitchFamily="18" charset="0"/>
              </a:rPr>
              <a:t> В результате урока, наши студенты  смогли  освоить приемы  приготовления холодных блюд и закусок и закрепить их</a:t>
            </a:r>
            <a:r>
              <a:rPr lang="ru-RU" sz="2200" b="1" dirty="0" smtClean="0">
                <a:solidFill>
                  <a:schemeClr val="accent1"/>
                </a:solidFill>
                <a:latin typeface="Georgia" pitchFamily="18" charset="0"/>
              </a:rPr>
              <a:t>.</a:t>
            </a:r>
            <a:endParaRPr lang="ru-RU" sz="2200" dirty="0" smtClean="0">
              <a:solidFill>
                <a:schemeClr val="accent1"/>
              </a:solidFill>
              <a:latin typeface="Georgia" pitchFamily="18" charset="0"/>
            </a:endParaRP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7" name="Picture 3" descr="C:\Users\Илья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832350" y="-1287463"/>
            <a:ext cx="15240000" cy="8572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Илья\Desktop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01008" y="-390972"/>
            <a:ext cx="15240001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C:\Users\Илья\Desktop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6752" y="-531440"/>
            <a:ext cx="12889432" cy="7992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:\Users\Илья\Desktop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4984" y="-1395536"/>
            <a:ext cx="15240000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Илья\Desktop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40968" y="-1395536"/>
            <a:ext cx="15240001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Илья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57675" y="-3292475"/>
            <a:ext cx="15230475" cy="10753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Илья\Deskt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18000" y="-1568450"/>
            <a:ext cx="15230475" cy="856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Илья\Desktop\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422775" y="-1852613"/>
            <a:ext cx="15230475" cy="8562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Илья\Desktop\д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81288"/>
            <a:ext cx="9143999" cy="9710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Илья\Desktop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64704" y="-4257675"/>
            <a:ext cx="10908703" cy="15230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C:\Users\Илья\Desktop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50096" y="-4635896"/>
            <a:ext cx="6300192" cy="15240000"/>
          </a:xfrm>
          <a:prstGeom prst="rect">
            <a:avLst/>
          </a:prstGeom>
          <a:noFill/>
        </p:spPr>
      </p:pic>
      <p:pic>
        <p:nvPicPr>
          <p:cNvPr id="45059" name="Picture 3" descr="C:\Users\Илья\Desktop\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-4059832"/>
            <a:ext cx="6700292" cy="152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Илья\Desktop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44538" y="-4706938"/>
            <a:ext cx="9888538" cy="15230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Илья\Deskt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32275" y="-1543050"/>
            <a:ext cx="15240000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Илья\Desktop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3050" y="-1228725"/>
            <a:ext cx="15240000" cy="857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5411688"/>
          </a:xfrm>
        </p:spPr>
        <p:txBody>
          <a:bodyPr/>
          <a:lstStyle/>
          <a:p>
            <a:pPr algn="ctr"/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Спасибо за внимание!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1817</TotalTime>
  <Words>424</Words>
  <Application>Microsoft Office PowerPoint</Application>
  <PresentationFormat>Экран (4:3)</PresentationFormat>
  <Paragraphs>20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Городская  научно – практическая  конференция  Ресурсного центра подготовки специалистов  «Образовательно - производственный кластер, как форма социального партнерства с профессиональными образовательными организациями сферы сервиса и услуг»   </vt:lpstr>
      <vt:lpstr>Высокое качество образовательной программы и подготовки специалистов в индустрии гостеприимства может быть обеспечено при тесном взаимодействии всех заинтересованных лиц, включая обучающихся, работодателей и профильные учреждения. </vt:lpstr>
      <vt:lpstr>Актуальность социального партнерства определяется все возрастающей потребностью современной экономики в специалистах СПО. Обеспечение конкурентоспособности  выпускников СПО требует новых методологических подходов в их подготовке. </vt:lpstr>
      <vt:lpstr>Ресторанная индустрия относится к сфере гостеприимства. Тенденции в отрасли часто меняются и развиваются быстро. Ориентация на экологичность, необычные продукты, современность и привлечение молодых клиентов являются одними из нишевых преимуществ многих современных ресторанов  </vt:lpstr>
      <vt:lpstr> Предприятия  индустрии гостеприимства получают огромную выгоду от участия в образовательной деятельности и, повышая качество практической подготовки выпускников, существенно снизят свои расходы на обучение специалистов под собственные профессиональные и корпоративные стандарты.  Организовывая  практику студентов на базе собственных предприятий, происходит закрепление полученных в процессе обучения теоретических знаний, освоение методов и технологий работы, применяемых в данном предприятии, получение практического опыта при решении производственных задач на рабочих местах, освоение общих и профессиональных компетенций, изучение правил техники безопасности и охраны труда.  В свою очередь профильные учебные образовательные заведения, осуществляющие подготовку специалистов для индустрии гостеприимства  могут осуществлять координацию образовательных  программ, адаптируя их под современные требования работодателя.</vt:lpstr>
      <vt:lpstr>Ресторанный сервис как область сферы услуг охватывает несколько профессий – официант, бармен, бариста, повар и специалист по винам и крепкому алкоголю. Как правило, специалист ресторанного сервиса владеет несколькими профессиями. </vt:lpstr>
      <vt:lpstr>В связи с этим перспективным направлением развития системы подготовки студентов, для  повышения инициативы и активности предприятий, как получателей образовательных услуг, через вовлечение их в образовательный процесс, а также непосредственно в образовательную деятельность, в январе 2024г, в рамках работы Городской творческой группы Ресурсного центра,  прошло открытое занятие со студентами Колледжа кулинарного мастерства, по специальности Повар, кондитер. </vt:lpstr>
      <vt:lpstr>Особенностью проведения открытого занятия в таком формате  было  то, что на нем присутствовали представители  руководящего состава отеля – это зам. генерального директора отеля « Спутник» - Светлана Владимировна  Бакалдина  и шеф- повар ресторана  « Вкусная империя» Мадеярова Ольга.  Мы получили  обратную связь, услышали мнение о качестве подготовки  наших студентов, с точки зрения  партнера- работодателя. Это было для нас очень важно.  </vt:lpstr>
      <vt:lpstr>Тему  урока «Приготовление холодных закусок национальных кухонь» студенты изучали на примере азиатской кухни  и приготовлении «Тайского салата».  В ходе урока они  решали   задачи, возникающие в ходе  освоения профессиональных и  общих компетенций при приготовлении, оформлении и подаче холодного блюда. Использовали уже имеющиеся знания.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Илья</dc:creator>
  <cp:lastModifiedBy>barysheva</cp:lastModifiedBy>
  <cp:revision>243</cp:revision>
  <dcterms:created xsi:type="dcterms:W3CDTF">2019-10-28T07:06:53Z</dcterms:created>
  <dcterms:modified xsi:type="dcterms:W3CDTF">2024-03-14T10:41:04Z</dcterms:modified>
</cp:coreProperties>
</file>