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95" r:id="rId1"/>
  </p:sldMasterIdLst>
  <p:notesMasterIdLst>
    <p:notesMasterId r:id="rId13"/>
  </p:notesMasterIdLst>
  <p:sldIdLst>
    <p:sldId id="337" r:id="rId2"/>
    <p:sldId id="338" r:id="rId3"/>
    <p:sldId id="336" r:id="rId4"/>
    <p:sldId id="325" r:id="rId5"/>
    <p:sldId id="326" r:id="rId6"/>
    <p:sldId id="317" r:id="rId7"/>
    <p:sldId id="327" r:id="rId8"/>
    <p:sldId id="328" r:id="rId9"/>
    <p:sldId id="331" r:id="rId10"/>
    <p:sldId id="320" r:id="rId11"/>
    <p:sldId id="333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3042B"/>
    <a:srgbClr val="E6E6E6"/>
    <a:srgbClr val="008000"/>
    <a:srgbClr val="CC0000"/>
    <a:srgbClr val="C94BC3"/>
    <a:srgbClr val="001E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3772" autoAdjust="0"/>
  </p:normalViewPr>
  <p:slideViewPr>
    <p:cSldViewPr>
      <p:cViewPr varScale="1">
        <p:scale>
          <a:sx n="79" d="100"/>
          <a:sy n="79" d="100"/>
        </p:scale>
        <p:origin x="-1469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766BA2D-F202-48D5-9601-CD76A4166506}" type="datetimeFigureOut">
              <a:rPr lang="ru-RU"/>
              <a:pPr>
                <a:defRPr/>
              </a:pPr>
              <a:t>26.03.2024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BA16E31-5C24-4A06-AA27-09EF2509F8F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03290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3F48487-B6E2-4DCD-9C01-43C2FC1E218E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265408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pPr>
              <a:defRPr/>
            </a:pPr>
            <a:fld id="{C22C45C2-F430-4E36-8D02-28B91EB635C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998206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pPr>
              <a:defRPr/>
            </a:pPr>
            <a:fld id="{D670C024-D225-46DA-99B4-752E800AB25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1692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pPr>
              <a:defRPr/>
            </a:pPr>
            <a:fld id="{60BBB0C1-563E-4952-883B-791B82ABC1F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786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A2D857-330C-4A38-BC74-29E13DDAAA8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6084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626B6E-467E-4D01-953C-97EBF1F9465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9907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9E9E09-A087-40F7-9B20-392BDA9EF92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0754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79DD60-CF00-4023-985B-BC116E31DB5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4811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09278-84D4-4788-8A9A-8C24E4130A3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70570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56630E-77A2-4530-8CCE-4EC20E0B035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4524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CEC040-A48A-441F-83DC-5453E0A20FF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2987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CEC040-A48A-441F-83DC-5453E0A20FF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026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CEC040-A48A-441F-83DC-5453E0A20FF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2596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CEC040-A48A-441F-83DC-5453E0A20FF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1145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CEC040-A48A-441F-83DC-5453E0A20FF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1783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CEC040-A48A-441F-83DC-5453E0A20FF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6748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58269F-559B-48E1-B6E4-D999709BB7A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26649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9E19F9-055A-49DC-A2A4-5252B874B50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4966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13CEC040-A48A-441F-83DC-5453E0A20FF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6418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6" r:id="rId1"/>
    <p:sldLayoutId id="2147484297" r:id="rId2"/>
    <p:sldLayoutId id="2147484298" r:id="rId3"/>
    <p:sldLayoutId id="2147484299" r:id="rId4"/>
    <p:sldLayoutId id="2147484300" r:id="rId5"/>
    <p:sldLayoutId id="2147484301" r:id="rId6"/>
    <p:sldLayoutId id="2147484302" r:id="rId7"/>
    <p:sldLayoutId id="2147484303" r:id="rId8"/>
    <p:sldLayoutId id="2147484304" r:id="rId9"/>
    <p:sldLayoutId id="2147484305" r:id="rId10"/>
    <p:sldLayoutId id="2147484306" r:id="rId11"/>
    <p:sldLayoutId id="2147484307" r:id="rId12"/>
    <p:sldLayoutId id="2147484308" r:id="rId13"/>
    <p:sldLayoutId id="2147484309" r:id="rId14"/>
    <p:sldLayoutId id="2147484310" r:id="rId15"/>
    <p:sldLayoutId id="2147484311" r:id="rId16"/>
    <p:sldLayoutId id="214748431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mailto:odpo8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Колледж туризма Санкт-Петербурга</a:t>
            </a:r>
            <a:br>
              <a:rPr lang="ru-RU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Ресурсный центр</a:t>
            </a:r>
            <a:br>
              <a:rPr lang="ru-RU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ru-RU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29500" y="1844824"/>
            <a:ext cx="69862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Межрегиональная научно-практическая конференция</a:t>
            </a:r>
          </a:p>
          <a:p>
            <a:pPr algn="ctr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Ресурсного центра</a:t>
            </a:r>
          </a:p>
          <a:p>
            <a:pPr algn="ctr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Образовательно-производственный кластер, как форма социального партнерства с профессиональными образовательными организациями сферы сервиса и 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услуг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5896" y="5589240"/>
            <a:ext cx="1808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28 марта 2024г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143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950" y="188913"/>
            <a:ext cx="9036050" cy="18002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b="1" dirty="0">
              <a:solidFill>
                <a:srgbClr val="0070C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07504" y="1772816"/>
            <a:ext cx="8784976" cy="4968552"/>
          </a:xfrm>
          <a:extLst/>
        </p:spPr>
        <p:txBody>
          <a:bodyPr anchor="ctr">
            <a:normAutofit fontScale="92500" lnSpcReduction="20000"/>
          </a:bodyPr>
          <a:lstStyle/>
          <a:p>
            <a:pPr algn="ctr">
              <a:defRPr/>
            </a:pPr>
            <a:endParaRPr lang="ru-RU" sz="2400" b="1" dirty="0" smtClean="0"/>
          </a:p>
          <a:p>
            <a:pPr algn="ctr">
              <a:defRPr/>
            </a:pPr>
            <a:endParaRPr lang="ru-RU" sz="2400" b="1" dirty="0" smtClean="0"/>
          </a:p>
          <a:p>
            <a:pPr algn="ctr">
              <a:buFontTx/>
              <a:buNone/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Реализация </a:t>
            </a:r>
            <a:r>
              <a:rPr lang="ru-RU" sz="2800" b="1" dirty="0">
                <a:solidFill>
                  <a:srgbClr val="002060"/>
                </a:solidFill>
              </a:rPr>
              <a:t>дополнительных профессиональных </a:t>
            </a:r>
            <a:r>
              <a:rPr lang="ru-RU" sz="2800" b="1" dirty="0" smtClean="0">
                <a:solidFill>
                  <a:srgbClr val="002060"/>
                </a:solidFill>
              </a:rPr>
              <a:t>программ </a:t>
            </a:r>
            <a:r>
              <a:rPr lang="ru-RU" sz="2800" b="1" dirty="0">
                <a:solidFill>
                  <a:srgbClr val="002060"/>
                </a:solidFill>
              </a:rPr>
              <a:t>для студентов колледжей как средство повышения мотивации к обучению по выбранной </a:t>
            </a:r>
            <a:r>
              <a:rPr lang="ru-RU" sz="2800" b="1" dirty="0" smtClean="0">
                <a:solidFill>
                  <a:srgbClr val="002060"/>
                </a:solidFill>
              </a:rPr>
              <a:t>специальности</a:t>
            </a:r>
            <a:endParaRPr lang="ru-RU" sz="2800" b="1" dirty="0">
              <a:solidFill>
                <a:srgbClr val="002060"/>
              </a:solidFill>
            </a:endParaRPr>
          </a:p>
          <a:p>
            <a:pPr algn="ctr">
              <a:buFontTx/>
              <a:buNone/>
              <a:defRPr/>
            </a:pPr>
            <a:r>
              <a:rPr lang="ru-RU" sz="2800" b="1" dirty="0">
                <a:solidFill>
                  <a:srgbClr val="002060"/>
                </a:solidFill>
              </a:rPr>
              <a:t> </a:t>
            </a:r>
            <a:endParaRPr lang="ru-RU" sz="1800" b="1" dirty="0">
              <a:solidFill>
                <a:srgbClr val="002060"/>
              </a:solidFill>
            </a:endParaRPr>
          </a:p>
          <a:p>
            <a:pPr>
              <a:defRPr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 lvl="8" algn="r">
              <a:buFontTx/>
              <a:buNone/>
              <a:defRPr/>
            </a:pPr>
            <a:r>
              <a:rPr lang="ru-RU" sz="1700" b="1" dirty="0" smtClean="0">
                <a:solidFill>
                  <a:srgbClr val="002060"/>
                </a:solidFill>
              </a:rPr>
              <a:t>Людмила </a:t>
            </a:r>
            <a:r>
              <a:rPr lang="ru-RU" sz="1700" b="1" dirty="0">
                <a:solidFill>
                  <a:srgbClr val="002060"/>
                </a:solidFill>
              </a:rPr>
              <a:t>Георгиевна Кузнецова </a:t>
            </a:r>
            <a:r>
              <a:rPr lang="ru-RU" sz="1700" b="1" dirty="0" smtClean="0">
                <a:solidFill>
                  <a:srgbClr val="002060"/>
                </a:solidFill>
              </a:rPr>
              <a:t>,</a:t>
            </a:r>
          </a:p>
          <a:p>
            <a:pPr lvl="8" algn="r">
              <a:buFontTx/>
              <a:buNone/>
              <a:defRPr/>
            </a:pPr>
            <a:r>
              <a:rPr lang="ru-RU" sz="1700" b="1" dirty="0" smtClean="0">
                <a:solidFill>
                  <a:srgbClr val="002060"/>
                </a:solidFill>
              </a:rPr>
              <a:t>заместитель </a:t>
            </a:r>
            <a:r>
              <a:rPr lang="ru-RU" sz="1700" b="1" dirty="0">
                <a:solidFill>
                  <a:srgbClr val="002060"/>
                </a:solidFill>
              </a:rPr>
              <a:t>директора по ДПО</a:t>
            </a:r>
          </a:p>
          <a:p>
            <a:pPr lvl="8" algn="r">
              <a:buFontTx/>
              <a:buNone/>
              <a:defRPr/>
            </a:pPr>
            <a:endParaRPr lang="ru-RU" sz="1500" dirty="0" smtClean="0">
              <a:solidFill>
                <a:srgbClr val="0070C0"/>
              </a:solidFill>
            </a:endParaRPr>
          </a:p>
          <a:p>
            <a:pPr lvl="8">
              <a:buFontTx/>
              <a:buNone/>
              <a:defRPr/>
            </a:pPr>
            <a:r>
              <a:rPr lang="ru-RU" sz="1700" b="1" dirty="0" smtClean="0">
                <a:solidFill>
                  <a:srgbClr val="002060"/>
                </a:solidFill>
              </a:rPr>
              <a:t>Санкт-Петербург </a:t>
            </a:r>
          </a:p>
          <a:p>
            <a:pPr lvl="8">
              <a:buFontTx/>
              <a:buNone/>
              <a:defRPr/>
            </a:pPr>
            <a:r>
              <a:rPr lang="ru-RU" sz="1700" b="1" smtClean="0">
                <a:solidFill>
                  <a:srgbClr val="002060"/>
                </a:solidFill>
              </a:rPr>
              <a:t>             </a:t>
            </a:r>
            <a:r>
              <a:rPr lang="en-US" sz="1700" b="1" dirty="0" smtClean="0">
                <a:solidFill>
                  <a:srgbClr val="002060"/>
                </a:solidFill>
              </a:rPr>
              <a:t>202</a:t>
            </a:r>
            <a:r>
              <a:rPr lang="ru-RU" sz="1700" b="1" dirty="0" smtClean="0">
                <a:solidFill>
                  <a:srgbClr val="002060"/>
                </a:solidFill>
              </a:rPr>
              <a:t>4</a:t>
            </a:r>
          </a:p>
        </p:txBody>
      </p:sp>
      <p:pic>
        <p:nvPicPr>
          <p:cNvPr id="16388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73048"/>
            <a:ext cx="791493" cy="791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0" y="1"/>
            <a:ext cx="9144000" cy="177281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3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5300" dirty="0" smtClean="0"/>
              <a:t/>
            </a:r>
            <a:br>
              <a:rPr lang="ru-RU" sz="5300" dirty="0" smtClean="0"/>
            </a:br>
            <a:r>
              <a:rPr lang="ru-RU" sz="6700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Санкт-Петербургское государственное автономное </a:t>
            </a:r>
            <a:br>
              <a:rPr lang="ru-RU" sz="6700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6700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профессиональное образовательное учреждение </a:t>
            </a:r>
            <a:br>
              <a:rPr lang="ru-RU" sz="6700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ru-RU" sz="6700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«КОЛЛЕДЖ ТУРИЗМА И ГОСТИНИЧНОГО СЕРВИСА»</a:t>
            </a:r>
            <a:r>
              <a:rPr lang="ru-RU" sz="67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7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67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81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43609" y="620713"/>
            <a:ext cx="8100392" cy="504031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dirty="0">
                <a:effectLst/>
                <a:latin typeface="+mn-lt"/>
              </a:rPr>
              <a:t>«Государственная поддержка профессиональных образовательных </a:t>
            </a:r>
            <a:r>
              <a:rPr lang="ru-RU" sz="2400" dirty="0" smtClean="0">
                <a:effectLst/>
                <a:latin typeface="+mn-lt"/>
              </a:rPr>
              <a:t>организаций </a:t>
            </a:r>
            <a:br>
              <a:rPr lang="ru-RU" sz="2400" dirty="0" smtClean="0">
                <a:effectLst/>
                <a:latin typeface="+mn-lt"/>
              </a:rPr>
            </a:br>
            <a:r>
              <a:rPr lang="ru-RU" sz="2400" dirty="0" smtClean="0">
                <a:effectLst/>
                <a:latin typeface="+mn-lt"/>
              </a:rPr>
              <a:t>в </a:t>
            </a:r>
            <a:r>
              <a:rPr lang="ru-RU" sz="2400" dirty="0">
                <a:effectLst/>
                <a:latin typeface="+mn-lt"/>
              </a:rPr>
              <a:t>целях обеспечения соответствия их материально-технической базы современным требованиям» федерального проекта «Молодые профессионалы» (Повышение конкурентоспособности профессионального образования</a:t>
            </a:r>
            <a:r>
              <a:rPr lang="ru-RU" sz="2400" dirty="0" smtClean="0">
                <a:effectLst/>
                <a:latin typeface="+mn-lt"/>
              </a:rPr>
              <a:t>)»</a:t>
            </a:r>
            <a:br>
              <a:rPr lang="ru-RU" sz="2400" dirty="0" smtClean="0">
                <a:effectLst/>
                <a:latin typeface="+mn-lt"/>
              </a:rPr>
            </a:br>
            <a:r>
              <a:rPr lang="ru-RU" sz="2400" dirty="0" smtClean="0">
                <a:effectLst/>
                <a:latin typeface="+mn-lt"/>
              </a:rPr>
              <a:t>национального </a:t>
            </a:r>
            <a:r>
              <a:rPr lang="ru-RU" sz="2400" dirty="0">
                <a:effectLst/>
                <a:latin typeface="+mn-lt"/>
              </a:rPr>
              <a:t>проекта </a:t>
            </a:r>
            <a:r>
              <a:rPr lang="ru-RU" sz="2400" dirty="0" smtClean="0">
                <a:effectLst/>
                <a:latin typeface="+mn-lt"/>
              </a:rPr>
              <a:t>«Образование» государственной программы Российской Федерации «Развитие образования»</a:t>
            </a:r>
            <a:endParaRPr lang="ru-RU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391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96752" y="193202"/>
            <a:ext cx="7947248" cy="1219673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/>
              <a:t>Дополнительное  образование </a:t>
            </a:r>
            <a:br>
              <a:rPr lang="ru-RU" sz="3200" b="1" dirty="0"/>
            </a:br>
            <a:r>
              <a:rPr lang="ru-RU" sz="3200" b="1" dirty="0"/>
              <a:t>для студентов колледжа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403648" y="1412875"/>
            <a:ext cx="7740352" cy="5445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dirty="0">
                <a:solidFill>
                  <a:schemeClr val="accent5">
                    <a:lumMod val="10000"/>
                  </a:schemeClr>
                </a:solidFill>
              </a:rPr>
              <a:t>Дополнительные профессиональные программы       </a:t>
            </a:r>
            <a:r>
              <a:rPr lang="ru-RU" altLang="ru-RU" sz="2400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ru-RU" altLang="ru-RU" sz="2400" dirty="0">
                <a:solidFill>
                  <a:schemeClr val="accent5">
                    <a:lumMod val="10000"/>
                  </a:schemeClr>
                </a:solidFill>
              </a:rPr>
              <a:t>программы повышения квалификации (от 16 часов)    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i="1" dirty="0">
                <a:solidFill>
                  <a:schemeClr val="accent5">
                    <a:lumMod val="10000"/>
                  </a:schemeClr>
                </a:solidFill>
              </a:rPr>
              <a:t>Документ - удостоверение о повышении квалификации </a:t>
            </a:r>
            <a:endParaRPr lang="ru-RU" altLang="ru-RU" sz="2400" i="1" dirty="0" smtClean="0">
              <a:solidFill>
                <a:schemeClr val="accent5">
                  <a:lumMod val="10000"/>
                </a:schemeClr>
              </a:solidFill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ru-RU" altLang="ru-RU" sz="2400" i="1" dirty="0">
              <a:solidFill>
                <a:schemeClr val="accent5">
                  <a:lumMod val="1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dirty="0">
                <a:solidFill>
                  <a:schemeClr val="accent5">
                    <a:lumMod val="10000"/>
                  </a:schemeClr>
                </a:solidFill>
              </a:rPr>
              <a:t>Дополнительные профессиональные программы       </a:t>
            </a:r>
            <a:r>
              <a:rPr lang="ru-RU" altLang="ru-RU" sz="2400" dirty="0" smtClean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ru-RU" altLang="ru-RU" sz="2400" dirty="0">
                <a:solidFill>
                  <a:schemeClr val="accent5">
                    <a:lumMod val="10000"/>
                  </a:schemeClr>
                </a:solidFill>
              </a:rPr>
              <a:t>профессиональной переподготовки (от 250 час)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i="1" dirty="0">
                <a:solidFill>
                  <a:schemeClr val="accent5">
                    <a:lumMod val="10000"/>
                  </a:schemeClr>
                </a:solidFill>
              </a:rPr>
              <a:t>Документ- диплом о профессиональной </a:t>
            </a:r>
            <a:r>
              <a:rPr lang="ru-RU" altLang="ru-RU" sz="2400" i="1" dirty="0" smtClean="0">
                <a:solidFill>
                  <a:schemeClr val="accent5">
                    <a:lumMod val="10000"/>
                  </a:schemeClr>
                </a:solidFill>
              </a:rPr>
              <a:t>переподготовке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endParaRPr lang="ru-RU" altLang="ru-RU" sz="2400" i="1" dirty="0">
              <a:solidFill>
                <a:schemeClr val="accent5">
                  <a:lumMod val="1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altLang="ru-RU" sz="2400" dirty="0">
                <a:solidFill>
                  <a:schemeClr val="accent5">
                    <a:lumMod val="10000"/>
                  </a:schemeClr>
                </a:solidFill>
              </a:rPr>
              <a:t>Дополнительные общеразвивающие </a:t>
            </a:r>
            <a:r>
              <a:rPr lang="ru-RU" altLang="ru-RU" sz="2400" dirty="0" smtClean="0">
                <a:solidFill>
                  <a:schemeClr val="accent5">
                    <a:lumMod val="10000"/>
                  </a:schemeClr>
                </a:solidFill>
              </a:rPr>
              <a:t>программы, </a:t>
            </a:r>
            <a:r>
              <a:rPr lang="ru-RU" altLang="ru-RU" sz="2400" dirty="0">
                <a:solidFill>
                  <a:schemeClr val="accent5">
                    <a:lumMod val="10000"/>
                  </a:schemeClr>
                </a:solidFill>
              </a:rPr>
              <a:t>краткосрочные курсы, тренинги, мастер-классы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>
                <a:solidFill>
                  <a:schemeClr val="accent5">
                    <a:lumMod val="10000"/>
                  </a:schemeClr>
                </a:solidFill>
              </a:rPr>
              <a:t> </a:t>
            </a:r>
            <a:r>
              <a:rPr lang="ru-RU" altLang="ru-RU" sz="2400" i="1" dirty="0">
                <a:solidFill>
                  <a:schemeClr val="accent5">
                    <a:lumMod val="10000"/>
                  </a:schemeClr>
                </a:solidFill>
              </a:rPr>
              <a:t>Документ- сертификат колледжа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10037"/>
            <a:ext cx="787526" cy="78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1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1520" y="864072"/>
            <a:ext cx="4298544" cy="980603"/>
          </a:xfrm>
        </p:spPr>
        <p:txBody>
          <a:bodyPr/>
          <a:lstStyle/>
          <a:p>
            <a:pPr eaLnBrk="1" hangingPunct="1">
              <a:defRPr/>
            </a:pPr>
            <a:r>
              <a:rPr lang="ru-RU" sz="1800" dirty="0"/>
              <a:t/>
            </a:r>
            <a:br>
              <a:rPr lang="ru-RU" sz="1800" dirty="0"/>
            </a:br>
            <a:endParaRPr lang="ru-RU" sz="1800" b="0" i="1" dirty="0"/>
          </a:p>
        </p:txBody>
      </p:sp>
      <p:sp useBgFill="1"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"/>
            <a:ext cx="9144000" cy="76470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000" dirty="0" smtClean="0"/>
              <a:t>ДОПОЛНИТЕЛЬНАЯ ПРОФЕССИОНАЛЬНАЯ ПРОГРАММА </a:t>
            </a:r>
          </a:p>
          <a:p>
            <a:pPr>
              <a:spcBef>
                <a:spcPct val="0"/>
              </a:spcBef>
            </a:pPr>
            <a:r>
              <a:rPr lang="ru-RU" altLang="ru-RU" sz="2400" dirty="0">
                <a:solidFill>
                  <a:srgbClr val="002060"/>
                </a:solidFill>
              </a:rPr>
              <a:t>«Формирование и организация групповых </a:t>
            </a:r>
            <a:r>
              <a:rPr lang="ru-RU" altLang="ru-RU" sz="2400" dirty="0" smtClean="0">
                <a:solidFill>
                  <a:srgbClr val="002060"/>
                </a:solidFill>
              </a:rPr>
              <a:t>туров»</a:t>
            </a:r>
            <a:endParaRPr lang="ru-RU" altLang="ru-RU" sz="2400" dirty="0">
              <a:solidFill>
                <a:srgbClr val="002060"/>
              </a:solidFill>
            </a:endParaRP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485" name="Прямоугольник 1"/>
          <p:cNvSpPr>
            <a:spLocks noChangeArrowheads="1"/>
          </p:cNvSpPr>
          <p:nvPr/>
        </p:nvSpPr>
        <p:spPr bwMode="auto">
          <a:xfrm>
            <a:off x="4644008" y="2530063"/>
            <a:ext cx="4392488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2000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solidFill>
                  <a:srgbClr val="002060"/>
                </a:solidFill>
              </a:rPr>
              <a:t>Модуль </a:t>
            </a:r>
            <a:r>
              <a:rPr lang="ru-RU" altLang="ru-RU" sz="2000" dirty="0">
                <a:solidFill>
                  <a:srgbClr val="002060"/>
                </a:solidFill>
              </a:rPr>
              <a:t>1. Программный комплекс "Мастер-тур"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002060"/>
                </a:solidFill>
              </a:rPr>
              <a:t>Модуль 2. Профессиональное мастерство экскурсовода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002060"/>
                </a:solidFill>
              </a:rPr>
              <a:t>(выездные занятия- мастер-классы)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002060"/>
                </a:solidFill>
              </a:rPr>
              <a:t>Модуль 3. Программные </a:t>
            </a:r>
            <a:r>
              <a:rPr lang="ru-RU" altLang="ru-RU" sz="2000" dirty="0" smtClean="0">
                <a:solidFill>
                  <a:srgbClr val="002060"/>
                </a:solidFill>
              </a:rPr>
              <a:t>комплексы: </a:t>
            </a:r>
            <a:r>
              <a:rPr lang="en-US" altLang="ru-RU" sz="2000" dirty="0">
                <a:solidFill>
                  <a:srgbClr val="002060"/>
                </a:solidFill>
              </a:rPr>
              <a:t>SAMO-incoming</a:t>
            </a:r>
            <a:r>
              <a:rPr lang="en-US" altLang="ru-RU" sz="2000" dirty="0" smtClean="0">
                <a:solidFill>
                  <a:srgbClr val="002060"/>
                </a:solidFill>
              </a:rPr>
              <a:t>"/</a:t>
            </a:r>
            <a:r>
              <a:rPr lang="ru-RU" altLang="ru-RU" sz="2000" dirty="0" smtClean="0">
                <a:solidFill>
                  <a:srgbClr val="002060"/>
                </a:solidFill>
              </a:rPr>
              <a:t>"</a:t>
            </a:r>
            <a:r>
              <a:rPr lang="ru-RU" altLang="ru-RU" sz="2000" dirty="0" err="1">
                <a:solidFill>
                  <a:srgbClr val="002060"/>
                </a:solidFill>
              </a:rPr>
              <a:t>Самотур</a:t>
            </a:r>
            <a:r>
              <a:rPr lang="ru-RU" altLang="ru-RU" sz="2000" dirty="0">
                <a:solidFill>
                  <a:srgbClr val="002060"/>
                </a:solidFill>
              </a:rPr>
              <a:t>", "</a:t>
            </a:r>
            <a:r>
              <a:rPr lang="ru-RU" altLang="ru-RU" sz="2000" dirty="0" err="1">
                <a:solidFill>
                  <a:srgbClr val="002060"/>
                </a:solidFill>
              </a:rPr>
              <a:t>Самотурагент</a:t>
            </a:r>
            <a:r>
              <a:rPr lang="ru-RU" altLang="ru-RU" sz="2000" dirty="0">
                <a:solidFill>
                  <a:srgbClr val="002060"/>
                </a:solidFill>
              </a:rPr>
              <a:t>»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</a:rPr>
              <a:t/>
            </a:r>
            <a:br>
              <a:rPr lang="ru-RU" altLang="ru-RU" sz="1800" dirty="0">
                <a:solidFill>
                  <a:srgbClr val="002060"/>
                </a:solidFill>
              </a:rPr>
            </a:br>
            <a:endParaRPr lang="ru-RU" altLang="ru-RU" sz="1800" dirty="0">
              <a:solidFill>
                <a:srgbClr val="002060"/>
              </a:solidFill>
            </a:endParaRPr>
          </a:p>
        </p:txBody>
      </p:sp>
      <p:pic>
        <p:nvPicPr>
          <p:cNvPr id="20487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98" y="2818094"/>
            <a:ext cx="4434988" cy="315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35696" y="1052735"/>
            <a:ext cx="698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i="1" u="sng" dirty="0">
                <a:solidFill>
                  <a:srgbClr val="002060"/>
                </a:solidFill>
              </a:rPr>
              <a:t>Для обучающихся на базе 11классов по  специальности «Туризм и гостеприимство</a:t>
            </a:r>
            <a:r>
              <a:rPr lang="ru-RU" altLang="ru-RU" i="1" u="sng" dirty="0" smtClean="0">
                <a:solidFill>
                  <a:srgbClr val="002060"/>
                </a:solidFill>
              </a:rPr>
              <a:t>» </a:t>
            </a:r>
            <a:r>
              <a:rPr lang="ru-RU" altLang="ru-RU" i="1" u="sng" dirty="0">
                <a:solidFill>
                  <a:srgbClr val="002060"/>
                </a:solidFill>
              </a:rPr>
              <a:t>(Предоставление туроператорских, турагентских и экскурсионных услуг)  </a:t>
            </a:r>
            <a:endParaRPr lang="ru-RU" altLang="ru-RU" i="1" u="sng" dirty="0" smtClean="0">
              <a:solidFill>
                <a:srgbClr val="002060"/>
              </a:solidFill>
            </a:endParaRPr>
          </a:p>
          <a:p>
            <a:r>
              <a:rPr lang="ru-RU" altLang="ru-RU" i="1" u="sng" dirty="0" smtClean="0">
                <a:solidFill>
                  <a:srgbClr val="002060"/>
                </a:solidFill>
              </a:rPr>
              <a:t>                                                </a:t>
            </a:r>
            <a:endParaRPr lang="ru-RU" altLang="ru-RU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0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20880" cy="1570186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ДОПОЛНИТЕЛЬНАЯ ПРОФЕССИОНАЛЬНАЯ ПРОГРАММА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« Современные технологии индустрии гостеприимства» 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71600" y="1412776"/>
            <a:ext cx="7776864" cy="792088"/>
          </a:xfrm>
        </p:spPr>
        <p:txBody>
          <a:bodyPr/>
          <a:lstStyle/>
          <a:p>
            <a:r>
              <a:rPr lang="ru-RU" sz="2000" b="0" i="1" dirty="0">
                <a:solidFill>
                  <a:schemeClr val="accent4"/>
                </a:solidFill>
              </a:rPr>
              <a:t>Для обучающихся на базе 11классов по  специальности Туризм и гостеприимство </a:t>
            </a:r>
            <a:r>
              <a:rPr lang="ru-RU" sz="2000" b="0" i="1" dirty="0" smtClean="0">
                <a:solidFill>
                  <a:schemeClr val="accent4"/>
                </a:solidFill>
              </a:rPr>
              <a:t>           (</a:t>
            </a:r>
            <a:r>
              <a:rPr lang="ru-RU" sz="2000" b="0" i="1" dirty="0">
                <a:solidFill>
                  <a:schemeClr val="accent4"/>
                </a:solidFill>
              </a:rPr>
              <a:t>Предоставление гостиничных услуг)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211960" y="2348880"/>
            <a:ext cx="4932040" cy="2952329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Модули:</a:t>
            </a:r>
          </a:p>
          <a:p>
            <a:pPr marL="0" indent="0">
              <a:buNone/>
            </a:pPr>
            <a:r>
              <a:rPr lang="ru-RU" sz="2400" dirty="0"/>
              <a:t>- АСУ гостиницей «</a:t>
            </a:r>
            <a:r>
              <a:rPr lang="ru-RU" sz="2400" dirty="0" err="1"/>
              <a:t>Фиделио</a:t>
            </a:r>
            <a:r>
              <a:rPr lang="ru-RU" sz="2400" dirty="0"/>
              <a:t>»</a:t>
            </a:r>
          </a:p>
          <a:p>
            <a:pPr marL="0" indent="0">
              <a:buNone/>
            </a:pPr>
            <a:r>
              <a:rPr lang="ru-RU" sz="2400" dirty="0"/>
              <a:t>- Нестандартные ситуации</a:t>
            </a:r>
          </a:p>
          <a:p>
            <a:pPr marL="0" indent="0">
              <a:buNone/>
            </a:pPr>
            <a:r>
              <a:rPr lang="ru-RU" sz="2400" dirty="0"/>
              <a:t>- Бариста</a:t>
            </a:r>
          </a:p>
          <a:p>
            <a:pPr marL="0" indent="0">
              <a:buNone/>
            </a:pPr>
            <a:r>
              <a:rPr lang="ru-RU" sz="2400" dirty="0"/>
              <a:t>- Техника презентации алкогольной продукции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2492897"/>
            <a:ext cx="3412132" cy="2808312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412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7920434" cy="2348880"/>
          </a:xfrm>
          <a:noFill/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dirty="0" smtClean="0">
                <a:solidFill>
                  <a:srgbClr val="002060"/>
                </a:solidFill>
              </a:rPr>
              <a:t>ДОПОЛНИТЕЛЬНАЯ ПРОФЕССИОНАЛЬНАЯ ПРОГРАММА</a:t>
            </a:r>
            <a:r>
              <a:rPr lang="ru-RU" b="0" dirty="0" smtClean="0">
                <a:solidFill>
                  <a:srgbClr val="002060"/>
                </a:solidFill>
              </a:rPr>
              <a:t/>
            </a:r>
            <a:br>
              <a:rPr lang="ru-RU" b="0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«</a:t>
            </a:r>
            <a:r>
              <a:rPr lang="ru-RU" dirty="0">
                <a:solidFill>
                  <a:srgbClr val="002060"/>
                </a:solidFill>
              </a:rPr>
              <a:t>Обеспечение логистических операций в различных сферах логистики</a:t>
            </a:r>
            <a:r>
              <a:rPr lang="ru-RU" dirty="0" smtClean="0">
                <a:solidFill>
                  <a:srgbClr val="002060"/>
                </a:solidFill>
              </a:rPr>
              <a:t>»</a:t>
            </a:r>
            <a:r>
              <a:rPr lang="ru-RU" sz="2800" dirty="0">
                <a:solidFill>
                  <a:srgbClr val="002060"/>
                </a:solidFill>
              </a:rPr>
              <a:t/>
            </a:r>
            <a:br>
              <a:rPr lang="ru-RU" sz="2800" dirty="0">
                <a:solidFill>
                  <a:srgbClr val="002060"/>
                </a:solidFill>
              </a:rPr>
            </a:b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8675" name="Содержимое 2"/>
          <p:cNvSpPr>
            <a:spLocks noGrp="1" noChangeArrowheads="1"/>
          </p:cNvSpPr>
          <p:nvPr>
            <p:ph idx="1"/>
          </p:nvPr>
        </p:nvSpPr>
        <p:spPr>
          <a:xfrm>
            <a:off x="3579040" y="3140967"/>
            <a:ext cx="5564960" cy="309634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Модули:</a:t>
            </a:r>
            <a:endParaRPr lang="ru-RU" altLang="ru-RU" sz="2400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</a:rPr>
              <a:t>«1С-Логистика:Управление </a:t>
            </a: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складом»</a:t>
            </a:r>
          </a:p>
          <a:p>
            <a:pPr>
              <a:defRPr/>
            </a:pP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</a:rPr>
              <a:t>  1С-Логистика: Управление перевозками</a:t>
            </a: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</a:rPr>
              <a:t>"</a:t>
            </a:r>
            <a:endParaRPr lang="ru-RU" altLang="ru-RU" sz="2400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altLang="ru-RU" sz="2400" b="1" dirty="0">
                <a:solidFill>
                  <a:schemeClr val="accent3">
                    <a:lumMod val="50000"/>
                  </a:schemeClr>
                </a:solidFill>
              </a:rPr>
              <a:t>"Страхование </a:t>
            </a: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перевозок" </a:t>
            </a:r>
            <a:endParaRPr lang="ru-RU" alt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2532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65" y="3140968"/>
            <a:ext cx="3305175" cy="31734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39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"/>
            <a:ext cx="7956376" cy="1484784"/>
          </a:xfrm>
          <a:noFill/>
        </p:spPr>
        <p:txBody>
          <a:bodyPr/>
          <a:lstStyle/>
          <a:p>
            <a:pPr eaLnBrk="1" hangingPunct="1">
              <a:spcBef>
                <a:spcPct val="20000"/>
              </a:spcBef>
              <a:defRPr/>
            </a:pP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  <a:effectLst/>
                <a:ea typeface="+mn-ea"/>
                <a:cs typeface="+mn-cs"/>
              </a:rPr>
              <a:t>Для специальности</a:t>
            </a: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  <a:ea typeface="+mn-ea"/>
                <a:cs typeface="+mn-cs"/>
              </a:rPr>
              <a:t> «Поварское </a:t>
            </a:r>
            <a:r>
              <a:rPr lang="ru-RU" sz="2800" dirty="0">
                <a:solidFill>
                  <a:schemeClr val="accent5">
                    <a:lumMod val="25000"/>
                  </a:schemeClr>
                </a:solidFill>
                <a:ea typeface="+mn-ea"/>
                <a:cs typeface="+mn-cs"/>
              </a:rPr>
              <a:t>и кондитерское </a:t>
            </a: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  <a:ea typeface="+mn-ea"/>
                <a:cs typeface="+mn-cs"/>
              </a:rPr>
              <a:t>дело» и профессии « Повар, кондитер»</a:t>
            </a:r>
            <a:r>
              <a:rPr lang="ru-RU" sz="2400" b="1" dirty="0">
                <a:solidFill>
                  <a:srgbClr val="006699"/>
                </a:solidFill>
                <a:ea typeface="+mn-ea"/>
                <a:cs typeface="+mn-cs"/>
              </a:rPr>
              <a:t/>
            </a:r>
            <a:br>
              <a:rPr lang="ru-RU" sz="2400" b="1" dirty="0">
                <a:solidFill>
                  <a:srgbClr val="006699"/>
                </a:solidFill>
                <a:ea typeface="+mn-ea"/>
                <a:cs typeface="+mn-cs"/>
              </a:rPr>
            </a:br>
            <a:endParaRPr lang="ru-RU" sz="2400" dirty="0"/>
          </a:p>
        </p:txBody>
      </p:sp>
      <p:sp>
        <p:nvSpPr>
          <p:cNvPr id="25603" name="Объект 2"/>
          <p:cNvSpPr>
            <a:spLocks noGrp="1"/>
          </p:cNvSpPr>
          <p:nvPr>
            <p:ph idx="1"/>
          </p:nvPr>
        </p:nvSpPr>
        <p:spPr>
          <a:xfrm>
            <a:off x="1187624" y="1340768"/>
            <a:ext cx="7499176" cy="2485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400" dirty="0" smtClean="0"/>
              <a:t>ДПП « </a:t>
            </a:r>
            <a:r>
              <a:rPr lang="ru-RU" altLang="ru-RU" sz="2400" dirty="0" smtClean="0">
                <a:solidFill>
                  <a:srgbClr val="002060"/>
                </a:solidFill>
              </a:rPr>
              <a:t>Современные технологии оформления блюд и приготовления напитков.</a:t>
            </a:r>
          </a:p>
          <a:p>
            <a:pPr marL="0" indent="0">
              <a:buNone/>
            </a:pPr>
            <a:r>
              <a:rPr lang="ru-RU" altLang="ru-RU" sz="2400" dirty="0" smtClean="0">
                <a:solidFill>
                  <a:srgbClr val="002060"/>
                </a:solidFill>
              </a:rPr>
              <a:t> Модуль 1. Карвинг (базовый уровень)»</a:t>
            </a:r>
          </a:p>
          <a:p>
            <a:pPr marL="0" indent="0">
              <a:buNone/>
            </a:pPr>
            <a:r>
              <a:rPr lang="ru-RU" altLang="ru-RU" sz="2400" dirty="0" smtClean="0"/>
              <a:t>Модуль 2. Бариста (базовый уровень)</a:t>
            </a:r>
          </a:p>
          <a:p>
            <a:pPr marL="0" indent="0">
              <a:buNone/>
            </a:pPr>
            <a:r>
              <a:rPr lang="ru-RU" altLang="ru-RU" sz="2400" dirty="0" smtClean="0"/>
              <a:t> Модуль 3. Основы работы бармена</a:t>
            </a:r>
            <a:endParaRPr lang="ru-RU" altLang="ru-RU" sz="2000" dirty="0" smtClean="0"/>
          </a:p>
        </p:txBody>
      </p:sp>
      <p:pic>
        <p:nvPicPr>
          <p:cNvPr id="2560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159" y="3825875"/>
            <a:ext cx="2689329" cy="285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0115" y="3645756"/>
            <a:ext cx="2639797" cy="3212976"/>
          </a:xfrm>
          <a:prstGeom prst="rect">
            <a:avLst/>
          </a:prstGeom>
        </p:spPr>
      </p:pic>
      <p:pic>
        <p:nvPicPr>
          <p:cNvPr id="7" name="Объект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2475" y="3824169"/>
            <a:ext cx="2737717" cy="273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19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22"/>
          <a:stretch/>
        </p:blipFill>
        <p:spPr bwMode="auto">
          <a:xfrm>
            <a:off x="518930" y="2564904"/>
            <a:ext cx="4081376" cy="3816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>
          <a:xfrm>
            <a:off x="1187624" y="404664"/>
            <a:ext cx="7956376" cy="1584474"/>
          </a:xfrm>
          <a:noFill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студентов специальности</a:t>
            </a:r>
            <a:b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« Строительство и эксплуатация зданий и сооружений»</a:t>
            </a:r>
            <a:b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ДПП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«Градостроительная 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подготовка</a:t>
            </a:r>
            <a:b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4">
                    <a:lumMod val="75000"/>
                  </a:schemeClr>
                </a:solidFill>
              </a:rPr>
              <a:t>проектирования и строительства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»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600306" y="2708920"/>
            <a:ext cx="4436190" cy="3600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2400" dirty="0" smtClean="0">
                <a:solidFill>
                  <a:srgbClr val="002060"/>
                </a:solidFill>
              </a:rPr>
              <a:t>Модуль 1. Геодезическое                 сопровождение строительства зданий и сооружений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dirty="0" smtClean="0">
                <a:solidFill>
                  <a:srgbClr val="002060"/>
                </a:solidFill>
              </a:rPr>
              <a:t>Модуль Автоматизированное проектирование зданий и сооружений с использованием «</a:t>
            </a:r>
            <a:r>
              <a:rPr lang="ru-RU" altLang="ru-RU" sz="2400" dirty="0" err="1" smtClean="0">
                <a:solidFill>
                  <a:srgbClr val="002060"/>
                </a:solidFill>
              </a:rPr>
              <a:t>Нанокад</a:t>
            </a:r>
            <a:r>
              <a:rPr lang="ru-RU" altLang="ru-RU" sz="2400" dirty="0" smtClean="0">
                <a:solidFill>
                  <a:srgbClr val="002060"/>
                </a:solidFill>
              </a:rPr>
              <a:t>»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400" dirty="0" smtClean="0">
                <a:solidFill>
                  <a:srgbClr val="002060"/>
                </a:solidFill>
              </a:rPr>
              <a:t>Модуль 3 « Сметное дело»</a:t>
            </a:r>
          </a:p>
          <a:p>
            <a:pPr eaLnBrk="1" hangingPunct="1">
              <a:lnSpc>
                <a:spcPct val="80000"/>
              </a:lnSpc>
            </a:pPr>
            <a:endParaRPr lang="ru-RU" altLang="ru-RU" sz="24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40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03188"/>
            <a:ext cx="7920880" cy="195766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568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студентов специальности</a:t>
            </a:r>
            <a:br>
              <a:rPr lang="ru-RU" sz="2400" b="1" dirty="0">
                <a:solidFill>
                  <a:srgbClr val="00568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rgbClr val="00568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« </a:t>
            </a:r>
            <a:r>
              <a:rPr lang="ru-RU" sz="2400" b="1" dirty="0" smtClean="0">
                <a:solidFill>
                  <a:srgbClr val="00568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Прикладная геодезия»</a:t>
            </a:r>
            <a:r>
              <a:rPr lang="ru-RU" sz="2400" b="1" dirty="0">
                <a:solidFill>
                  <a:srgbClr val="00568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dirty="0">
                <a:solidFill>
                  <a:srgbClr val="005682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ДПП "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Использование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геопространственных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технологий в профессиональной деятельности"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26992" y="1844824"/>
            <a:ext cx="4226880" cy="48245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err="1"/>
              <a:t>Модули</a:t>
            </a:r>
            <a:r>
              <a:rPr lang="ru-RU" sz="2200" dirty="0" err="1" smtClean="0"/>
              <a:t>:"</a:t>
            </a:r>
            <a:r>
              <a:rPr lang="ru-RU" sz="2200" dirty="0" err="1"/>
              <a:t>Организация</a:t>
            </a:r>
            <a:r>
              <a:rPr lang="ru-RU" sz="2200" dirty="0"/>
              <a:t> и осуществление работ по сбору и распространению топографических данных</a:t>
            </a:r>
            <a:r>
              <a:rPr lang="ru-RU" sz="2200" dirty="0" smtClean="0"/>
              <a:t>», «</a:t>
            </a:r>
            <a:r>
              <a:rPr lang="ru-RU" sz="2200" dirty="0"/>
              <a:t>Обработка материалов инженерно-геодезических изысканий (</a:t>
            </a:r>
            <a:r>
              <a:rPr lang="ru-RU" sz="2200" dirty="0" err="1"/>
              <a:t>Кредотопограф</a:t>
            </a:r>
            <a:r>
              <a:rPr lang="ru-RU" sz="2200" dirty="0"/>
              <a:t>, </a:t>
            </a:r>
            <a:r>
              <a:rPr lang="ru-RU" sz="2200" dirty="0" err="1"/>
              <a:t>Кредообъемы</a:t>
            </a:r>
            <a:r>
              <a:rPr lang="ru-RU" sz="2200" dirty="0" smtClean="0"/>
              <a:t>)», «</a:t>
            </a:r>
            <a:r>
              <a:rPr lang="ru-RU" sz="2200" dirty="0"/>
              <a:t>Программное обеспечение для обработки данных сканирования в среде "</a:t>
            </a:r>
            <a:r>
              <a:rPr lang="ru-RU" sz="2200" dirty="0" err="1"/>
              <a:t>Нанокад</a:t>
            </a:r>
            <a:r>
              <a:rPr lang="ru-RU" sz="2200" dirty="0"/>
              <a:t>"</a:t>
            </a:r>
          </a:p>
          <a:p>
            <a:endParaRPr lang="ru-RU" sz="2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36735" y="2204864"/>
            <a:ext cx="4620993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1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altLang="ru-RU" sz="2400" b="1" dirty="0">
                <a:solidFill>
                  <a:srgbClr val="002060"/>
                </a:solidFill>
              </a:rPr>
              <a:t/>
            </a:r>
            <a:br>
              <a:rPr lang="ru-RU" altLang="ru-RU" sz="2400" b="1" dirty="0">
                <a:solidFill>
                  <a:srgbClr val="002060"/>
                </a:solidFill>
              </a:rPr>
            </a:br>
            <a:endParaRPr lang="ru-RU" sz="240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187625" y="457200"/>
            <a:ext cx="7499176" cy="6068143"/>
          </a:xfrm>
        </p:spPr>
        <p:txBody>
          <a:bodyPr>
            <a:normAutofit fontScale="77500" lnSpcReduction="20000"/>
          </a:bodyPr>
          <a:lstStyle/>
          <a:p>
            <a:pPr algn="ctr">
              <a:buFontTx/>
              <a:buNone/>
            </a:pPr>
            <a:endParaRPr lang="en-US" altLang="ru-RU" sz="2000" dirty="0" smtClean="0"/>
          </a:p>
          <a:p>
            <a:pPr algn="ctr">
              <a:buFontTx/>
              <a:buNone/>
            </a:pPr>
            <a:r>
              <a:rPr lang="ru-RU" altLang="ru-RU" b="1" dirty="0" smtClean="0">
                <a:solidFill>
                  <a:srgbClr val="0070C0"/>
                </a:solidFill>
              </a:rPr>
              <a:t>Санкт-Петербургское государственное автономное </a:t>
            </a:r>
            <a:br>
              <a:rPr lang="ru-RU" altLang="ru-RU" b="1" dirty="0" smtClean="0">
                <a:solidFill>
                  <a:srgbClr val="0070C0"/>
                </a:solidFill>
              </a:rPr>
            </a:br>
            <a:r>
              <a:rPr lang="ru-RU" altLang="ru-RU" b="1" dirty="0" smtClean="0">
                <a:solidFill>
                  <a:srgbClr val="0070C0"/>
                </a:solidFill>
              </a:rPr>
              <a:t>профессиональное образовательное учреждение </a:t>
            </a:r>
            <a:br>
              <a:rPr lang="ru-RU" altLang="ru-RU" b="1" dirty="0" smtClean="0">
                <a:solidFill>
                  <a:srgbClr val="0070C0"/>
                </a:solidFill>
              </a:rPr>
            </a:br>
            <a:r>
              <a:rPr lang="ru-RU" altLang="ru-RU" b="1" dirty="0" smtClean="0">
                <a:solidFill>
                  <a:srgbClr val="0070C0"/>
                </a:solidFill>
              </a:rPr>
              <a:t>«КОЛЛЕДЖ ТУРИЗМА И ГОСТИНИЧНОГО СЕРВИСА»</a:t>
            </a:r>
            <a:endParaRPr lang="ru-RU" altLang="ru-RU" dirty="0" smtClean="0"/>
          </a:p>
          <a:p>
            <a:pPr algn="ctr">
              <a:buFontTx/>
              <a:buNone/>
            </a:pPr>
            <a:endParaRPr lang="ru-RU" altLang="ru-RU" sz="2000" dirty="0" smtClean="0"/>
          </a:p>
          <a:p>
            <a:pPr algn="ctr">
              <a:buFontTx/>
              <a:buNone/>
            </a:pPr>
            <a:endParaRPr lang="ru-RU" altLang="ru-RU" sz="2000" dirty="0" smtClean="0"/>
          </a:p>
          <a:p>
            <a:pPr algn="ctr">
              <a:buFontTx/>
              <a:buNone/>
            </a:pPr>
            <a:r>
              <a:rPr lang="ru-RU" altLang="ru-RU" sz="3800" dirty="0" smtClean="0"/>
              <a:t>ПРИГЛАШАЕМ К СОТРУДНИЧЕСТВУ!</a:t>
            </a:r>
          </a:p>
          <a:p>
            <a:pPr algn="ctr">
              <a:buFontTx/>
              <a:buNone/>
            </a:pPr>
            <a:endParaRPr lang="ru-RU" altLang="ru-RU" sz="3800" dirty="0" smtClean="0"/>
          </a:p>
          <a:p>
            <a:pPr algn="ctr">
              <a:buFontTx/>
              <a:buNone/>
            </a:pPr>
            <a:endParaRPr lang="ru-RU" altLang="ru-RU" sz="2000" dirty="0" smtClean="0"/>
          </a:p>
          <a:p>
            <a:pPr algn="ctr">
              <a:buFontTx/>
              <a:buNone/>
            </a:pPr>
            <a:endParaRPr lang="ru-RU" altLang="ru-RU" sz="2000" dirty="0" smtClean="0"/>
          </a:p>
          <a:p>
            <a:pPr algn="ctr">
              <a:buFontTx/>
              <a:buNone/>
            </a:pPr>
            <a:endParaRPr lang="ru-RU" altLang="ru-RU" sz="2000" dirty="0" smtClean="0"/>
          </a:p>
          <a:p>
            <a:pPr algn="ctr">
              <a:buFontTx/>
              <a:buNone/>
            </a:pPr>
            <a:endParaRPr lang="ru-RU" altLang="ru-RU" sz="2000" dirty="0" smtClean="0"/>
          </a:p>
          <a:p>
            <a:pPr algn="ctr">
              <a:buFontTx/>
              <a:buNone/>
            </a:pPr>
            <a:r>
              <a:rPr lang="ru-RU" altLang="ru-RU" sz="3100" dirty="0" smtClean="0"/>
              <a:t>Отделение дополнительного </a:t>
            </a:r>
            <a:br>
              <a:rPr lang="ru-RU" altLang="ru-RU" sz="3100" dirty="0" smtClean="0"/>
            </a:br>
            <a:r>
              <a:rPr lang="ru-RU" altLang="ru-RU" sz="3100" dirty="0" smtClean="0"/>
              <a:t>профессионального образования </a:t>
            </a:r>
          </a:p>
          <a:p>
            <a:pPr algn="ctr">
              <a:buFontTx/>
              <a:buNone/>
            </a:pPr>
            <a:r>
              <a:rPr lang="ru-RU" altLang="ru-RU" sz="3100" dirty="0" err="1" smtClean="0"/>
              <a:t>СПб,наб.р.Карповки</a:t>
            </a:r>
            <a:r>
              <a:rPr lang="ru-RU" altLang="ru-RU" sz="3100" dirty="0" smtClean="0"/>
              <a:t>, д.11-а</a:t>
            </a:r>
          </a:p>
          <a:p>
            <a:pPr algn="ctr">
              <a:buFontTx/>
              <a:buNone/>
            </a:pPr>
            <a:r>
              <a:rPr lang="ru-RU" altLang="ru-RU" sz="3100" dirty="0" smtClean="0">
                <a:solidFill>
                  <a:srgbClr val="002060"/>
                </a:solidFill>
              </a:rPr>
              <a:t>e-</a:t>
            </a:r>
            <a:r>
              <a:rPr lang="ru-RU" altLang="ru-RU" sz="3100" dirty="0" err="1" smtClean="0">
                <a:solidFill>
                  <a:srgbClr val="002060"/>
                </a:solidFill>
              </a:rPr>
              <a:t>mail</a:t>
            </a:r>
            <a:r>
              <a:rPr lang="ru-RU" altLang="ru-RU" sz="3100" dirty="0" smtClean="0">
                <a:solidFill>
                  <a:srgbClr val="002060"/>
                </a:solidFill>
              </a:rPr>
              <a:t>  </a:t>
            </a:r>
            <a:r>
              <a:rPr lang="ru-RU" altLang="ru-RU" sz="3100" dirty="0" smtClean="0">
                <a:solidFill>
                  <a:srgbClr val="002060"/>
                </a:solidFill>
                <a:hlinkClick r:id="rId2"/>
              </a:rPr>
              <a:t>odpo8@mail.ru</a:t>
            </a:r>
            <a:endParaRPr lang="ru-RU" altLang="ru-RU" sz="3100" dirty="0" smtClean="0">
              <a:solidFill>
                <a:srgbClr val="002060"/>
              </a:solidFill>
            </a:endParaRPr>
          </a:p>
          <a:p>
            <a:pPr algn="ctr">
              <a:buFontTx/>
              <a:buNone/>
            </a:pPr>
            <a:endParaRPr lang="ru-RU" altLang="ru-RU" sz="2000" dirty="0" smtClean="0">
              <a:solidFill>
                <a:srgbClr val="0000CC"/>
              </a:solidFill>
            </a:endParaRPr>
          </a:p>
        </p:txBody>
      </p:sp>
      <p:pic>
        <p:nvPicPr>
          <p:cNvPr id="27652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29" y="692696"/>
            <a:ext cx="864096" cy="86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37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4256</TotalTime>
  <Words>337</Words>
  <Application>Microsoft Office PowerPoint</Application>
  <PresentationFormat>Экран (4:3)</PresentationFormat>
  <Paragraphs>76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Параллакс</vt:lpstr>
      <vt:lpstr>Колледж туризма Санкт-Петербурга Ресурсный центр </vt:lpstr>
      <vt:lpstr>      </vt:lpstr>
      <vt:lpstr>«Государственная поддержка профессиональных образовательных организаций  в целях обеспечения соответствия их материально-технической базы современным требованиям» федерального проекта «Молодые профессионалы» (Повышение конкурентоспособности профессионального образования)» национального проекта «Образование» государственной программы Российской Федерации «Развитие образования»</vt:lpstr>
      <vt:lpstr>Дополнительное  образование  для студентов колледжа</vt:lpstr>
      <vt:lpstr> </vt:lpstr>
      <vt:lpstr>ДОПОЛНИТЕЛЬНАЯ ПРОФЕССИОНАЛЬНАЯ ПРОГРАММА « Современные технологии индустрии гостеприимства»  </vt:lpstr>
      <vt:lpstr>ДОПОЛНИТЕЛЬНАЯ ПРОФЕССИОНАЛЬНАЯ ПРОГРАММА «Обеспечение логистических операций в различных сферах логистики» </vt:lpstr>
      <vt:lpstr>Для специальности «Поварское и кондитерское дело» и профессии « Повар, кондитер» </vt:lpstr>
      <vt:lpstr>Для студентов специальности   « Строительство и эксплуатация зданий и сооружений»  ДПП «Градостроительная подготовка  проектирования и строительства»</vt:lpstr>
      <vt:lpstr>Для студентов специальности   « Прикладная геодезия» ДПП "Использование геопространственных технологий в профессиональной деятельности"</vt:lpstr>
      <vt:lpstr> </vt:lpstr>
    </vt:vector>
  </TitlesOfParts>
  <Company>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автономное  образовательное учреждение среднего профессионального образования  КОЛЛЕДЖ ТУРИЗМА И ГОСТИНИЧНОГО СЕРВИСА САНКТ-ПЕТЕРБУРГА Победитель приоритетного национального проекта   «Образование» Лицензия:  78 № 001914  рег. № 424 от 06 марта 2012 года   Государственная аккредитация:  серия ОП № 023282 рег. № 522 от 25 июня 2012 года   Сертификат соответствия системы менеджмента качества ГОСТ Р ИСО 9001-2008 (ИСО 9001:2008) от 10.11.2010 Рег. № РОСС RU ФК23.К00092</dc:title>
  <dc:creator>Administrator</dc:creator>
  <cp:lastModifiedBy>barysheva</cp:lastModifiedBy>
  <cp:revision>315</cp:revision>
  <dcterms:created xsi:type="dcterms:W3CDTF">2013-06-04T09:58:51Z</dcterms:created>
  <dcterms:modified xsi:type="dcterms:W3CDTF">2024-03-26T06:44:32Z</dcterms:modified>
  <cp:contentStatus/>
</cp:coreProperties>
</file>