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13" r:id="rId1"/>
  </p:sldMasterIdLst>
  <p:notesMasterIdLst>
    <p:notesMasterId r:id="rId25"/>
  </p:notesMasterIdLst>
  <p:handoutMasterIdLst>
    <p:handoutMasterId r:id="rId26"/>
  </p:handoutMasterIdLst>
  <p:sldIdLst>
    <p:sldId id="302" r:id="rId2"/>
    <p:sldId id="303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7" r:id="rId19"/>
    <p:sldId id="279" r:id="rId20"/>
    <p:sldId id="300" r:id="rId21"/>
    <p:sldId id="285" r:id="rId22"/>
    <p:sldId id="293" r:id="rId23"/>
    <p:sldId id="301" r:id="rId24"/>
  </p:sldIdLst>
  <p:sldSz cx="12192000" cy="6858000"/>
  <p:notesSz cx="9866313" cy="6735763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3" roundtripDataSignature="AMtx7mhFTYQ/fgegnxaB7S4kf3Z/ksHzO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FEFF"/>
    <a:srgbClr val="0F7698"/>
    <a:srgbClr val="E7F8FD"/>
    <a:srgbClr val="F2F7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D05BECE-65D7-49A8-A8AD-3CA8374E1A2F}">
  <a:tblStyle styleId="{5D05BECE-65D7-49A8-A8AD-3CA8374E1A2F}" styleName="Table_0">
    <a:wholeTbl>
      <a:tcTxStyle b="off" i="off">
        <a:font>
          <a:latin typeface="Trebuchet MS"/>
          <a:ea typeface="Trebuchet MS"/>
          <a:cs typeface="Trebuchet MS"/>
        </a:font>
        <a:srgbClr val="000000"/>
      </a:tcTxStyle>
      <a:tcStyle>
        <a:tcBdr>
          <a:left>
            <a:ln w="12700" cap="flat" cmpd="sng">
              <a:solidFill>
                <a:srgbClr val="5FCBEF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5FCBEF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5FCBEF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5FCBEF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5FCBEF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5FCBEF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9F6FC"/>
          </a:solidFill>
        </a:fill>
      </a:tcStyle>
    </a:wholeTbl>
    <a:band1H>
      <a:tcTxStyle/>
      <a:tcStyle>
        <a:tcBdr/>
        <a:fill>
          <a:solidFill>
            <a:srgbClr val="D1ECF9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1ECF9"/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25400" cap="flat" cmpd="sng">
              <a:solidFill>
                <a:srgbClr val="5FCBEF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E9F6FC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/>
        <a:fill>
          <a:solidFill>
            <a:srgbClr val="E9F6FC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-869" y="-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43" Type="http://customschemas.google.com/relationships/presentationmetadata" Target="meta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5138" cy="338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588000" y="0"/>
            <a:ext cx="4276725" cy="338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360105-AC5B-4E1E-9565-8DBF4AB86443}" type="datetimeFigureOut">
              <a:rPr lang="ru-RU" smtClean="0"/>
              <a:t>25.03.2024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397625"/>
            <a:ext cx="4275138" cy="338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588000" y="6397625"/>
            <a:ext cx="4276725" cy="338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BAAEC8-FF55-419B-A3EF-D025A5A4BB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97078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1" y="0"/>
            <a:ext cx="4275403" cy="336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588627" y="0"/>
            <a:ext cx="4275403" cy="336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686050" y="504825"/>
            <a:ext cx="4494213" cy="2527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86632" y="3199488"/>
            <a:ext cx="7893050" cy="3031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1" y="6397806"/>
            <a:ext cx="4275403" cy="336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588627" y="6397806"/>
            <a:ext cx="4275403" cy="336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6428013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86050" y="504825"/>
            <a:ext cx="4494213" cy="2527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5" name="Google Shape;145;p1:notes"/>
          <p:cNvSpPr txBox="1">
            <a:spLocks noGrp="1"/>
          </p:cNvSpPr>
          <p:nvPr>
            <p:ph type="body" idx="1"/>
          </p:nvPr>
        </p:nvSpPr>
        <p:spPr>
          <a:xfrm>
            <a:off x="986632" y="3199488"/>
            <a:ext cx="7893050" cy="3031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МТБ колледжа созданная в рамках национального проекта Образования в 2021 году на средства федерального и регионального бюджета  должна успешно обеспечивать качественную подготовку кадров по направлениям  Сферы услуг по программам различного уровня подготовки; ОПОП, </a:t>
            </a:r>
            <a:r>
              <a:rPr lang="ru-RU" sz="12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краткосрочным </a:t>
            </a:r>
            <a:r>
              <a:rPr lang="ru-RU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 соответствии требованиям ФГОС, а так же  требованиям работодателей.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Создание  инновационных мастерских по направлениям Туризм, Администрирование  отеля, Поварское  дело, Ресторанный сервис возлагает ответственность на педагогический коллектив колледжа по реализации задач проекта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6" name="Google Shape;146;p1:notes"/>
          <p:cNvSpPr txBox="1">
            <a:spLocks noGrp="1"/>
          </p:cNvSpPr>
          <p:nvPr>
            <p:ph type="sldNum" idx="12"/>
          </p:nvPr>
        </p:nvSpPr>
        <p:spPr>
          <a:xfrm>
            <a:off x="5588627" y="6397806"/>
            <a:ext cx="4275403" cy="336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2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86050" y="504825"/>
            <a:ext cx="4494213" cy="2527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4" name="Google Shape;154;p2:notes"/>
          <p:cNvSpPr txBox="1">
            <a:spLocks noGrp="1"/>
          </p:cNvSpPr>
          <p:nvPr>
            <p:ph type="body" idx="1"/>
          </p:nvPr>
        </p:nvSpPr>
        <p:spPr>
          <a:xfrm>
            <a:off x="986632" y="3199488"/>
            <a:ext cx="7893050" cy="3031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1.Готовность педагогических кадров  овладевать новыми компетенциями, широко использовать  возможности инновационного оборудования в учебном процессе,  формировать навыки с учетом    технологического процесса в новых условиях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Развивать новые формы взаимодействия с работодателями, социальными партнерами используя возможности МТБ, привлекая их в реализацию ОПОП, профессиональную ориентацию студентов и школьников.  3. новые формы профориентации мастер-классы ведущих специалистов, Дни открытых дверей с профессиональными пробами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 Реализация программ ПО и ДПО для различных групп населения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2:notes"/>
          <p:cNvSpPr txBox="1">
            <a:spLocks noGrp="1"/>
          </p:cNvSpPr>
          <p:nvPr>
            <p:ph type="sldNum" idx="12"/>
          </p:nvPr>
        </p:nvSpPr>
        <p:spPr>
          <a:xfrm>
            <a:off x="5588627" y="6397806"/>
            <a:ext cx="4275403" cy="336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3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86050" y="504825"/>
            <a:ext cx="4494213" cy="2527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1" name="Google Shape;161;p3:notes"/>
          <p:cNvSpPr txBox="1">
            <a:spLocks noGrp="1"/>
          </p:cNvSpPr>
          <p:nvPr>
            <p:ph type="body" idx="1"/>
          </p:nvPr>
        </p:nvSpPr>
        <p:spPr>
          <a:xfrm>
            <a:off x="986632" y="3199488"/>
            <a:ext cx="7893050" cy="3031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rgbClr val="953734"/>
              </a:buClr>
              <a:buSzPts val="1200"/>
              <a:buFont typeface="Arial"/>
              <a:buNone/>
            </a:pPr>
            <a:r>
              <a:rPr lang="ru-RU" sz="1200">
                <a:solidFill>
                  <a:srgbClr val="95373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 базе мастерских колледжа были проведены :</a:t>
            </a:r>
            <a:endParaRPr sz="1200">
              <a:solidFill>
                <a:srgbClr val="95373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rgbClr val="953734"/>
              </a:buClr>
              <a:buSzPts val="1200"/>
              <a:buFont typeface="Arial"/>
              <a:buNone/>
            </a:pPr>
            <a:r>
              <a:rPr lang="ru-RU" sz="1200">
                <a:solidFill>
                  <a:srgbClr val="95373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курсы повышения квалификации преподавателей (мастеров производственного обучения) регионов РФ по компетенциям «Туризм» и «Поварское дело» (количество человек ?</a:t>
            </a:r>
            <a:endParaRPr/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rgbClr val="953734"/>
              </a:buClr>
              <a:buSzPts val="1200"/>
              <a:buFont typeface="Arial"/>
              <a:buNone/>
            </a:pPr>
            <a:r>
              <a:rPr lang="ru-RU" sz="1200">
                <a:solidFill>
                  <a:srgbClr val="95373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2.Курсы повышения квалификации по программе «Практика и методика подготовки педагогических кадров с учетом стандарта Ворлдскиллс Россия для проведения Демонстрационного экзамена по компетенции «Поварское дело» для педагогических работников  «Петродворцовый колледж» и  «Кронштадтский лицей»</a:t>
            </a:r>
            <a:endParaRPr/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ru-RU"/>
              <a:t>Формирование и реализация основных образовательных программ с использованием сетевых форм взаимодействия 12 ПОУ СПО СПб направлению Поварское дело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/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3:notes"/>
          <p:cNvSpPr txBox="1">
            <a:spLocks noGrp="1"/>
          </p:cNvSpPr>
          <p:nvPr>
            <p:ph type="sldNum" idx="12"/>
          </p:nvPr>
        </p:nvSpPr>
        <p:spPr>
          <a:xfrm>
            <a:off x="5588627" y="6397806"/>
            <a:ext cx="4275403" cy="336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4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86050" y="504825"/>
            <a:ext cx="4494213" cy="2527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5" name="Google Shape;175;p5:notes"/>
          <p:cNvSpPr txBox="1">
            <a:spLocks noGrp="1"/>
          </p:cNvSpPr>
          <p:nvPr>
            <p:ph type="body" idx="1"/>
          </p:nvPr>
        </p:nvSpPr>
        <p:spPr>
          <a:xfrm>
            <a:off x="986632" y="3199488"/>
            <a:ext cx="7893050" cy="3031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Полученные компетенции педагоги будут использовать для организации учебного процесса,</a:t>
            </a:r>
            <a:r>
              <a:rPr lang="ru-RU" baseline="0" dirty="0" smtClean="0"/>
              <a:t> формирования учебно-методического обеспечения, обновления процесса образования</a:t>
            </a:r>
            <a:endParaRPr dirty="0"/>
          </a:p>
        </p:txBody>
      </p:sp>
      <p:sp>
        <p:nvSpPr>
          <p:cNvPr id="176" name="Google Shape;176;p5:notes"/>
          <p:cNvSpPr txBox="1">
            <a:spLocks noGrp="1"/>
          </p:cNvSpPr>
          <p:nvPr>
            <p:ph type="sldNum" idx="12"/>
          </p:nvPr>
        </p:nvSpPr>
        <p:spPr>
          <a:xfrm>
            <a:off x="5588627" y="6397806"/>
            <a:ext cx="4275403" cy="336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5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86050" y="504825"/>
            <a:ext cx="4494213" cy="2527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5" name="Google Shape;185;p6:notes"/>
          <p:cNvSpPr txBox="1">
            <a:spLocks noGrp="1"/>
          </p:cNvSpPr>
          <p:nvPr>
            <p:ph type="body" idx="1"/>
          </p:nvPr>
        </p:nvSpPr>
        <p:spPr>
          <a:xfrm>
            <a:off x="986632" y="3199488"/>
            <a:ext cx="7893050" cy="3031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Все мероприятия направлены на повышение квалификации педагогических работников, готовности работать в новых условиях, с учетом требований рынка труда к </a:t>
            </a:r>
            <a:r>
              <a:rPr lang="ru-RU" dirty="0" err="1" smtClean="0"/>
              <a:t>каччеству</a:t>
            </a:r>
            <a:r>
              <a:rPr lang="ru-RU" baseline="0" dirty="0" smtClean="0"/>
              <a:t> подготовки специалистов</a:t>
            </a:r>
            <a:endParaRPr dirty="0"/>
          </a:p>
        </p:txBody>
      </p:sp>
      <p:sp>
        <p:nvSpPr>
          <p:cNvPr id="186" name="Google Shape;186;p6:notes"/>
          <p:cNvSpPr txBox="1">
            <a:spLocks noGrp="1"/>
          </p:cNvSpPr>
          <p:nvPr>
            <p:ph type="sldNum" idx="12"/>
          </p:nvPr>
        </p:nvSpPr>
        <p:spPr>
          <a:xfrm>
            <a:off x="5588627" y="6397806"/>
            <a:ext cx="4275403" cy="336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6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86050" y="504825"/>
            <a:ext cx="4494213" cy="2527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5" name="Google Shape;195;p7:notes"/>
          <p:cNvSpPr txBox="1">
            <a:spLocks noGrp="1"/>
          </p:cNvSpPr>
          <p:nvPr>
            <p:ph type="body" idx="1"/>
          </p:nvPr>
        </p:nvSpPr>
        <p:spPr>
          <a:xfrm>
            <a:off x="986632" y="3199488"/>
            <a:ext cx="7893050" cy="3031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rgbClr val="953734"/>
              </a:buClr>
              <a:buSzPts val="1200"/>
              <a:buFont typeface="Arial"/>
              <a:buNone/>
            </a:pPr>
            <a:endParaRPr sz="1200" dirty="0">
              <a:solidFill>
                <a:srgbClr val="95373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rgbClr val="953734"/>
              </a:buClr>
              <a:buSzPts val="1200"/>
              <a:buFont typeface="Arial"/>
              <a:buNone/>
            </a:pPr>
            <a:endParaRPr dirty="0"/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rgbClr val="953734"/>
              </a:buClr>
              <a:buSzPts val="1200"/>
              <a:buFont typeface="Arial"/>
              <a:buNone/>
            </a:pPr>
            <a:r>
              <a:rPr lang="ru-RU" sz="1200" dirty="0">
                <a:solidFill>
                  <a:srgbClr val="95373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2.Курсы повышения квалификации по программе «Практика и методика подготовки педагогических кадров с учетом стандарта </a:t>
            </a:r>
            <a:r>
              <a:rPr lang="ru-RU" sz="1200" dirty="0" err="1">
                <a:solidFill>
                  <a:srgbClr val="95373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Ворлдскиллс</a:t>
            </a:r>
            <a:r>
              <a:rPr lang="ru-RU" sz="1200" dirty="0">
                <a:solidFill>
                  <a:srgbClr val="95373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Россия для проведения Демонстрационного экзамена по компетенции «Поварское дело» для педагогических работников  «</a:t>
            </a:r>
            <a:r>
              <a:rPr lang="ru-RU" sz="1200" dirty="0" err="1">
                <a:solidFill>
                  <a:srgbClr val="95373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Петродворцовый</a:t>
            </a:r>
            <a:r>
              <a:rPr lang="ru-RU" sz="1200" dirty="0">
                <a:solidFill>
                  <a:srgbClr val="95373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колледж» и  «Кронштадтский лицей»</a:t>
            </a:r>
            <a:endParaRPr dirty="0"/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ru-RU" dirty="0"/>
              <a:t>Формирование и реализация основных образовательных программ с использованием сетевых форм взаимодействия 12 ПОУ СПО СПб направлению Поварское дело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dirty="0"/>
              <a:t>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6" name="Google Shape;196;p7:notes"/>
          <p:cNvSpPr txBox="1">
            <a:spLocks noGrp="1"/>
          </p:cNvSpPr>
          <p:nvPr>
            <p:ph type="sldNum" idx="12"/>
          </p:nvPr>
        </p:nvSpPr>
        <p:spPr>
          <a:xfrm>
            <a:off x="5588627" y="6397806"/>
            <a:ext cx="4275403" cy="336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7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86050" y="504825"/>
            <a:ext cx="4494213" cy="2527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1" name="Google Shape;201;p8:notes"/>
          <p:cNvSpPr txBox="1">
            <a:spLocks noGrp="1"/>
          </p:cNvSpPr>
          <p:nvPr>
            <p:ph type="body" idx="1"/>
          </p:nvPr>
        </p:nvSpPr>
        <p:spPr>
          <a:xfrm>
            <a:off x="986632" y="3199488"/>
            <a:ext cx="7893050" cy="3031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8:notes"/>
          <p:cNvSpPr txBox="1">
            <a:spLocks noGrp="1"/>
          </p:cNvSpPr>
          <p:nvPr>
            <p:ph type="sldNum" idx="12"/>
          </p:nvPr>
        </p:nvSpPr>
        <p:spPr>
          <a:xfrm>
            <a:off x="5588627" y="6397806"/>
            <a:ext cx="4275403" cy="336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8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86050" y="504825"/>
            <a:ext cx="4494213" cy="2527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1" name="Google Shape;211;p9:notes"/>
          <p:cNvSpPr txBox="1">
            <a:spLocks noGrp="1"/>
          </p:cNvSpPr>
          <p:nvPr>
            <p:ph type="body" idx="1"/>
          </p:nvPr>
        </p:nvSpPr>
        <p:spPr>
          <a:xfrm>
            <a:off x="986632" y="3199488"/>
            <a:ext cx="7893050" cy="3031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9:notes"/>
          <p:cNvSpPr txBox="1">
            <a:spLocks noGrp="1"/>
          </p:cNvSpPr>
          <p:nvPr>
            <p:ph type="sldNum" idx="12"/>
          </p:nvPr>
        </p:nvSpPr>
        <p:spPr>
          <a:xfrm>
            <a:off x="5588627" y="6397806"/>
            <a:ext cx="4275403" cy="336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9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86050" y="504825"/>
            <a:ext cx="4494213" cy="2527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0" name="Google Shape;220;p10:notes"/>
          <p:cNvSpPr txBox="1">
            <a:spLocks noGrp="1"/>
          </p:cNvSpPr>
          <p:nvPr>
            <p:ph type="body" idx="1"/>
          </p:nvPr>
        </p:nvSpPr>
        <p:spPr>
          <a:xfrm>
            <a:off x="986632" y="3199488"/>
            <a:ext cx="7893050" cy="3031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10:notes"/>
          <p:cNvSpPr txBox="1">
            <a:spLocks noGrp="1"/>
          </p:cNvSpPr>
          <p:nvPr>
            <p:ph type="sldNum" idx="12"/>
          </p:nvPr>
        </p:nvSpPr>
        <p:spPr>
          <a:xfrm>
            <a:off x="5588627" y="6397806"/>
            <a:ext cx="4275403" cy="336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10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86050" y="504825"/>
            <a:ext cx="4494213" cy="2527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0" name="Google Shape;230;p11:notes"/>
          <p:cNvSpPr txBox="1">
            <a:spLocks noGrp="1"/>
          </p:cNvSpPr>
          <p:nvPr>
            <p:ph type="body" idx="1"/>
          </p:nvPr>
        </p:nvSpPr>
        <p:spPr>
          <a:xfrm>
            <a:off x="986632" y="3199488"/>
            <a:ext cx="7893050" cy="3031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11:notes"/>
          <p:cNvSpPr txBox="1">
            <a:spLocks noGrp="1"/>
          </p:cNvSpPr>
          <p:nvPr>
            <p:ph type="sldNum" idx="12"/>
          </p:nvPr>
        </p:nvSpPr>
        <p:spPr>
          <a:xfrm>
            <a:off x="5588627" y="6397806"/>
            <a:ext cx="4275403" cy="336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11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86050" y="504825"/>
            <a:ext cx="4494213" cy="2527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9" name="Google Shape;239;p12:notes"/>
          <p:cNvSpPr txBox="1">
            <a:spLocks noGrp="1"/>
          </p:cNvSpPr>
          <p:nvPr>
            <p:ph type="body" idx="1"/>
          </p:nvPr>
        </p:nvSpPr>
        <p:spPr>
          <a:xfrm>
            <a:off x="986632" y="3199488"/>
            <a:ext cx="7893050" cy="3031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rgbClr val="953734"/>
              </a:buClr>
              <a:buSzPts val="1200"/>
              <a:buFont typeface="Arial"/>
              <a:buNone/>
            </a:pPr>
            <a:r>
              <a:rPr lang="ru-RU" sz="1200">
                <a:solidFill>
                  <a:srgbClr val="95373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 базе мастерских колледжа были проведены :</a:t>
            </a:r>
            <a:endParaRPr sz="1200">
              <a:solidFill>
                <a:srgbClr val="95373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rgbClr val="953734"/>
              </a:buClr>
              <a:buSzPts val="1200"/>
              <a:buFont typeface="Arial"/>
              <a:buNone/>
            </a:pPr>
            <a:r>
              <a:rPr lang="ru-RU" sz="1200">
                <a:solidFill>
                  <a:srgbClr val="95373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курсы повышения квалификации преподавателей (мастеров производственного обучения) регионов РФ по компетенциям «Туризм» и «Поварское дело» (количество человек ?</a:t>
            </a:r>
            <a:endParaRPr/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rgbClr val="953734"/>
              </a:buClr>
              <a:buSzPts val="1200"/>
              <a:buFont typeface="Arial"/>
              <a:buNone/>
            </a:pPr>
            <a:r>
              <a:rPr lang="ru-RU" sz="1200">
                <a:solidFill>
                  <a:srgbClr val="95373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2.Курсы повышения квалификации по программе «Практика и методика подготовки педагогических кадров с учетом стандарта Ворлдскиллс Россия для проведения Демонстрационного экзамена по компетенции «Поварское дело» для педагогических работников  «Петродворцовый колледж» и  «Кронштадтский лицей»</a:t>
            </a:r>
            <a:endParaRPr/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ru-RU"/>
              <a:t>Формирование и реализация основных образовательных программ с использованием сетевых форм взаимодействия 12 ПОУ СПО СПб направлению Поварское дело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/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12:notes"/>
          <p:cNvSpPr txBox="1">
            <a:spLocks noGrp="1"/>
          </p:cNvSpPr>
          <p:nvPr>
            <p:ph type="sldNum" idx="12"/>
          </p:nvPr>
        </p:nvSpPr>
        <p:spPr>
          <a:xfrm>
            <a:off x="5588627" y="6397806"/>
            <a:ext cx="4275403" cy="336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12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86050" y="504825"/>
            <a:ext cx="4494213" cy="2527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5" name="Google Shape;245;p13:notes"/>
          <p:cNvSpPr txBox="1">
            <a:spLocks noGrp="1"/>
          </p:cNvSpPr>
          <p:nvPr>
            <p:ph type="body" idx="1"/>
          </p:nvPr>
        </p:nvSpPr>
        <p:spPr>
          <a:xfrm>
            <a:off x="986632" y="3199488"/>
            <a:ext cx="7893050" cy="3031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Реализация</a:t>
            </a:r>
            <a:r>
              <a:rPr lang="ru-RU" baseline="0" dirty="0" smtClean="0"/>
              <a:t> данной задачи напрямую связана с качественным набором абитуриентов, правильным выбором направления подготовки и мотивации обучения. Результат –выпускник с хорошими профессиональными компетенциями </a:t>
            </a:r>
            <a:endParaRPr dirty="0"/>
          </a:p>
        </p:txBody>
      </p:sp>
      <p:sp>
        <p:nvSpPr>
          <p:cNvPr id="246" name="Google Shape;246;p13:notes"/>
          <p:cNvSpPr txBox="1">
            <a:spLocks noGrp="1"/>
          </p:cNvSpPr>
          <p:nvPr>
            <p:ph type="sldNum" idx="12"/>
          </p:nvPr>
        </p:nvSpPr>
        <p:spPr>
          <a:xfrm>
            <a:off x="5588627" y="6397806"/>
            <a:ext cx="4275403" cy="336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13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86050" y="504825"/>
            <a:ext cx="4494213" cy="2527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4" name="Google Shape;254;p14:notes"/>
          <p:cNvSpPr txBox="1">
            <a:spLocks noGrp="1"/>
          </p:cNvSpPr>
          <p:nvPr>
            <p:ph type="body" idx="1"/>
          </p:nvPr>
        </p:nvSpPr>
        <p:spPr>
          <a:xfrm>
            <a:off x="986632" y="3199488"/>
            <a:ext cx="7893050" cy="3031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p14:notes"/>
          <p:cNvSpPr txBox="1">
            <a:spLocks noGrp="1"/>
          </p:cNvSpPr>
          <p:nvPr>
            <p:ph type="sldNum" idx="12"/>
          </p:nvPr>
        </p:nvSpPr>
        <p:spPr>
          <a:xfrm>
            <a:off x="5588627" y="6397806"/>
            <a:ext cx="4275403" cy="336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14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86050" y="504825"/>
            <a:ext cx="4494213" cy="2527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3" name="Google Shape;263;p15:notes"/>
          <p:cNvSpPr txBox="1">
            <a:spLocks noGrp="1"/>
          </p:cNvSpPr>
          <p:nvPr>
            <p:ph type="body" idx="1"/>
          </p:nvPr>
        </p:nvSpPr>
        <p:spPr>
          <a:xfrm>
            <a:off x="986632" y="3199488"/>
            <a:ext cx="7893050" cy="3031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15:notes"/>
          <p:cNvSpPr txBox="1">
            <a:spLocks noGrp="1"/>
          </p:cNvSpPr>
          <p:nvPr>
            <p:ph type="sldNum" idx="12"/>
          </p:nvPr>
        </p:nvSpPr>
        <p:spPr>
          <a:xfrm>
            <a:off x="5588627" y="6397806"/>
            <a:ext cx="4275403" cy="336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15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86050" y="504825"/>
            <a:ext cx="4494213" cy="2527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2" name="Google Shape;272;p16:notes"/>
          <p:cNvSpPr txBox="1">
            <a:spLocks noGrp="1"/>
          </p:cNvSpPr>
          <p:nvPr>
            <p:ph type="body" idx="1"/>
          </p:nvPr>
        </p:nvSpPr>
        <p:spPr>
          <a:xfrm>
            <a:off x="986632" y="3199488"/>
            <a:ext cx="7893050" cy="3031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p16:notes"/>
          <p:cNvSpPr txBox="1">
            <a:spLocks noGrp="1"/>
          </p:cNvSpPr>
          <p:nvPr>
            <p:ph type="sldNum" idx="12"/>
          </p:nvPr>
        </p:nvSpPr>
        <p:spPr>
          <a:xfrm>
            <a:off x="5588627" y="6397806"/>
            <a:ext cx="4275403" cy="336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16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86050" y="504825"/>
            <a:ext cx="4494213" cy="2527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1" name="Google Shape;281;p17:notes"/>
          <p:cNvSpPr txBox="1">
            <a:spLocks noGrp="1"/>
          </p:cNvSpPr>
          <p:nvPr>
            <p:ph type="body" idx="1"/>
          </p:nvPr>
        </p:nvSpPr>
        <p:spPr>
          <a:xfrm>
            <a:off x="986632" y="3199488"/>
            <a:ext cx="7893050" cy="3031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rgbClr val="953734"/>
              </a:buClr>
              <a:buSzPts val="1200"/>
              <a:buFont typeface="Arial"/>
              <a:buNone/>
            </a:pPr>
            <a:r>
              <a:rPr lang="ru-RU" sz="1200">
                <a:solidFill>
                  <a:srgbClr val="95373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 базе мастерских колледжа были проведены :</a:t>
            </a:r>
            <a:endParaRPr sz="1200">
              <a:solidFill>
                <a:srgbClr val="95373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rgbClr val="953734"/>
              </a:buClr>
              <a:buSzPts val="1200"/>
              <a:buFont typeface="Arial"/>
              <a:buNone/>
            </a:pPr>
            <a:r>
              <a:rPr lang="ru-RU" sz="1200">
                <a:solidFill>
                  <a:srgbClr val="95373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курсы повышения квалификации преподавателей (мастеров производственного обучения) регионов РФ по компетенциям «Туризм» и «Поварское дело» (количество человек ?</a:t>
            </a:r>
            <a:endParaRPr/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rgbClr val="953734"/>
              </a:buClr>
              <a:buSzPts val="1200"/>
              <a:buFont typeface="Arial"/>
              <a:buNone/>
            </a:pPr>
            <a:r>
              <a:rPr lang="ru-RU" sz="1200">
                <a:solidFill>
                  <a:srgbClr val="95373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2.Курсы повышения квалификации по программе «Практика и методика подготовки педагогических кадров с учетом стандарта Ворлдскиллс Россия для проведения Демонстрационного экзамена по компетенции «Поварское дело» для педагогических работников  «Петродворцовый колледж» и  «Кронштадтский лицей»</a:t>
            </a:r>
            <a:endParaRPr/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ru-RU"/>
              <a:t>Формирование и реализация основных образовательных программ с использованием сетевых форм взаимодействия 12 ПОУ СПО СПб направлению Поварское дело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/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17:notes"/>
          <p:cNvSpPr txBox="1">
            <a:spLocks noGrp="1"/>
          </p:cNvSpPr>
          <p:nvPr>
            <p:ph type="sldNum" idx="12"/>
          </p:nvPr>
        </p:nvSpPr>
        <p:spPr>
          <a:xfrm>
            <a:off x="5588627" y="6397806"/>
            <a:ext cx="4275403" cy="336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17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86050" y="504825"/>
            <a:ext cx="4494213" cy="2527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5" name="Google Shape;315;p19:notes"/>
          <p:cNvSpPr txBox="1">
            <a:spLocks noGrp="1"/>
          </p:cNvSpPr>
          <p:nvPr>
            <p:ph type="body" idx="1"/>
          </p:nvPr>
        </p:nvSpPr>
        <p:spPr>
          <a:xfrm>
            <a:off x="986632" y="3199488"/>
            <a:ext cx="7893050" cy="3031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rgbClr val="953734"/>
              </a:buClr>
              <a:buSzPts val="1200"/>
              <a:buFont typeface="Arial"/>
              <a:buNone/>
            </a:pPr>
            <a:r>
              <a:rPr lang="ru-RU" sz="1200">
                <a:solidFill>
                  <a:srgbClr val="95373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 базе мастерских колледжа были проведены :</a:t>
            </a:r>
            <a:endParaRPr sz="1200">
              <a:solidFill>
                <a:srgbClr val="95373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rgbClr val="953734"/>
              </a:buClr>
              <a:buSzPts val="1200"/>
              <a:buFont typeface="Arial"/>
              <a:buNone/>
            </a:pPr>
            <a:r>
              <a:rPr lang="ru-RU" sz="1200">
                <a:solidFill>
                  <a:srgbClr val="95373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курсы повышения квалификации преподавателей (мастеров производственного обучения) регионов РФ по компетенциям «Туризм» и «Поварское дело» (количество человек ?</a:t>
            </a:r>
            <a:endParaRPr/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rgbClr val="953734"/>
              </a:buClr>
              <a:buSzPts val="1200"/>
              <a:buFont typeface="Arial"/>
              <a:buNone/>
            </a:pPr>
            <a:r>
              <a:rPr lang="ru-RU" sz="1200">
                <a:solidFill>
                  <a:srgbClr val="95373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2.Курсы повышения квалификации по программе «Практика и методика подготовки педагогических кадров с учетом стандарта Ворлдскиллс Россия для проведения Демонстрационного экзамена по компетенции «Поварское дело» для педагогических работников  «Петродворцовый колледж» и  «Кронштадтский лицей»</a:t>
            </a:r>
            <a:endParaRPr/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ru-RU"/>
              <a:t>Формирование и реализация основных образовательных программ с использованием сетевых форм взаимодействия 12 ПОУ СПО СПб направлению Поварское дело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/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6" name="Google Shape;316;p19:notes"/>
          <p:cNvSpPr txBox="1">
            <a:spLocks noGrp="1"/>
          </p:cNvSpPr>
          <p:nvPr>
            <p:ph type="sldNum" idx="12"/>
          </p:nvPr>
        </p:nvSpPr>
        <p:spPr>
          <a:xfrm>
            <a:off x="5588627" y="6397806"/>
            <a:ext cx="4275403" cy="336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18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86050" y="504825"/>
            <a:ext cx="4494213" cy="2527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0" name="Google Shape;330;p21:notes"/>
          <p:cNvSpPr txBox="1">
            <a:spLocks noGrp="1"/>
          </p:cNvSpPr>
          <p:nvPr>
            <p:ph type="body" idx="1"/>
          </p:nvPr>
        </p:nvSpPr>
        <p:spPr>
          <a:xfrm>
            <a:off x="986632" y="3199488"/>
            <a:ext cx="7893050" cy="3031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rgbClr val="953734"/>
              </a:buClr>
              <a:buSzPts val="1200"/>
              <a:buFont typeface="Arial"/>
              <a:buNone/>
            </a:pPr>
            <a:r>
              <a:rPr lang="ru-RU" sz="1200" dirty="0">
                <a:solidFill>
                  <a:srgbClr val="95373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 базе мастерских колледжа были проведены :</a:t>
            </a:r>
            <a:endParaRPr sz="1200" dirty="0">
              <a:solidFill>
                <a:srgbClr val="95373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rgbClr val="953734"/>
              </a:buClr>
              <a:buSzPts val="1200"/>
              <a:buFont typeface="Arial"/>
              <a:buNone/>
            </a:pPr>
            <a:r>
              <a:rPr lang="ru-RU" sz="1200" dirty="0">
                <a:solidFill>
                  <a:srgbClr val="95373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курсы повышения квалификации преподавателей (мастеров производственного обучения) регионов РФ по компетенциям «Туризм» и «Поварское дело» (количество человек ?</a:t>
            </a:r>
            <a:endParaRPr dirty="0"/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rgbClr val="953734"/>
              </a:buClr>
              <a:buSzPts val="1200"/>
              <a:buFont typeface="Arial"/>
              <a:buNone/>
            </a:pPr>
            <a:r>
              <a:rPr lang="ru-RU" sz="1200" dirty="0">
                <a:solidFill>
                  <a:srgbClr val="95373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2.Курсы повышения квалификации по программе «Практика и методика подготовки педагогических кадров с учетом стандарта </a:t>
            </a:r>
            <a:r>
              <a:rPr lang="ru-RU" sz="1200" dirty="0" err="1">
                <a:solidFill>
                  <a:srgbClr val="95373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Ворлдскиллс</a:t>
            </a:r>
            <a:r>
              <a:rPr lang="ru-RU" sz="1200" dirty="0">
                <a:solidFill>
                  <a:srgbClr val="95373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Россия для проведения Демонстрационного экзамена по компетенции «Поварское дело» для педагогических работников  «</a:t>
            </a:r>
            <a:r>
              <a:rPr lang="ru-RU" sz="1200" dirty="0" err="1">
                <a:solidFill>
                  <a:srgbClr val="95373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Петродворцовый</a:t>
            </a:r>
            <a:r>
              <a:rPr lang="ru-RU" sz="1200" dirty="0">
                <a:solidFill>
                  <a:srgbClr val="95373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колледж» и  «Кронштадтский лицей»</a:t>
            </a:r>
            <a:endParaRPr dirty="0"/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ru-RU" dirty="0"/>
              <a:t>Формирование и реализация основных образовательных программ с использованием сетевых форм взаимодействия 12 ПОУ СПО СПб направлению Поварское дело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dirty="0"/>
              <a:t>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31" name="Google Shape;331;p21:notes"/>
          <p:cNvSpPr txBox="1">
            <a:spLocks noGrp="1"/>
          </p:cNvSpPr>
          <p:nvPr>
            <p:ph type="sldNum" idx="12"/>
          </p:nvPr>
        </p:nvSpPr>
        <p:spPr>
          <a:xfrm>
            <a:off x="5588627" y="6397806"/>
            <a:ext cx="4275403" cy="336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19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86050" y="504825"/>
            <a:ext cx="4494213" cy="2527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1" name="Google Shape;371;p25:notes"/>
          <p:cNvSpPr txBox="1">
            <a:spLocks noGrp="1"/>
          </p:cNvSpPr>
          <p:nvPr>
            <p:ph type="body" idx="1"/>
          </p:nvPr>
        </p:nvSpPr>
        <p:spPr>
          <a:xfrm>
            <a:off x="986632" y="3199488"/>
            <a:ext cx="7893050" cy="3031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rgbClr val="953734"/>
              </a:buClr>
              <a:buSzPts val="1200"/>
              <a:buFont typeface="Arial"/>
              <a:buNone/>
            </a:pPr>
            <a:r>
              <a:rPr lang="ru-RU" sz="1200">
                <a:solidFill>
                  <a:srgbClr val="95373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 базе мастерских колледжа были проведены :</a:t>
            </a:r>
            <a:endParaRPr sz="1200">
              <a:solidFill>
                <a:srgbClr val="95373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rgbClr val="953734"/>
              </a:buClr>
              <a:buSzPts val="1200"/>
              <a:buFont typeface="Arial"/>
              <a:buNone/>
            </a:pPr>
            <a:r>
              <a:rPr lang="ru-RU" sz="1200">
                <a:solidFill>
                  <a:srgbClr val="95373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курсы повышения квалификации преподавателей (мастеров производственного обучения) регионов РФ по компетенциям «Туризм» и «Поварское дело» (количество человек ?</a:t>
            </a:r>
            <a:endParaRPr/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rgbClr val="953734"/>
              </a:buClr>
              <a:buSzPts val="1200"/>
              <a:buFont typeface="Arial"/>
              <a:buNone/>
            </a:pPr>
            <a:r>
              <a:rPr lang="ru-RU" sz="1200">
                <a:solidFill>
                  <a:srgbClr val="95373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2.Курсы повышения квалификации по программе «Практика и методика подготовки педагогических кадров с учетом стандарта Ворлдскиллс Россия для проведения Демонстрационного экзамена по компетенции «Поварское дело» для педагогических работников  «Петродворцовый колледж» и  «Кронштадтский лицей»</a:t>
            </a:r>
            <a:endParaRPr/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ru-RU"/>
              <a:t>Формирование и реализация основных образовательных программ с использованием сетевых форм взаимодействия 12 ПОУ СПО СПб направлению Поварское дело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/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2" name="Google Shape;372;p25:notes"/>
          <p:cNvSpPr txBox="1">
            <a:spLocks noGrp="1"/>
          </p:cNvSpPr>
          <p:nvPr>
            <p:ph type="sldNum" idx="12"/>
          </p:nvPr>
        </p:nvSpPr>
        <p:spPr>
          <a:xfrm>
            <a:off x="5588627" y="6397806"/>
            <a:ext cx="4275403" cy="336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21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86050" y="504825"/>
            <a:ext cx="4494213" cy="2527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1" name="Google Shape;371;p25:notes"/>
          <p:cNvSpPr txBox="1">
            <a:spLocks noGrp="1"/>
          </p:cNvSpPr>
          <p:nvPr>
            <p:ph type="body" idx="1"/>
          </p:nvPr>
        </p:nvSpPr>
        <p:spPr>
          <a:xfrm>
            <a:off x="986632" y="3199488"/>
            <a:ext cx="7893050" cy="3031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rgbClr val="953734"/>
              </a:buClr>
              <a:buSzPts val="1200"/>
              <a:buFont typeface="Arial"/>
              <a:buNone/>
            </a:pPr>
            <a:r>
              <a:rPr lang="ru-RU" sz="1200" dirty="0">
                <a:solidFill>
                  <a:srgbClr val="95373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 базе мастерских колледжа были проведены :</a:t>
            </a:r>
            <a:endParaRPr sz="1200" dirty="0">
              <a:solidFill>
                <a:srgbClr val="95373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rgbClr val="953734"/>
              </a:buClr>
              <a:buSzPts val="1200"/>
              <a:buFont typeface="Arial"/>
              <a:buNone/>
            </a:pPr>
            <a:r>
              <a:rPr lang="ru-RU" sz="1200" dirty="0">
                <a:solidFill>
                  <a:srgbClr val="95373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курсы повышения квалификации преподавателей (мастеров производственного обучения) регионов РФ по компетенциям «Туризм» и «Поварское дело» (количество человек ?</a:t>
            </a:r>
            <a:endParaRPr dirty="0"/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rgbClr val="953734"/>
              </a:buClr>
              <a:buSzPts val="1200"/>
              <a:buFont typeface="Arial"/>
              <a:buNone/>
            </a:pPr>
            <a:r>
              <a:rPr lang="ru-RU" sz="1200" dirty="0">
                <a:solidFill>
                  <a:srgbClr val="95373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2.Курсы повышения квалификации по программе «Практика и методика подготовки педагогических кадров с учетом стандарта </a:t>
            </a:r>
            <a:r>
              <a:rPr lang="ru-RU" sz="1200" dirty="0" err="1">
                <a:solidFill>
                  <a:srgbClr val="95373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Ворлдскиллс</a:t>
            </a:r>
            <a:r>
              <a:rPr lang="ru-RU" sz="1200" dirty="0">
                <a:solidFill>
                  <a:srgbClr val="95373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Россия для проведения Демонстрационного экзамена по компетенции «Поварское дело» для педагогических работников  «</a:t>
            </a:r>
            <a:r>
              <a:rPr lang="ru-RU" sz="1200" dirty="0" err="1">
                <a:solidFill>
                  <a:srgbClr val="95373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Петродворцовый</a:t>
            </a:r>
            <a:r>
              <a:rPr lang="ru-RU" sz="1200" dirty="0">
                <a:solidFill>
                  <a:srgbClr val="95373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колледж» и  «Кронштадтский лицей»</a:t>
            </a:r>
            <a:endParaRPr dirty="0"/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ru-RU" dirty="0"/>
              <a:t>Формирование и реализация основных образовательных программ с использованием сетевых форм взаимодействия 12 ПОУ СПО СПб направлению Поварское дело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ru-RU" dirty="0"/>
              <a:t>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72" name="Google Shape;372;p25:notes"/>
          <p:cNvSpPr txBox="1">
            <a:spLocks noGrp="1"/>
          </p:cNvSpPr>
          <p:nvPr>
            <p:ph type="sldNum" idx="12"/>
          </p:nvPr>
        </p:nvSpPr>
        <p:spPr>
          <a:xfrm>
            <a:off x="5588627" y="6397806"/>
            <a:ext cx="4275403" cy="336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22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897503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38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2986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715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1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722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12800" y="1600204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229600" y="1600204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5756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76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7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71437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06448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8465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81305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5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58409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39"/>
            <a:ext cx="36576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39"/>
            <a:ext cx="10769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4843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4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6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6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6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4808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1600205"/>
            <a:ext cx="10972800" cy="300227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 smtClean="0">
                <a:solidFill>
                  <a:schemeClr val="tx2"/>
                </a:solidFill>
              </a:rPr>
              <a:t>Межрегиональная научно-практическая конференция</a:t>
            </a:r>
          </a:p>
          <a:p>
            <a:pPr marL="0" indent="0" algn="ctr">
              <a:buNone/>
            </a:pPr>
            <a:r>
              <a:rPr lang="ru-RU" dirty="0" smtClean="0">
                <a:solidFill>
                  <a:schemeClr val="tx2"/>
                </a:solidFill>
              </a:rPr>
              <a:t> Ресурсного центра</a:t>
            </a:r>
          </a:p>
          <a:p>
            <a:pPr marL="0" indent="0" algn="ctr">
              <a:buNone/>
            </a:pPr>
            <a:r>
              <a:rPr lang="ru-RU" dirty="0" smtClean="0">
                <a:solidFill>
                  <a:schemeClr val="tx2"/>
                </a:solidFill>
              </a:rPr>
              <a:t>«Образовательно-производственный кластер, как форма социального партнерства с профессиональными образовательными организациями сферы сервиса и услуг»</a:t>
            </a:r>
          </a:p>
          <a:p>
            <a:pPr marL="0" indent="0" algn="ctr">
              <a:buNone/>
            </a:pPr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7310" y="305753"/>
            <a:ext cx="7199313" cy="1146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5863" y="0"/>
            <a:ext cx="1285875" cy="115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737141" y="5022632"/>
            <a:ext cx="16001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>
                <a:solidFill>
                  <a:schemeClr val="tx2"/>
                </a:solidFill>
              </a:rPr>
              <a:t>Санкт-Петербург</a:t>
            </a:r>
          </a:p>
          <a:p>
            <a:pPr algn="ctr"/>
            <a:r>
              <a:rPr lang="ru-RU" dirty="0" smtClean="0">
                <a:solidFill>
                  <a:schemeClr val="tx2"/>
                </a:solidFill>
              </a:rPr>
              <a:t>28 марта 2024г</a:t>
            </a:r>
            <a:endParaRPr lang="ru-RU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7842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"/>
          <p:cNvSpPr txBox="1">
            <a:spLocks noGrp="1"/>
          </p:cNvSpPr>
          <p:nvPr>
            <p:ph type="ctrTitle"/>
          </p:nvPr>
        </p:nvSpPr>
        <p:spPr>
          <a:xfrm>
            <a:off x="983432" y="2418080"/>
            <a:ext cx="9391303" cy="2316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r>
              <a:rPr lang="ru-RU" sz="3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Практико-ориентированное </a:t>
            </a:r>
            <a:r>
              <a:rPr lang="ru-RU" sz="3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обучение</a:t>
            </a:r>
            <a:br>
              <a:rPr lang="ru-RU" sz="3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 качество подготовки</a:t>
            </a:r>
            <a:r>
              <a:rPr lang="ru-RU" sz="3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выпускников в соответствии с запросом рынка труда, как условие гарантированного трудоустройства. На примере Колледжа туризма Санкт-Петербурга</a:t>
            </a:r>
            <a:r>
              <a:rPr lang="ru-RU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9" name="Google Shape;149;p1"/>
          <p:cNvSpPr txBox="1"/>
          <p:nvPr/>
        </p:nvSpPr>
        <p:spPr>
          <a:xfrm>
            <a:off x="2173337" y="753796"/>
            <a:ext cx="7200800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i="0" u="none" strike="noStrike" cap="none" dirty="0">
                <a:solidFill>
                  <a:srgbClr val="16B0E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Санкт-Петербургское государственное автономное профессиональное образовательное учреждение 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i="0" u="none" strike="noStrike" cap="none" dirty="0">
                <a:solidFill>
                  <a:srgbClr val="16B0E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«Колледж туризма и гостиничного сервиса» </a:t>
            </a:r>
            <a:endParaRPr sz="2000" b="1" i="0" u="none" strike="noStrike" cap="none" dirty="0">
              <a:solidFill>
                <a:srgbClr val="16B0E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0" name="Google Shape;150;p1"/>
          <p:cNvSpPr txBox="1"/>
          <p:nvPr/>
        </p:nvSpPr>
        <p:spPr>
          <a:xfrm>
            <a:off x="6096000" y="5805264"/>
            <a:ext cx="5331576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 dirty="0">
                <a:solidFill>
                  <a:schemeClr val="tx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Шевченко Елена Юрьевна</a:t>
            </a:r>
            <a:endParaRPr dirty="0">
              <a:solidFill>
                <a:schemeClr val="tx2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tx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Заместитель директора по учебно-производственной работе</a:t>
            </a:r>
            <a:endParaRPr dirty="0">
              <a:solidFill>
                <a:schemeClr val="tx2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tx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51" name="Google Shape;151;p1" descr="C:\Users\Okkam\Pictures\Рисунок1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3524" y="532533"/>
            <a:ext cx="1288563" cy="11549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52987792"/>
      </p:ext>
    </p:extLst>
  </p:cSld>
  <p:clrMapOvr>
    <a:masterClrMapping/>
  </p:clrMapOvr>
  <p:transition spd="med">
    <p:strips dir="l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"/>
          <p:cNvSpPr/>
          <p:nvPr/>
        </p:nvSpPr>
        <p:spPr>
          <a:xfrm>
            <a:off x="191344" y="188640"/>
            <a:ext cx="9793088" cy="1384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5334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Основные задачи </a:t>
            </a:r>
            <a:r>
              <a:rPr lang="ru-RU" sz="2800" b="1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подготовки специалистов в Колледже туризма Санкт-Петербурга с использованием МТБ в рамках Национального проекта «Образование»:</a:t>
            </a:r>
            <a:endParaRPr dirty="0"/>
          </a:p>
        </p:txBody>
      </p:sp>
      <p:sp>
        <p:nvSpPr>
          <p:cNvPr id="158" name="Google Shape;158;p2"/>
          <p:cNvSpPr/>
          <p:nvPr/>
        </p:nvSpPr>
        <p:spPr>
          <a:xfrm>
            <a:off x="282784" y="1665221"/>
            <a:ext cx="11233248" cy="423188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lvl="0" indent="-342900" algn="just">
              <a:buClr>
                <a:srgbClr val="164161"/>
              </a:buClr>
              <a:buSzPts val="2400"/>
              <a:buFont typeface="Times New Roman"/>
              <a:buAutoNum type="arabicPeriod"/>
            </a:pPr>
            <a:r>
              <a:rPr lang="ru-RU" sz="2400" dirty="0" smtClean="0">
                <a:solidFill>
                  <a:srgbClr val="16416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Обеспечение повышения  </a:t>
            </a:r>
            <a:r>
              <a:rPr lang="ru-RU" sz="2400" dirty="0">
                <a:solidFill>
                  <a:srgbClr val="16416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квалификации педагогических работников  с учётом инноваций отрасли, готовность </a:t>
            </a:r>
            <a:r>
              <a:rPr lang="ru-RU" sz="2400" dirty="0" smtClean="0">
                <a:solidFill>
                  <a:srgbClr val="16416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использовать новые </a:t>
            </a:r>
            <a:r>
              <a:rPr lang="ru-RU" sz="2400" dirty="0">
                <a:solidFill>
                  <a:srgbClr val="16416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технологии для подготовки </a:t>
            </a:r>
            <a:r>
              <a:rPr lang="ru-RU" sz="2400" dirty="0" smtClean="0">
                <a:solidFill>
                  <a:srgbClr val="16416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кадров.</a:t>
            </a:r>
            <a:endParaRPr lang="ru-RU" sz="2400" dirty="0"/>
          </a:p>
          <a:p>
            <a:pPr marL="342900" lvl="0" indent="-190500" algn="just">
              <a:buClr>
                <a:schemeClr val="dk1"/>
              </a:buClr>
              <a:buSzPts val="2400"/>
            </a:pPr>
            <a:endParaRPr lang="ru-RU" sz="500" dirty="0">
              <a:solidFill>
                <a:srgbClr val="16416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lvl="0" indent="-342900" algn="just">
              <a:buClr>
                <a:srgbClr val="164161"/>
              </a:buClr>
              <a:buSzPts val="2400"/>
            </a:pPr>
            <a:r>
              <a:rPr lang="ru-RU" sz="2400" dirty="0">
                <a:solidFill>
                  <a:srgbClr val="16416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 Внедрение новых методов взаимодействия колледжа  и социальных партнеров для повышения заинтересованности сторон в качестве подготовки </a:t>
            </a:r>
            <a:r>
              <a:rPr lang="ru-RU" sz="2400" dirty="0" smtClean="0">
                <a:solidFill>
                  <a:srgbClr val="16416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специалистов. </a:t>
            </a:r>
            <a:endParaRPr lang="ru-RU" sz="2400" dirty="0">
              <a:solidFill>
                <a:srgbClr val="16416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lvl="0" indent="-190500" algn="just">
              <a:buClr>
                <a:schemeClr val="dk1"/>
              </a:buClr>
              <a:buSzPts val="2400"/>
            </a:pPr>
            <a:endParaRPr lang="ru-RU" sz="2400" dirty="0">
              <a:solidFill>
                <a:srgbClr val="16416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lvl="0" indent="-342900" algn="just">
              <a:buClr>
                <a:srgbClr val="164161"/>
              </a:buClr>
              <a:buSzPts val="2400"/>
            </a:pPr>
            <a:r>
              <a:rPr lang="ru-RU" sz="2400" dirty="0">
                <a:solidFill>
                  <a:srgbClr val="16416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 Внедрение новых форм профессиональной ориентации молодёжи  с использованием МТБ колледжа  (мастер-классы, профессиональные пробы</a:t>
            </a:r>
            <a:r>
              <a:rPr lang="ru-RU" sz="2400" dirty="0" smtClean="0">
                <a:solidFill>
                  <a:srgbClr val="16416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). </a:t>
            </a:r>
            <a:endParaRPr lang="ru-RU" sz="2400" dirty="0">
              <a:solidFill>
                <a:srgbClr val="16416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lvl="0" indent="-190500" algn="just">
              <a:buClr>
                <a:schemeClr val="dk1"/>
              </a:buClr>
              <a:buSzPts val="2400"/>
            </a:pPr>
            <a:endParaRPr lang="ru-RU" sz="2400" dirty="0" smtClean="0">
              <a:solidFill>
                <a:srgbClr val="16416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lvl="0" indent="-342900" algn="just">
              <a:buClr>
                <a:srgbClr val="164161"/>
              </a:buClr>
              <a:buSzPts val="2400"/>
            </a:pPr>
            <a:r>
              <a:rPr lang="ru-RU" sz="2400" dirty="0" smtClean="0">
                <a:solidFill>
                  <a:srgbClr val="16416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</a:t>
            </a:r>
            <a:r>
              <a:rPr lang="ru-RU" sz="2400" dirty="0">
                <a:solidFill>
                  <a:srgbClr val="16416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Реализация программ профессионального обучения и </a:t>
            </a:r>
            <a:r>
              <a:rPr lang="ru-RU" sz="2400" dirty="0" smtClean="0">
                <a:solidFill>
                  <a:srgbClr val="16416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ДПО, краткосрочных программ </a:t>
            </a:r>
            <a:r>
              <a:rPr lang="ru-RU" sz="2400" dirty="0">
                <a:solidFill>
                  <a:srgbClr val="16416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для различных групп </a:t>
            </a:r>
            <a:r>
              <a:rPr lang="ru-RU" sz="2400" dirty="0" smtClean="0">
                <a:solidFill>
                  <a:srgbClr val="16416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населения. 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3"/>
          <p:cNvSpPr/>
          <p:nvPr/>
        </p:nvSpPr>
        <p:spPr>
          <a:xfrm>
            <a:off x="479376" y="692696"/>
            <a:ext cx="10585176" cy="5078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1.Повышение </a:t>
            </a:r>
            <a:r>
              <a:rPr lang="ru-RU" sz="5400" b="1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квалификации преподавателей профессиональных образовательных учреждений Санкт-Петербурга с учётом инноваций отрасли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5"/>
          <p:cNvSpPr/>
          <p:nvPr/>
        </p:nvSpPr>
        <p:spPr>
          <a:xfrm>
            <a:off x="0" y="188640"/>
            <a:ext cx="10920536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Мастерская по компетенции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«Администрирование отеля»</a:t>
            </a:r>
            <a:endParaRPr sz="3200" b="1">
              <a:solidFill>
                <a:srgbClr val="22629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9" name="Google Shape;179;p5"/>
          <p:cNvSpPr/>
          <p:nvPr/>
        </p:nvSpPr>
        <p:spPr>
          <a:xfrm>
            <a:off x="479375" y="1402623"/>
            <a:ext cx="10945200" cy="921000"/>
          </a:xfrm>
          <a:prstGeom prst="snip1Rect">
            <a:avLst>
              <a:gd name="adj" fmla="val 16667"/>
            </a:avLst>
          </a:prstGeom>
          <a:solidFill>
            <a:srgbClr val="F5F9FD"/>
          </a:solidFill>
          <a:ln w="19050" cap="rnd" cmpd="sng">
            <a:solidFill>
              <a:srgbClr val="A7CD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45700" anchor="ctr" anchorCtr="0">
            <a:noAutofit/>
          </a:bodyPr>
          <a:lstStyle/>
          <a:p>
            <a:pPr marL="457200" lvl="0" indent="-381000" algn="just" rtl="0">
              <a:spcBef>
                <a:spcPts val="0"/>
              </a:spcBef>
              <a:spcAft>
                <a:spcPts val="0"/>
              </a:spcAft>
              <a:buClr>
                <a:srgbClr val="226292"/>
              </a:buClr>
              <a:buSzPts val="2400"/>
              <a:buChar char="•"/>
            </a:pPr>
            <a:r>
              <a:rPr lang="ru-RU" sz="240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Повышение квалификации по программе «1С: Управление кадрами/Управление персоналом»</a:t>
            </a:r>
            <a:endParaRPr/>
          </a:p>
        </p:txBody>
      </p:sp>
      <p:sp>
        <p:nvSpPr>
          <p:cNvPr id="180" name="Google Shape;180;p5"/>
          <p:cNvSpPr/>
          <p:nvPr/>
        </p:nvSpPr>
        <p:spPr>
          <a:xfrm>
            <a:off x="479375" y="3900362"/>
            <a:ext cx="10945200" cy="1177500"/>
          </a:xfrm>
          <a:prstGeom prst="snip1Rect">
            <a:avLst>
              <a:gd name="adj" fmla="val 16667"/>
            </a:avLst>
          </a:prstGeom>
          <a:solidFill>
            <a:srgbClr val="F5F9FD"/>
          </a:solidFill>
          <a:ln w="19050" cap="rnd" cmpd="sng">
            <a:solidFill>
              <a:srgbClr val="A7CD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45700" anchor="ctr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226292"/>
              </a:buClr>
              <a:buSzPts val="2400"/>
              <a:buChar char="•"/>
            </a:pP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Обучение по дополнительной профессиональной программе повышения квалификации: «Развитие и оценка общих компетенций, востребованных в профессиональной деятельности»</a:t>
            </a:r>
            <a:endParaRPr sz="2400" dirty="0">
              <a:solidFill>
                <a:srgbClr val="1E547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1" name="Google Shape;181;p5"/>
          <p:cNvSpPr/>
          <p:nvPr/>
        </p:nvSpPr>
        <p:spPr>
          <a:xfrm>
            <a:off x="479376" y="5343474"/>
            <a:ext cx="10945216" cy="1296144"/>
          </a:xfrm>
          <a:prstGeom prst="snip1Rect">
            <a:avLst>
              <a:gd name="adj" fmla="val 16667"/>
            </a:avLst>
          </a:prstGeom>
          <a:solidFill>
            <a:srgbClr val="F5F9FD"/>
          </a:solidFill>
          <a:ln w="19050" cap="rnd" cmpd="sng">
            <a:solidFill>
              <a:srgbClr val="A7CD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45700" anchor="ctr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226292"/>
              </a:buClr>
              <a:buSzPts val="2400"/>
              <a:buFont typeface="Arial"/>
              <a:buChar char="•"/>
            </a:pPr>
            <a:r>
              <a:rPr lang="ru-RU" sz="240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Повышение квалификации по программе «Проектирование системы организации профессиональных проб в условиях современного рынка труда»</a:t>
            </a:r>
            <a:endParaRPr sz="2400">
              <a:solidFill>
                <a:srgbClr val="22629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2" name="Google Shape;182;p5"/>
          <p:cNvSpPr/>
          <p:nvPr/>
        </p:nvSpPr>
        <p:spPr>
          <a:xfrm>
            <a:off x="479376" y="2626761"/>
            <a:ext cx="10945200" cy="1008000"/>
          </a:xfrm>
          <a:prstGeom prst="snip1Rect">
            <a:avLst>
              <a:gd name="adj" fmla="val 16667"/>
            </a:avLst>
          </a:prstGeom>
          <a:solidFill>
            <a:srgbClr val="F5F9FD"/>
          </a:solidFill>
          <a:ln w="19050" cap="rnd" cmpd="sng">
            <a:solidFill>
              <a:srgbClr val="A7CD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45700" anchor="ctr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226292"/>
              </a:buClr>
              <a:buSzPts val="2400"/>
              <a:buFont typeface="Arial"/>
              <a:buChar char="•"/>
            </a:pPr>
            <a:r>
              <a:rPr lang="ru-RU" sz="240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Курс профессиональной переподготовки «Организация и осуществление закупок» </a:t>
            </a:r>
            <a:endParaRPr sz="2400">
              <a:solidFill>
                <a:srgbClr val="1E547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6"/>
          <p:cNvSpPr/>
          <p:nvPr/>
        </p:nvSpPr>
        <p:spPr>
          <a:xfrm>
            <a:off x="0" y="188640"/>
            <a:ext cx="10920536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Мастерская по компетенции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«Поварское дело»</a:t>
            </a:r>
            <a:endParaRPr/>
          </a:p>
        </p:txBody>
      </p:sp>
      <p:sp>
        <p:nvSpPr>
          <p:cNvPr id="190" name="Google Shape;190;p6"/>
          <p:cNvSpPr/>
          <p:nvPr/>
        </p:nvSpPr>
        <p:spPr>
          <a:xfrm>
            <a:off x="479376" y="3337888"/>
            <a:ext cx="10945216" cy="1008112"/>
          </a:xfrm>
          <a:prstGeom prst="snip1Rect">
            <a:avLst>
              <a:gd name="adj" fmla="val 16667"/>
            </a:avLst>
          </a:prstGeom>
          <a:solidFill>
            <a:srgbClr val="F5F9FD"/>
          </a:solidFill>
          <a:ln w="19050" cap="rnd" cmpd="sng">
            <a:solidFill>
              <a:srgbClr val="A7CD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45700" anchor="ctr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226292"/>
              </a:buClr>
              <a:buSzPts val="2400"/>
              <a:buFont typeface="Arial"/>
              <a:buChar char="•"/>
            </a:pP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Курсы повышения </a:t>
            </a:r>
            <a:r>
              <a:rPr lang="ru-RU" sz="24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квалификации </a:t>
            </a: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для педагогических работников </a:t>
            </a:r>
            <a:r>
              <a:rPr lang="ru-RU" sz="24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ПОУ «</a:t>
            </a:r>
            <a:r>
              <a:rPr lang="ru-RU" sz="2400" dirty="0" err="1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Петродворцовый</a:t>
            </a:r>
            <a:r>
              <a:rPr lang="ru-RU" sz="24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колледж», «Кронштадтский лицей»</a:t>
            </a:r>
            <a:endParaRPr sz="2400" dirty="0">
              <a:solidFill>
                <a:srgbClr val="1E547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1" name="Google Shape;191;p6"/>
          <p:cNvSpPr/>
          <p:nvPr/>
        </p:nvSpPr>
        <p:spPr>
          <a:xfrm>
            <a:off x="479376" y="4779499"/>
            <a:ext cx="10945216" cy="1296144"/>
          </a:xfrm>
          <a:prstGeom prst="snip1Rect">
            <a:avLst>
              <a:gd name="adj" fmla="val 16667"/>
            </a:avLst>
          </a:prstGeom>
          <a:solidFill>
            <a:srgbClr val="F5F9FD"/>
          </a:solidFill>
          <a:ln w="19050" cap="rnd" cmpd="sng">
            <a:solidFill>
              <a:srgbClr val="A7CD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45700" anchor="ctr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226292"/>
              </a:buClr>
              <a:buSzPts val="2400"/>
              <a:buFont typeface="Arial"/>
              <a:buChar char="•"/>
            </a:pPr>
            <a:r>
              <a:rPr lang="ru-RU" sz="24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педагогических работников колледжа в тренировочных мероприятиях национальной сборной, освоение новых технологий</a:t>
            </a:r>
            <a:endParaRPr sz="2400" dirty="0">
              <a:solidFill>
                <a:srgbClr val="22629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2" name="Google Shape;192;p6"/>
          <p:cNvSpPr/>
          <p:nvPr/>
        </p:nvSpPr>
        <p:spPr>
          <a:xfrm>
            <a:off x="479376" y="1896277"/>
            <a:ext cx="10945216" cy="1008112"/>
          </a:xfrm>
          <a:prstGeom prst="snip1Rect">
            <a:avLst>
              <a:gd name="adj" fmla="val 16667"/>
            </a:avLst>
          </a:prstGeom>
          <a:solidFill>
            <a:srgbClr val="F5F9FD"/>
          </a:solidFill>
          <a:ln w="19050" cap="rnd" cmpd="sng">
            <a:solidFill>
              <a:srgbClr val="A7CD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45700" anchor="ctr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226292"/>
              </a:buClr>
              <a:buSzPts val="2400"/>
              <a:buFont typeface="Arial"/>
              <a:buChar char="•"/>
            </a:pP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Проведение тренингов для педагогических </a:t>
            </a:r>
            <a:r>
              <a:rPr lang="ru-RU" sz="24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работников ПОУ </a:t>
            </a: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 организации </a:t>
            </a:r>
            <a:r>
              <a:rPr lang="ru-RU" sz="24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чемпионатов, ДЭ по </a:t>
            </a: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компетенции «Поварское дело» </a:t>
            </a:r>
            <a:endParaRPr sz="2400" dirty="0">
              <a:solidFill>
                <a:srgbClr val="1E547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7"/>
          <p:cNvSpPr/>
          <p:nvPr/>
        </p:nvSpPr>
        <p:spPr>
          <a:xfrm>
            <a:off x="479376" y="692696"/>
            <a:ext cx="10585176" cy="4247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 Взаимодействия колледжа  и социальных партнеров для повышения заинтересованности в качестве подготовки специалистов </a:t>
            </a:r>
            <a:endParaRPr sz="5400" b="1">
              <a:solidFill>
                <a:srgbClr val="22629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8"/>
          <p:cNvSpPr/>
          <p:nvPr/>
        </p:nvSpPr>
        <p:spPr>
          <a:xfrm>
            <a:off x="479376" y="188640"/>
            <a:ext cx="1044116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Мастерская по компетенции «Туризм»</a:t>
            </a:r>
            <a:endParaRPr/>
          </a:p>
        </p:txBody>
      </p:sp>
      <p:sp>
        <p:nvSpPr>
          <p:cNvPr id="205" name="Google Shape;205;p8"/>
          <p:cNvSpPr/>
          <p:nvPr/>
        </p:nvSpPr>
        <p:spPr>
          <a:xfrm>
            <a:off x="479376" y="1059281"/>
            <a:ext cx="11089232" cy="936104"/>
          </a:xfrm>
          <a:prstGeom prst="snip1Rect">
            <a:avLst>
              <a:gd name="adj" fmla="val 16667"/>
            </a:avLst>
          </a:prstGeom>
          <a:solidFill>
            <a:srgbClr val="F5F9FD"/>
          </a:solidFill>
          <a:ln w="19050" cap="rnd" cmpd="sng">
            <a:solidFill>
              <a:srgbClr val="A7CD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45700" anchor="ctr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226292"/>
              </a:buClr>
              <a:buSzPts val="2400"/>
              <a:buFont typeface="Arial"/>
              <a:buChar char="•"/>
            </a:pPr>
            <a:r>
              <a:rPr lang="ru-RU" sz="2400" dirty="0" err="1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Проведятся</a:t>
            </a:r>
            <a:r>
              <a:rPr lang="ru-RU" sz="24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мастер-классы с участием работодателей компаний ООО «</a:t>
            </a:r>
            <a:r>
              <a:rPr lang="ru-RU" sz="2400" dirty="0" err="1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ТурЛайн</a:t>
            </a: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», ООО «Комфорт </a:t>
            </a:r>
            <a:r>
              <a:rPr lang="ru-RU" sz="2400" dirty="0" err="1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Лайн</a:t>
            </a: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»,  ООО Бюро проектов «Тема»</a:t>
            </a:r>
            <a:endParaRPr sz="2400" dirty="0">
              <a:solidFill>
                <a:srgbClr val="22629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6" name="Google Shape;206;p8"/>
          <p:cNvSpPr/>
          <p:nvPr/>
        </p:nvSpPr>
        <p:spPr>
          <a:xfrm>
            <a:off x="462340" y="2174004"/>
            <a:ext cx="11089232" cy="1313984"/>
          </a:xfrm>
          <a:prstGeom prst="snip1Rect">
            <a:avLst>
              <a:gd name="adj" fmla="val 16667"/>
            </a:avLst>
          </a:prstGeom>
          <a:solidFill>
            <a:srgbClr val="F5F9FD"/>
          </a:solidFill>
          <a:ln w="19050" cap="rnd" cmpd="sng">
            <a:solidFill>
              <a:srgbClr val="A7CD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45700" anchor="ctr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226292"/>
              </a:buClr>
              <a:buSzPts val="2400"/>
              <a:buFont typeface="Arial"/>
              <a:buChar char="•"/>
            </a:pPr>
            <a:r>
              <a:rPr lang="ru-RU" sz="24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Организуются  </a:t>
            </a: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тренинг участников </a:t>
            </a:r>
            <a:r>
              <a:rPr lang="ru-RU" sz="24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Чемпионатного движения «Профессионалы»</a:t>
            </a:r>
            <a:endParaRPr sz="2400" dirty="0">
              <a:solidFill>
                <a:srgbClr val="22629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7" name="Google Shape;207;p8"/>
          <p:cNvSpPr/>
          <p:nvPr/>
        </p:nvSpPr>
        <p:spPr>
          <a:xfrm>
            <a:off x="453710" y="3666607"/>
            <a:ext cx="11106492" cy="1313984"/>
          </a:xfrm>
          <a:prstGeom prst="snip1Rect">
            <a:avLst>
              <a:gd name="adj" fmla="val 16667"/>
            </a:avLst>
          </a:prstGeom>
          <a:solidFill>
            <a:srgbClr val="F5F9FD"/>
          </a:solidFill>
          <a:ln w="19050" cap="rnd" cmpd="sng">
            <a:solidFill>
              <a:srgbClr val="A7CD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45700" anchor="ctr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226292"/>
              </a:buClr>
              <a:buSzPts val="2400"/>
              <a:buFont typeface="Arial"/>
              <a:buChar char="•"/>
            </a:pPr>
            <a:r>
              <a:rPr lang="ru-RU" sz="24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Организуются тренинги со специалистами ООО </a:t>
            </a: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Бюро проектов «Тема» и студентами выпускных групп на тему «Подготовка к защите выпускных квалификационных работ»</a:t>
            </a:r>
            <a:endParaRPr dirty="0"/>
          </a:p>
        </p:txBody>
      </p:sp>
      <p:sp>
        <p:nvSpPr>
          <p:cNvPr id="208" name="Google Shape;208;p8"/>
          <p:cNvSpPr/>
          <p:nvPr/>
        </p:nvSpPr>
        <p:spPr>
          <a:xfrm>
            <a:off x="462340" y="5162984"/>
            <a:ext cx="11106492" cy="1578384"/>
          </a:xfrm>
          <a:prstGeom prst="snip1Rect">
            <a:avLst>
              <a:gd name="adj" fmla="val 16667"/>
            </a:avLst>
          </a:prstGeom>
          <a:solidFill>
            <a:srgbClr val="F5F9FD"/>
          </a:solidFill>
          <a:ln w="19050" cap="rnd" cmpd="sng">
            <a:solidFill>
              <a:srgbClr val="A7CD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45700" anchor="ctr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226292"/>
              </a:buClr>
              <a:buSzPts val="2400"/>
              <a:buFont typeface="Arial"/>
              <a:buChar char="•"/>
            </a:pP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рамках </a:t>
            </a:r>
            <a:r>
              <a:rPr lang="ru-RU" sz="24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Чемпионата Профессионалы проводятся  круглые столы </a:t>
            </a: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экспертами – представителями учебных заведений СПО на тему «Развитие экспертного сообщества Санкт-Петербурга»</a:t>
            </a:r>
            <a:endParaRPr sz="2400" dirty="0">
              <a:solidFill>
                <a:srgbClr val="22629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9"/>
          <p:cNvSpPr/>
          <p:nvPr/>
        </p:nvSpPr>
        <p:spPr>
          <a:xfrm>
            <a:off x="479376" y="188640"/>
            <a:ext cx="10441160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Мастерская по компетенции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«Администрирование отеля»</a:t>
            </a:r>
            <a:endParaRPr/>
          </a:p>
        </p:txBody>
      </p:sp>
      <p:sp>
        <p:nvSpPr>
          <p:cNvPr id="215" name="Google Shape;215;p9"/>
          <p:cNvSpPr/>
          <p:nvPr/>
        </p:nvSpPr>
        <p:spPr>
          <a:xfrm>
            <a:off x="479376" y="1592630"/>
            <a:ext cx="11089232" cy="936104"/>
          </a:xfrm>
          <a:prstGeom prst="snip1Rect">
            <a:avLst>
              <a:gd name="adj" fmla="val 16667"/>
            </a:avLst>
          </a:prstGeom>
          <a:solidFill>
            <a:srgbClr val="F5F9FD"/>
          </a:solidFill>
          <a:ln w="19050" cap="rnd" cmpd="sng">
            <a:solidFill>
              <a:srgbClr val="A7CD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45700" anchor="ctr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226292"/>
              </a:buClr>
              <a:buSzPts val="2400"/>
              <a:buFont typeface="Arial"/>
              <a:buChar char="•"/>
            </a:pP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Организация мастер-классов с привлечением </a:t>
            </a:r>
            <a:r>
              <a:rPr lang="ru-RU" sz="24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специалистов </a:t>
            </a: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отеля «</a:t>
            </a:r>
            <a:r>
              <a:rPr lang="ru-RU" sz="2400" dirty="0" err="1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Амбассадор</a:t>
            </a: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» на тему «Решение нестандартных ситуаций в отеле»</a:t>
            </a:r>
            <a:endParaRPr dirty="0"/>
          </a:p>
        </p:txBody>
      </p:sp>
      <p:sp>
        <p:nvSpPr>
          <p:cNvPr id="216" name="Google Shape;216;p9"/>
          <p:cNvSpPr/>
          <p:nvPr/>
        </p:nvSpPr>
        <p:spPr>
          <a:xfrm>
            <a:off x="462340" y="2924944"/>
            <a:ext cx="11089232" cy="1313984"/>
          </a:xfrm>
          <a:prstGeom prst="snip1Rect">
            <a:avLst>
              <a:gd name="adj" fmla="val 16667"/>
            </a:avLst>
          </a:prstGeom>
          <a:solidFill>
            <a:srgbClr val="F5F9FD"/>
          </a:solidFill>
          <a:ln w="19050" cap="rnd" cmpd="sng">
            <a:solidFill>
              <a:srgbClr val="A7CD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45700" anchor="ctr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226292"/>
              </a:buClr>
              <a:buSzPts val="2400"/>
              <a:buFont typeface="Arial"/>
              <a:buChar char="•"/>
            </a:pPr>
            <a:r>
              <a:rPr lang="ru-RU" sz="240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внешних экспертов – представителей отелей – в проведении демонстрационного экзамена по компетенции «Администрирование отеля»</a:t>
            </a:r>
            <a:endParaRPr sz="2400">
              <a:solidFill>
                <a:srgbClr val="22629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7" name="Google Shape;217;p9"/>
          <p:cNvSpPr/>
          <p:nvPr/>
        </p:nvSpPr>
        <p:spPr>
          <a:xfrm>
            <a:off x="462340" y="4650059"/>
            <a:ext cx="11106492" cy="1313984"/>
          </a:xfrm>
          <a:prstGeom prst="snip1Rect">
            <a:avLst>
              <a:gd name="adj" fmla="val 16667"/>
            </a:avLst>
          </a:prstGeom>
          <a:solidFill>
            <a:srgbClr val="F5F9FD"/>
          </a:solidFill>
          <a:ln w="19050" cap="rnd" cmpd="sng">
            <a:solidFill>
              <a:srgbClr val="A7CD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45700" anchor="ctr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226292"/>
              </a:buClr>
              <a:buSzPts val="2400"/>
              <a:buFont typeface="Arial"/>
              <a:buChar char="•"/>
            </a:pPr>
            <a:r>
              <a:rPr lang="ru-RU" sz="240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Проведение тренировок участников Регионального чемпионата «Сервис на объектах гостеприимства «Горничная»» с участием работодателей в рамках социального партнерства</a:t>
            </a:r>
            <a:endParaRPr sz="2400">
              <a:solidFill>
                <a:srgbClr val="22629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0"/>
          <p:cNvSpPr/>
          <p:nvPr/>
        </p:nvSpPr>
        <p:spPr>
          <a:xfrm>
            <a:off x="479376" y="188640"/>
            <a:ext cx="10441160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Мастерская по компетенции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«Поварское дело»</a:t>
            </a:r>
            <a:endParaRPr/>
          </a:p>
        </p:txBody>
      </p:sp>
      <p:sp>
        <p:nvSpPr>
          <p:cNvPr id="224" name="Google Shape;224;p10"/>
          <p:cNvSpPr/>
          <p:nvPr/>
        </p:nvSpPr>
        <p:spPr>
          <a:xfrm>
            <a:off x="459728" y="1501198"/>
            <a:ext cx="11108880" cy="1018482"/>
          </a:xfrm>
          <a:prstGeom prst="snip1Rect">
            <a:avLst>
              <a:gd name="adj" fmla="val 16667"/>
            </a:avLst>
          </a:prstGeom>
          <a:solidFill>
            <a:srgbClr val="F5F9FD"/>
          </a:solidFill>
          <a:ln w="19050" cap="rnd" cmpd="sng">
            <a:solidFill>
              <a:srgbClr val="A7CD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45700" anchor="ctr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226292"/>
              </a:buClr>
              <a:buSzPts val="2400"/>
              <a:buFont typeface="Arial"/>
              <a:buChar char="•"/>
            </a:pPr>
            <a:r>
              <a:rPr lang="ru-RU" sz="24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Проведение мастер-классов по приготовлению </a:t>
            </a:r>
            <a:r>
              <a:rPr lang="ru-RU" sz="24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блюд с использованием современных технологий, презентация  для специалистов отрасли  в </a:t>
            </a: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ресторане </a:t>
            </a:r>
            <a:r>
              <a:rPr lang="ru-RU" sz="2400" dirty="0" err="1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Bourgeois</a:t>
            </a: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400" dirty="0" err="1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Bohemians</a:t>
            </a: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4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</a:t>
            </a: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рамках социального партнерства</a:t>
            </a:r>
            <a:endParaRPr sz="2400" dirty="0">
              <a:solidFill>
                <a:srgbClr val="1E547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5" name="Google Shape;225;p10"/>
          <p:cNvSpPr/>
          <p:nvPr/>
        </p:nvSpPr>
        <p:spPr>
          <a:xfrm>
            <a:off x="462340" y="2724889"/>
            <a:ext cx="11089232" cy="720080"/>
          </a:xfrm>
          <a:prstGeom prst="snip1Rect">
            <a:avLst>
              <a:gd name="adj" fmla="val 16667"/>
            </a:avLst>
          </a:prstGeom>
          <a:solidFill>
            <a:srgbClr val="F5F9FD"/>
          </a:solidFill>
          <a:ln w="19050" cap="rnd" cmpd="sng">
            <a:solidFill>
              <a:srgbClr val="A7CD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45700" anchor="ctr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226292"/>
              </a:buClr>
              <a:buSzPts val="2400"/>
              <a:buFont typeface="Arial"/>
              <a:buChar char="•"/>
            </a:pP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Проведение мастер-класса шеф-поваров от команды </a:t>
            </a:r>
            <a:r>
              <a:rPr lang="ru-RU" sz="2400" dirty="0" err="1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Chefs</a:t>
            </a: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400" dirty="0" err="1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Team</a:t>
            </a: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400" dirty="0" err="1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Russia</a:t>
            </a:r>
            <a:endParaRPr sz="2400" dirty="0">
              <a:solidFill>
                <a:srgbClr val="1E547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6" name="Google Shape;226;p10"/>
          <p:cNvSpPr/>
          <p:nvPr/>
        </p:nvSpPr>
        <p:spPr>
          <a:xfrm>
            <a:off x="459728" y="3732556"/>
            <a:ext cx="11089232" cy="1090579"/>
          </a:xfrm>
          <a:prstGeom prst="snip1Rect">
            <a:avLst>
              <a:gd name="adj" fmla="val 16667"/>
            </a:avLst>
          </a:prstGeom>
          <a:solidFill>
            <a:srgbClr val="F5F9FD"/>
          </a:solidFill>
          <a:ln w="19050" cap="rnd" cmpd="sng">
            <a:solidFill>
              <a:srgbClr val="A7CD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45700" anchor="ctr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226292"/>
              </a:buClr>
              <a:buSzPts val="2400"/>
              <a:buFont typeface="Arial"/>
              <a:buChar char="•"/>
            </a:pP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ведущих специалистов отрасли в подготовке участников чемпионатов профессионального </a:t>
            </a:r>
            <a:r>
              <a:rPr lang="ru-RU" sz="24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мастерства, ДЭ</a:t>
            </a:r>
            <a:endParaRPr sz="2400" dirty="0">
              <a:solidFill>
                <a:srgbClr val="22629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7" name="Google Shape;227;p10"/>
          <p:cNvSpPr/>
          <p:nvPr/>
        </p:nvSpPr>
        <p:spPr>
          <a:xfrm>
            <a:off x="459728" y="5125528"/>
            <a:ext cx="11089232" cy="1090579"/>
          </a:xfrm>
          <a:prstGeom prst="snip1Rect">
            <a:avLst>
              <a:gd name="adj" fmla="val 16667"/>
            </a:avLst>
          </a:prstGeom>
          <a:solidFill>
            <a:srgbClr val="F5F9FD"/>
          </a:solidFill>
          <a:ln w="19050" cap="rnd" cmpd="sng">
            <a:solidFill>
              <a:srgbClr val="A7CD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45700" anchor="ctr" anchorCtr="0">
            <a:noAutofit/>
          </a:bodyPr>
          <a:lstStyle/>
          <a:p>
            <a:pPr marL="342900" lvl="0" indent="-342900">
              <a:buClr>
                <a:srgbClr val="226292"/>
              </a:buClr>
              <a:buSzPts val="2400"/>
              <a:buFont typeface="Arial"/>
              <a:buChar char="•"/>
            </a:pP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Проведение мастер-класса по </a:t>
            </a:r>
            <a:r>
              <a:rPr lang="ru-RU" sz="24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использованию инновационного технологического оборудования  </a:t>
            </a: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представителем фирмы </a:t>
            </a:r>
            <a:r>
              <a:rPr lang="ru-RU" sz="2400" dirty="0" err="1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Retigo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1"/>
          <p:cNvSpPr/>
          <p:nvPr/>
        </p:nvSpPr>
        <p:spPr>
          <a:xfrm>
            <a:off x="479376" y="188640"/>
            <a:ext cx="10441160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Мастерская по компетенции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«Ресторанный сервис»</a:t>
            </a:r>
            <a:endParaRPr/>
          </a:p>
        </p:txBody>
      </p:sp>
      <p:sp>
        <p:nvSpPr>
          <p:cNvPr id="234" name="Google Shape;234;p11"/>
          <p:cNvSpPr/>
          <p:nvPr/>
        </p:nvSpPr>
        <p:spPr>
          <a:xfrm>
            <a:off x="479376" y="1412775"/>
            <a:ext cx="11089232" cy="1389069"/>
          </a:xfrm>
          <a:prstGeom prst="snip1Rect">
            <a:avLst>
              <a:gd name="adj" fmla="val 16667"/>
            </a:avLst>
          </a:prstGeom>
          <a:solidFill>
            <a:srgbClr val="F5F9FD"/>
          </a:solidFill>
          <a:ln w="19050" cap="rnd" cmpd="sng">
            <a:solidFill>
              <a:srgbClr val="A7CD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45700" anchor="ctr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226292"/>
              </a:buClr>
              <a:buSzPts val="2400"/>
              <a:buFont typeface="Arial"/>
              <a:buChar char="•"/>
            </a:pP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ведущих специалистов отрасли в подготовке </a:t>
            </a:r>
            <a:r>
              <a:rPr lang="ru-RU" sz="24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победителей и призеров, участников чемпионатов профессионального </a:t>
            </a:r>
            <a:r>
              <a:rPr lang="ru-RU" sz="24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мастерства</a:t>
            </a:r>
            <a:endParaRPr sz="2400" dirty="0">
              <a:solidFill>
                <a:srgbClr val="22629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5" name="Google Shape;235;p11"/>
          <p:cNvSpPr/>
          <p:nvPr/>
        </p:nvSpPr>
        <p:spPr>
          <a:xfrm>
            <a:off x="462340" y="3212976"/>
            <a:ext cx="11089232" cy="1224136"/>
          </a:xfrm>
          <a:prstGeom prst="snip1Rect">
            <a:avLst>
              <a:gd name="adj" fmla="val 16667"/>
            </a:avLst>
          </a:prstGeom>
          <a:solidFill>
            <a:srgbClr val="F5F9FD"/>
          </a:solidFill>
          <a:ln w="19050" cap="rnd" cmpd="sng">
            <a:solidFill>
              <a:srgbClr val="A7CD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45700" anchor="ctr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226292"/>
              </a:buClr>
              <a:buSzPts val="2400"/>
              <a:buFont typeface="Arial"/>
              <a:buChar char="•"/>
            </a:pP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Проведение тренировочных мероприятий с участием социальных партнеров </a:t>
            </a:r>
            <a:r>
              <a:rPr lang="ru-RU" sz="24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 подготовке </a:t>
            </a:r>
            <a:r>
              <a:rPr lang="ru-RU" sz="24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ежегодного Международного </a:t>
            </a: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турнира по ресторанному спорту «</a:t>
            </a:r>
            <a:r>
              <a:rPr lang="ru-RU" sz="2400" dirty="0" err="1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Saint-Petersburg</a:t>
            </a: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400" dirty="0" err="1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Open</a:t>
            </a: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» </a:t>
            </a:r>
            <a:endParaRPr sz="2400" dirty="0">
              <a:solidFill>
                <a:srgbClr val="1E547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6" name="Google Shape;236;p11"/>
          <p:cNvSpPr/>
          <p:nvPr/>
        </p:nvSpPr>
        <p:spPr>
          <a:xfrm>
            <a:off x="462340" y="4848244"/>
            <a:ext cx="11106492" cy="1313984"/>
          </a:xfrm>
          <a:prstGeom prst="snip1Rect">
            <a:avLst>
              <a:gd name="adj" fmla="val 16667"/>
            </a:avLst>
          </a:prstGeom>
          <a:solidFill>
            <a:srgbClr val="F5F9FD"/>
          </a:solidFill>
          <a:ln w="19050" cap="rnd" cmpd="sng">
            <a:solidFill>
              <a:srgbClr val="A7CD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45700" anchor="ctr" anchorCtr="0">
            <a:noAutofit/>
          </a:bodyPr>
          <a:lstStyle/>
          <a:p>
            <a:pPr marR="0" lvl="0" algn="l" rtl="0">
              <a:spcBef>
                <a:spcPts val="0"/>
              </a:spcBef>
              <a:spcAft>
                <a:spcPts val="0"/>
              </a:spcAft>
              <a:buClr>
                <a:srgbClr val="226292"/>
              </a:buClr>
              <a:buSzPts val="2400"/>
            </a:pPr>
            <a:r>
              <a:rPr lang="ru-RU" sz="24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социальных партнеров в реализации программ ДПО, проведение мастер-классов, повышение мотивации студентов к профессии</a:t>
            </a:r>
            <a:endParaRPr sz="2400" dirty="0">
              <a:solidFill>
                <a:srgbClr val="1E547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2"/>
          <p:cNvSpPr/>
          <p:nvPr/>
        </p:nvSpPr>
        <p:spPr>
          <a:xfrm>
            <a:off x="479376" y="1484784"/>
            <a:ext cx="10585176" cy="3416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 Внедрение новых форм профессиональной ориентации молодёжи с использованием МТБ колледжа</a:t>
            </a:r>
            <a:endParaRPr sz="5400" b="1">
              <a:solidFill>
                <a:srgbClr val="22629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3"/>
          <p:cNvSpPr/>
          <p:nvPr/>
        </p:nvSpPr>
        <p:spPr>
          <a:xfrm>
            <a:off x="479376" y="188640"/>
            <a:ext cx="1044116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Мастерская по компетенции «Туризм»</a:t>
            </a:r>
            <a:endParaRPr dirty="0"/>
          </a:p>
        </p:txBody>
      </p:sp>
      <p:sp>
        <p:nvSpPr>
          <p:cNvPr id="249" name="Google Shape;249;p13"/>
          <p:cNvSpPr/>
          <p:nvPr/>
        </p:nvSpPr>
        <p:spPr>
          <a:xfrm>
            <a:off x="479376" y="1059281"/>
            <a:ext cx="11089232" cy="1411862"/>
          </a:xfrm>
          <a:prstGeom prst="snip1Rect">
            <a:avLst>
              <a:gd name="adj" fmla="val 16667"/>
            </a:avLst>
          </a:prstGeom>
          <a:solidFill>
            <a:srgbClr val="F5F9FD"/>
          </a:solidFill>
          <a:ln w="19050" cap="rnd" cmpd="sng">
            <a:solidFill>
              <a:srgbClr val="A7CD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45700" anchor="ctr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226292"/>
              </a:buClr>
              <a:buSzPts val="2400"/>
              <a:buFont typeface="Arial"/>
              <a:buChar char="•"/>
            </a:pPr>
            <a:r>
              <a:rPr lang="ru-RU" sz="240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Организованны профессиональные пробы «Я в туризме специалист» для студентов переводных групп отделения «Общеобразовательная подготовка» и для учащихся школ Санкт-Петербурга</a:t>
            </a:r>
            <a:endParaRPr/>
          </a:p>
        </p:txBody>
      </p:sp>
      <p:sp>
        <p:nvSpPr>
          <p:cNvPr id="250" name="Google Shape;250;p13"/>
          <p:cNvSpPr/>
          <p:nvPr/>
        </p:nvSpPr>
        <p:spPr>
          <a:xfrm>
            <a:off x="462340" y="2777583"/>
            <a:ext cx="11089232" cy="1831060"/>
          </a:xfrm>
          <a:prstGeom prst="snip1Rect">
            <a:avLst>
              <a:gd name="adj" fmla="val 16667"/>
            </a:avLst>
          </a:prstGeom>
          <a:solidFill>
            <a:srgbClr val="F5F9FD"/>
          </a:solidFill>
          <a:ln w="19050" cap="rnd" cmpd="sng">
            <a:solidFill>
              <a:srgbClr val="A7CD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45700" anchor="ctr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226292"/>
              </a:buClr>
              <a:buSzPts val="2400"/>
              <a:buFont typeface="Arial"/>
              <a:buChar char="•"/>
            </a:pP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Тренировки для участников </a:t>
            </a:r>
            <a:r>
              <a:rPr lang="ru-RU" sz="24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соревнований чемпионатного движения Профессионалы для учащихся </a:t>
            </a: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школ по компетенциям Туризм, Туроператорская деятельность, Турагентская деятельность с привлечением победителей чемпионатов прошлых лет</a:t>
            </a:r>
            <a:endParaRPr dirty="0"/>
          </a:p>
        </p:txBody>
      </p:sp>
      <p:sp>
        <p:nvSpPr>
          <p:cNvPr id="251" name="Google Shape;251;p13"/>
          <p:cNvSpPr/>
          <p:nvPr/>
        </p:nvSpPr>
        <p:spPr>
          <a:xfrm>
            <a:off x="453710" y="4915083"/>
            <a:ext cx="11106492" cy="1313984"/>
          </a:xfrm>
          <a:prstGeom prst="snip1Rect">
            <a:avLst>
              <a:gd name="adj" fmla="val 16667"/>
            </a:avLst>
          </a:prstGeom>
          <a:solidFill>
            <a:srgbClr val="F5F9FD"/>
          </a:solidFill>
          <a:ln w="19050" cap="rnd" cmpd="sng">
            <a:solidFill>
              <a:srgbClr val="A7CD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45700" anchor="ctr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226292"/>
              </a:buClr>
              <a:buSzPts val="2400"/>
              <a:buFont typeface="Arial"/>
              <a:buChar char="•"/>
            </a:pPr>
            <a:r>
              <a:rPr lang="ru-RU" sz="24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Организуется Городской </a:t>
            </a:r>
            <a:r>
              <a:rPr lang="ru-RU" sz="2400" dirty="0" err="1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профориентационный</a:t>
            </a: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конкурс гидов-экскурсоводов для учащихся школ Санкт-Петербурга «Наш город глазами юного Петербуржца»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4"/>
          <p:cNvSpPr/>
          <p:nvPr/>
        </p:nvSpPr>
        <p:spPr>
          <a:xfrm>
            <a:off x="479376" y="188640"/>
            <a:ext cx="10441160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Мастерская по компетенции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«Администрирование отеля»</a:t>
            </a:r>
            <a:endParaRPr/>
          </a:p>
        </p:txBody>
      </p:sp>
      <p:sp>
        <p:nvSpPr>
          <p:cNvPr id="258" name="Google Shape;258;p14"/>
          <p:cNvSpPr/>
          <p:nvPr/>
        </p:nvSpPr>
        <p:spPr>
          <a:xfrm>
            <a:off x="479376" y="2095401"/>
            <a:ext cx="11089232" cy="936104"/>
          </a:xfrm>
          <a:prstGeom prst="snip1Rect">
            <a:avLst>
              <a:gd name="adj" fmla="val 16667"/>
            </a:avLst>
          </a:prstGeom>
          <a:solidFill>
            <a:srgbClr val="F5F9FD"/>
          </a:solidFill>
          <a:ln w="19050" cap="rnd" cmpd="sng">
            <a:solidFill>
              <a:srgbClr val="A7CD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45700" anchor="ctr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226292"/>
              </a:buClr>
              <a:buSzPts val="2400"/>
              <a:buFont typeface="Arial"/>
              <a:buChar char="•"/>
            </a:pP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Организация мастер-классов студентами отделения «Гостиничный сервис» для </a:t>
            </a:r>
            <a:r>
              <a:rPr lang="ru-RU" sz="24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школьников</a:t>
            </a:r>
            <a:endParaRPr dirty="0"/>
          </a:p>
        </p:txBody>
      </p:sp>
      <p:sp>
        <p:nvSpPr>
          <p:cNvPr id="259" name="Google Shape;259;p14"/>
          <p:cNvSpPr/>
          <p:nvPr/>
        </p:nvSpPr>
        <p:spPr>
          <a:xfrm>
            <a:off x="463197" y="3437356"/>
            <a:ext cx="11089232" cy="1313984"/>
          </a:xfrm>
          <a:prstGeom prst="snip1Rect">
            <a:avLst>
              <a:gd name="adj" fmla="val 16667"/>
            </a:avLst>
          </a:prstGeom>
          <a:solidFill>
            <a:srgbClr val="F5F9FD"/>
          </a:solidFill>
          <a:ln w="19050" cap="rnd" cmpd="sng">
            <a:solidFill>
              <a:srgbClr val="A7CD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45700" anchor="ctr" anchorCtr="0">
            <a:noAutofit/>
          </a:bodyPr>
          <a:lstStyle/>
          <a:p>
            <a:pPr marL="342900" lvl="0" indent="-342900">
              <a:buClr>
                <a:srgbClr val="226292"/>
              </a:buClr>
              <a:buSzPts val="2400"/>
              <a:buFont typeface="Arial"/>
              <a:buChar char="•"/>
            </a:pP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Подготовка </a:t>
            </a:r>
            <a:r>
              <a:rPr lang="ru-RU" sz="24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юниоров, </a:t>
            </a: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участников </a:t>
            </a:r>
            <a:r>
              <a:rPr lang="ru-RU" sz="2400" dirty="0" err="1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чемпионатоного</a:t>
            </a:r>
            <a:r>
              <a:rPr lang="ru-RU" sz="24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движения Профессионалы к </a:t>
            </a: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работе за стойкой в программе </a:t>
            </a:r>
            <a:r>
              <a:rPr lang="ru-RU" sz="2400" dirty="0" err="1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Opera</a:t>
            </a: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и </a:t>
            </a:r>
            <a:r>
              <a:rPr lang="ru-RU" sz="2400" dirty="0" err="1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TravelLine</a:t>
            </a:r>
            <a:endParaRPr dirty="0"/>
          </a:p>
        </p:txBody>
      </p:sp>
      <p:sp>
        <p:nvSpPr>
          <p:cNvPr id="260" name="Google Shape;260;p14"/>
          <p:cNvSpPr/>
          <p:nvPr/>
        </p:nvSpPr>
        <p:spPr>
          <a:xfrm>
            <a:off x="437949" y="5157192"/>
            <a:ext cx="11089232" cy="1313984"/>
          </a:xfrm>
          <a:prstGeom prst="snip1Rect">
            <a:avLst>
              <a:gd name="adj" fmla="val 16667"/>
            </a:avLst>
          </a:prstGeom>
          <a:solidFill>
            <a:srgbClr val="F5F9FD"/>
          </a:solidFill>
          <a:ln w="19050" cap="rnd" cmpd="sng">
            <a:solidFill>
              <a:srgbClr val="A7CD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45700" anchor="ctr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226292"/>
              </a:buClr>
              <a:buSzPts val="2400"/>
              <a:buFont typeface="Arial"/>
              <a:buChar char="•"/>
            </a:pP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Проведение </a:t>
            </a:r>
            <a:r>
              <a:rPr lang="ru-RU" sz="24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открытых уроков в </a:t>
            </a: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учебной мастерской «Гостиница»</a:t>
            </a:r>
            <a:endParaRPr sz="2400" dirty="0">
              <a:solidFill>
                <a:srgbClr val="22629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5"/>
          <p:cNvSpPr/>
          <p:nvPr/>
        </p:nvSpPr>
        <p:spPr>
          <a:xfrm>
            <a:off x="479376" y="188640"/>
            <a:ext cx="10441160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Мастерская по компетенции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«Поварское дело»</a:t>
            </a:r>
            <a:endParaRPr/>
          </a:p>
        </p:txBody>
      </p:sp>
      <p:sp>
        <p:nvSpPr>
          <p:cNvPr id="267" name="Google Shape;267;p15"/>
          <p:cNvSpPr/>
          <p:nvPr/>
        </p:nvSpPr>
        <p:spPr>
          <a:xfrm>
            <a:off x="445080" y="1771365"/>
            <a:ext cx="11106492" cy="1008112"/>
          </a:xfrm>
          <a:prstGeom prst="snip1Rect">
            <a:avLst>
              <a:gd name="adj" fmla="val 16667"/>
            </a:avLst>
          </a:prstGeom>
          <a:solidFill>
            <a:srgbClr val="F5F9FD"/>
          </a:solidFill>
          <a:ln w="19050" cap="rnd" cmpd="sng">
            <a:solidFill>
              <a:srgbClr val="A7CD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45700" anchor="ctr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226292"/>
              </a:buClr>
              <a:buSzPts val="2400"/>
              <a:buFont typeface="Arial"/>
              <a:buChar char="•"/>
            </a:pP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Проведение </a:t>
            </a:r>
            <a:r>
              <a:rPr lang="ru-RU" sz="24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мастер-классов, профессиональных проб </a:t>
            </a: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 приготовлению различных блюд в </a:t>
            </a:r>
            <a:r>
              <a:rPr lang="ru-RU" sz="24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мастерских для абитуриентов в рамках Дней открытых дверей </a:t>
            </a:r>
            <a:endParaRPr sz="2400" dirty="0">
              <a:solidFill>
                <a:srgbClr val="1E547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8" name="Google Shape;268;p15"/>
          <p:cNvSpPr/>
          <p:nvPr/>
        </p:nvSpPr>
        <p:spPr>
          <a:xfrm>
            <a:off x="462340" y="4777861"/>
            <a:ext cx="11106492" cy="1152128"/>
          </a:xfrm>
          <a:prstGeom prst="snip1Rect">
            <a:avLst>
              <a:gd name="adj" fmla="val 16667"/>
            </a:avLst>
          </a:prstGeom>
          <a:solidFill>
            <a:srgbClr val="F5F9FD"/>
          </a:solidFill>
          <a:ln w="19050" cap="rnd" cmpd="sng">
            <a:solidFill>
              <a:srgbClr val="A7CD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45700" anchor="ctr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226292"/>
              </a:buClr>
              <a:buSzPts val="2400"/>
              <a:buFont typeface="Arial"/>
              <a:buChar char="•"/>
            </a:pPr>
            <a:r>
              <a:rPr lang="ru-RU" sz="240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Экскурсия в инновационные мастерские Колледжа туризма Санкт-Петербурга в рамках всероссийского образовательного форума</a:t>
            </a:r>
            <a:endParaRPr sz="2400">
              <a:solidFill>
                <a:srgbClr val="1E547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9" name="Google Shape;269;p15"/>
          <p:cNvSpPr/>
          <p:nvPr/>
        </p:nvSpPr>
        <p:spPr>
          <a:xfrm>
            <a:off x="462340" y="3121677"/>
            <a:ext cx="11089232" cy="1313984"/>
          </a:xfrm>
          <a:prstGeom prst="snip1Rect">
            <a:avLst>
              <a:gd name="adj" fmla="val 16667"/>
            </a:avLst>
          </a:prstGeom>
          <a:solidFill>
            <a:srgbClr val="F5F9FD"/>
          </a:solidFill>
          <a:ln w="19050" cap="rnd" cmpd="sng">
            <a:solidFill>
              <a:srgbClr val="A7CD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45700" anchor="ctr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226292"/>
              </a:buClr>
              <a:buSzPts val="2400"/>
              <a:buFont typeface="Arial"/>
              <a:buChar char="•"/>
            </a:pP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Тестирование личностных </a:t>
            </a:r>
            <a:r>
              <a:rPr lang="ru-RU" sz="24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качеств абитуриентов, </a:t>
            </a: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способностей, необходимых для профессионального самоопределения для гостей колледжа в рамках Дня открытых дверей</a:t>
            </a:r>
            <a:endParaRPr sz="2400" dirty="0">
              <a:solidFill>
                <a:srgbClr val="1E547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6"/>
          <p:cNvSpPr/>
          <p:nvPr/>
        </p:nvSpPr>
        <p:spPr>
          <a:xfrm>
            <a:off x="479376" y="188640"/>
            <a:ext cx="10441160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Мастерская по компетенции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«Ресторанный сервис»</a:t>
            </a:r>
            <a:endParaRPr/>
          </a:p>
        </p:txBody>
      </p:sp>
      <p:sp>
        <p:nvSpPr>
          <p:cNvPr id="276" name="Google Shape;276;p16"/>
          <p:cNvSpPr/>
          <p:nvPr/>
        </p:nvSpPr>
        <p:spPr>
          <a:xfrm>
            <a:off x="479376" y="1592630"/>
            <a:ext cx="11089232" cy="936104"/>
          </a:xfrm>
          <a:prstGeom prst="snip1Rect">
            <a:avLst>
              <a:gd name="adj" fmla="val 16667"/>
            </a:avLst>
          </a:prstGeom>
          <a:solidFill>
            <a:srgbClr val="F5F9FD"/>
          </a:solidFill>
          <a:ln w="19050" cap="rnd" cmpd="sng">
            <a:solidFill>
              <a:srgbClr val="A7CD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45700" anchor="ctr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226292"/>
              </a:buClr>
              <a:buSzPts val="2400"/>
              <a:buFont typeface="Arial"/>
              <a:buChar char="•"/>
            </a:pPr>
            <a:r>
              <a:rPr lang="ru-RU" sz="240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Проведение тематической конференции «Пасхальный стол, обычаи, традиции, современные тенденции» для учащихся школ и их родителей</a:t>
            </a:r>
            <a:endParaRPr sz="2400">
              <a:solidFill>
                <a:srgbClr val="1E547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7" name="Google Shape;277;p16"/>
          <p:cNvSpPr/>
          <p:nvPr/>
        </p:nvSpPr>
        <p:spPr>
          <a:xfrm>
            <a:off x="462340" y="2924944"/>
            <a:ext cx="11089232" cy="1313984"/>
          </a:xfrm>
          <a:prstGeom prst="snip1Rect">
            <a:avLst>
              <a:gd name="adj" fmla="val 16667"/>
            </a:avLst>
          </a:prstGeom>
          <a:solidFill>
            <a:srgbClr val="F5F9FD"/>
          </a:solidFill>
          <a:ln w="19050" cap="rnd" cmpd="sng">
            <a:solidFill>
              <a:srgbClr val="A7CD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45700" anchor="ctr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226292"/>
              </a:buClr>
              <a:buSzPts val="2400"/>
              <a:buFont typeface="Arial"/>
              <a:buChar char="•"/>
            </a:pPr>
            <a:r>
              <a:rPr lang="ru-RU" sz="2400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Проведение профессиональных проб по элементам сервировки стола, приготовления смешанных напитков, коммуникации с гостем</a:t>
            </a:r>
            <a:endParaRPr sz="2400" dirty="0">
              <a:solidFill>
                <a:srgbClr val="1E547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8" name="Google Shape;278;p16"/>
          <p:cNvSpPr/>
          <p:nvPr/>
        </p:nvSpPr>
        <p:spPr>
          <a:xfrm>
            <a:off x="462340" y="4650059"/>
            <a:ext cx="11106492" cy="1313984"/>
          </a:xfrm>
          <a:prstGeom prst="snip1Rect">
            <a:avLst>
              <a:gd name="adj" fmla="val 16667"/>
            </a:avLst>
          </a:prstGeom>
          <a:solidFill>
            <a:srgbClr val="F5F9FD"/>
          </a:solidFill>
          <a:ln w="19050" cap="rnd" cmpd="sng">
            <a:solidFill>
              <a:srgbClr val="A7CD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45700" anchor="ctr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226292"/>
              </a:buClr>
              <a:buSzPts val="2400"/>
              <a:buFont typeface="Arial"/>
              <a:buChar char="•"/>
            </a:pPr>
            <a:r>
              <a:rPr lang="ru-RU" sz="2400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Ознакомление посетителей колледжа с материально-технической базой мастерской «Ресторанный сервис», лабораториями «Автоматизированные системы управления», «Бар» путем проведения экскурсий и мастер-классов</a:t>
            </a:r>
            <a:endParaRPr sz="2400" dirty="0">
              <a:solidFill>
                <a:srgbClr val="1E547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7"/>
          <p:cNvSpPr/>
          <p:nvPr/>
        </p:nvSpPr>
        <p:spPr>
          <a:xfrm>
            <a:off x="479376" y="1484784"/>
            <a:ext cx="10585176" cy="3416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4. Реализация программ профессионального обучения и ДПО для различных групп населения 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19"/>
          <p:cNvSpPr/>
          <p:nvPr/>
        </p:nvSpPr>
        <p:spPr>
          <a:xfrm>
            <a:off x="479376" y="1484784"/>
            <a:ext cx="10585176" cy="341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в </a:t>
            </a:r>
            <a:r>
              <a:rPr lang="ru-RU" sz="5400" b="1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чемпионатном движении Профессионалы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</a:t>
            </a:r>
            <a:r>
              <a:rPr lang="ru-RU" sz="5400" b="1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использованием МТБ колледжа</a:t>
            </a:r>
            <a:endParaRPr sz="5400" b="1" dirty="0">
              <a:solidFill>
                <a:srgbClr val="22629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21"/>
          <p:cNvSpPr/>
          <p:nvPr/>
        </p:nvSpPr>
        <p:spPr>
          <a:xfrm>
            <a:off x="479376" y="1124744"/>
            <a:ext cx="10585176" cy="4247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Подготовка к чемпионатам и соревнованиям профессионального мастерства различного уровня с использованием МТБ колледжа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75920" y="389156"/>
            <a:ext cx="109016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tx2"/>
                </a:solidFill>
              </a:rPr>
              <a:t>С </a:t>
            </a:r>
            <a:r>
              <a:rPr lang="ru-RU" sz="2000" b="1" dirty="0">
                <a:solidFill>
                  <a:schemeClr val="tx2"/>
                </a:solidFill>
              </a:rPr>
              <a:t>01</a:t>
            </a:r>
            <a:r>
              <a:rPr lang="ru-RU" sz="2000" dirty="0">
                <a:solidFill>
                  <a:schemeClr val="tx2"/>
                </a:solidFill>
              </a:rPr>
              <a:t> по </a:t>
            </a:r>
            <a:r>
              <a:rPr lang="ru-RU" sz="2000" b="1" dirty="0">
                <a:solidFill>
                  <a:schemeClr val="tx2"/>
                </a:solidFill>
              </a:rPr>
              <a:t>21 марта 2024 года</a:t>
            </a:r>
            <a:r>
              <a:rPr lang="ru-RU" sz="2000" dirty="0">
                <a:solidFill>
                  <a:schemeClr val="tx2"/>
                </a:solidFill>
              </a:rPr>
              <a:t> петербургские студенты и школьники </a:t>
            </a:r>
            <a:r>
              <a:rPr lang="ru-RU" sz="2000" dirty="0" smtClean="0">
                <a:solidFill>
                  <a:schemeClr val="tx2"/>
                </a:solidFill>
              </a:rPr>
              <a:t>приняли участие </a:t>
            </a:r>
            <a:r>
              <a:rPr lang="ru-RU" sz="2000" dirty="0">
                <a:solidFill>
                  <a:schemeClr val="tx2"/>
                </a:solidFill>
              </a:rPr>
              <a:t>в Региональном  этапе Чемпионата по </a:t>
            </a:r>
            <a:r>
              <a:rPr lang="ru-RU" sz="2000" dirty="0" smtClean="0">
                <a:solidFill>
                  <a:schemeClr val="tx2"/>
                </a:solidFill>
              </a:rPr>
              <a:t>профессиональному мастерству</a:t>
            </a:r>
            <a:r>
              <a:rPr lang="ru-RU" sz="2000" dirty="0">
                <a:solidFill>
                  <a:schemeClr val="tx2"/>
                </a:solidFill>
              </a:rPr>
              <a:t> «Профессионалы»-2024 на базе Колледжа туризма </a:t>
            </a:r>
            <a:r>
              <a:rPr lang="ru-RU" sz="2000" dirty="0" smtClean="0">
                <a:solidFill>
                  <a:schemeClr val="tx2"/>
                </a:solidFill>
              </a:rPr>
              <a:t> Санкт-Петербурга</a:t>
            </a:r>
            <a:r>
              <a:rPr lang="ru-RU" sz="2000" dirty="0">
                <a:solidFill>
                  <a:schemeClr val="tx2"/>
                </a:solidFill>
              </a:rPr>
              <a:t>.</a:t>
            </a:r>
            <a:br>
              <a:rPr lang="ru-RU" sz="2000" dirty="0">
                <a:solidFill>
                  <a:schemeClr val="tx2"/>
                </a:solidFill>
              </a:rPr>
            </a:br>
            <a:r>
              <a:rPr lang="ru-RU" sz="2000" dirty="0">
                <a:solidFill>
                  <a:schemeClr val="tx2"/>
                </a:solidFill>
              </a:rPr>
              <a:t>	</a:t>
            </a:r>
            <a:endParaRPr lang="ru-RU" sz="2000" dirty="0" smtClean="0">
              <a:solidFill>
                <a:schemeClr val="tx2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778760" y="2269500"/>
            <a:ext cx="6096000" cy="409342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2000" dirty="0" smtClean="0">
                <a:solidFill>
                  <a:schemeClr val="tx2"/>
                </a:solidFill>
              </a:rPr>
              <a:t>Предпринимательство</a:t>
            </a:r>
            <a:r>
              <a:rPr lang="ru-RU" sz="2000" dirty="0">
                <a:solidFill>
                  <a:schemeClr val="tx2"/>
                </a:solidFill>
              </a:rPr>
              <a:t>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>
                <a:solidFill>
                  <a:schemeClr val="tx2"/>
                </a:solidFill>
              </a:rPr>
              <a:t>Сетевое и системное администрирование;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>
                <a:solidFill>
                  <a:schemeClr val="tx2"/>
                </a:solidFill>
              </a:rPr>
              <a:t>Торговое дело;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>
                <a:solidFill>
                  <a:schemeClr val="tx2"/>
                </a:solidFill>
              </a:rPr>
              <a:t>Турагентская деятельность (Юниоры);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>
                <a:solidFill>
                  <a:schemeClr val="tx2"/>
                </a:solidFill>
              </a:rPr>
              <a:t>Туризм;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>
                <a:solidFill>
                  <a:schemeClr val="tx2"/>
                </a:solidFill>
              </a:rPr>
              <a:t>Туризм (Юниоры);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>
                <a:solidFill>
                  <a:schemeClr val="tx2"/>
                </a:solidFill>
              </a:rPr>
              <a:t>Туроператорская деятельность (Юниоры);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>
                <a:solidFill>
                  <a:schemeClr val="tx2"/>
                </a:solidFill>
              </a:rPr>
              <a:t>Администрирование отеля;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>
                <a:solidFill>
                  <a:schemeClr val="tx2"/>
                </a:solidFill>
              </a:rPr>
              <a:t>Администрирование отеля (Юниоры);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>
                <a:solidFill>
                  <a:schemeClr val="tx2"/>
                </a:solidFill>
              </a:rPr>
              <a:t>Сервис на объектах гостеприимства;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>
                <a:solidFill>
                  <a:schemeClr val="tx2"/>
                </a:solidFill>
              </a:rPr>
              <a:t>Поварское дело;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>
                <a:solidFill>
                  <a:schemeClr val="tx2"/>
                </a:solidFill>
              </a:rPr>
              <a:t>Поварское дело (Юниоры);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>
                <a:solidFill>
                  <a:schemeClr val="tx2"/>
                </a:solidFill>
              </a:rPr>
              <a:t>Ресторанный сервис.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595120" y="1712595"/>
            <a:ext cx="92659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tx2"/>
                </a:solidFill>
              </a:rPr>
              <a:t>Колледж туризма Санкт-Петербурга является организатором конкурсных площадок </a:t>
            </a:r>
            <a:endParaRPr lang="ru-RU" b="1" dirty="0" smtClean="0">
              <a:solidFill>
                <a:schemeClr val="tx2"/>
              </a:solidFill>
            </a:endParaRPr>
          </a:p>
          <a:p>
            <a:pPr algn="ctr"/>
            <a:r>
              <a:rPr lang="ru-RU" b="1" dirty="0" smtClean="0">
                <a:solidFill>
                  <a:schemeClr val="tx2"/>
                </a:solidFill>
              </a:rPr>
              <a:t>по </a:t>
            </a:r>
            <a:r>
              <a:rPr lang="ru-RU" b="1" dirty="0">
                <a:solidFill>
                  <a:schemeClr val="tx2"/>
                </a:solidFill>
              </a:rPr>
              <a:t>13 компетенциям основной и юниорской линеек:</a:t>
            </a:r>
          </a:p>
        </p:txBody>
      </p:sp>
    </p:spTree>
    <p:extLst>
      <p:ext uri="{BB962C8B-B14F-4D97-AF65-F5344CB8AC3E}">
        <p14:creationId xmlns:p14="http://schemas.microsoft.com/office/powerpoint/2010/main" val="2033018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5"/>
          <p:cNvSpPr/>
          <p:nvPr/>
        </p:nvSpPr>
        <p:spPr>
          <a:xfrm>
            <a:off x="479376" y="1484784"/>
            <a:ext cx="10585176" cy="2585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Проведение демонстрационного экзамена в мастерских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колледжа в рамках ГИА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290;p18"/>
          <p:cNvSpPr/>
          <p:nvPr/>
        </p:nvSpPr>
        <p:spPr>
          <a:xfrm>
            <a:off x="496883" y="-83808"/>
            <a:ext cx="10441160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ru-RU" sz="3600" b="1" dirty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Независимая оценка качества </a:t>
            </a:r>
            <a:r>
              <a:rPr lang="ru-RU" sz="3600" b="1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проведения</a:t>
            </a:r>
            <a:endParaRPr lang="en-US" sz="3600" b="1" dirty="0" smtClean="0">
              <a:solidFill>
                <a:srgbClr val="22629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 algn="ctr"/>
            <a:r>
              <a:rPr lang="ru-RU" sz="3600" b="1" dirty="0" smtClean="0">
                <a:solidFill>
                  <a:srgbClr val="22629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демонстрационного экзамена</a:t>
            </a:r>
            <a:endParaRPr lang="ru-RU" sz="3600" b="1" dirty="0">
              <a:solidFill>
                <a:srgbClr val="22629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28" y="1675998"/>
            <a:ext cx="5578071" cy="4386664"/>
          </a:xfrm>
          <a:prstGeom prst="rect">
            <a:avLst/>
          </a:prstGeom>
        </p:spPr>
      </p:pic>
      <p:grpSp>
        <p:nvGrpSpPr>
          <p:cNvPr id="4" name="Группа 3"/>
          <p:cNvGrpSpPr/>
          <p:nvPr/>
        </p:nvGrpSpPr>
        <p:grpSpPr>
          <a:xfrm>
            <a:off x="5578071" y="1116480"/>
            <a:ext cx="6444931" cy="5505701"/>
            <a:chOff x="144379" y="1848050"/>
            <a:chExt cx="6444931" cy="4090737"/>
          </a:xfrm>
        </p:grpSpPr>
        <p:sp>
          <p:nvSpPr>
            <p:cNvPr id="6" name="Google Shape;324;p20"/>
            <p:cNvSpPr/>
            <p:nvPr/>
          </p:nvSpPr>
          <p:spPr>
            <a:xfrm>
              <a:off x="356436" y="1992428"/>
              <a:ext cx="6232874" cy="3811605"/>
            </a:xfrm>
            <a:prstGeom prst="snip1Rect">
              <a:avLst>
                <a:gd name="adj" fmla="val 16667"/>
              </a:avLst>
            </a:prstGeom>
            <a:solidFill>
              <a:srgbClr val="F5F9FD"/>
            </a:solidFill>
            <a:ln w="19050" cap="rnd" cmpd="sng">
              <a:solidFill>
                <a:srgbClr val="A7CDE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80000" tIns="0" rIns="72000" bIns="45700" anchor="t" anchorCtr="0">
              <a:noAutofit/>
            </a:bodyPr>
            <a:lstStyle/>
            <a:p>
              <a:pPr lvl="0" algn="ctr">
                <a:buClr>
                  <a:srgbClr val="226292"/>
                </a:buClr>
                <a:buSzPts val="2400"/>
              </a:pPr>
              <a:r>
                <a:rPr lang="ru-RU" sz="2400" b="1" dirty="0" smtClean="0">
                  <a:solidFill>
                    <a:srgbClr val="1E547C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Основные критерии:</a:t>
              </a:r>
            </a:p>
            <a:p>
              <a:pPr lvl="0" algn="ctr">
                <a:buClr>
                  <a:srgbClr val="226292"/>
                </a:buClr>
                <a:buSzPts val="2400"/>
              </a:pPr>
              <a:r>
                <a:rPr lang="ru-RU" sz="2400" b="1" dirty="0" smtClean="0">
                  <a:solidFill>
                    <a:srgbClr val="1E547C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</a:t>
              </a:r>
            </a:p>
            <a:p>
              <a:pPr marL="457200" lvl="0" indent="-457200">
                <a:spcAft>
                  <a:spcPts val="300"/>
                </a:spcAft>
                <a:buClr>
                  <a:srgbClr val="226292"/>
                </a:buClr>
                <a:buSzPts val="2400"/>
                <a:buFont typeface="+mj-lt"/>
                <a:buAutoNum type="arabicPeriod"/>
              </a:pPr>
              <a:r>
                <a:rPr lang="ru-RU" sz="2400" dirty="0" smtClean="0">
                  <a:solidFill>
                    <a:srgbClr val="1E547C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Обеспечение </a:t>
              </a:r>
              <a:r>
                <a:rPr lang="ru-RU" sz="2400" dirty="0">
                  <a:solidFill>
                    <a:srgbClr val="1E547C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демонстрационного экзамена </a:t>
              </a:r>
              <a:r>
                <a:rPr lang="ru-RU" sz="2400" dirty="0" smtClean="0">
                  <a:solidFill>
                    <a:srgbClr val="1E547C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необходимой документацией</a:t>
              </a:r>
            </a:p>
            <a:p>
              <a:pPr marL="457200" marR="0" lvl="0" indent="-457200" algn="l" rtl="0">
                <a:spcBef>
                  <a:spcPts val="0"/>
                </a:spcBef>
                <a:spcAft>
                  <a:spcPts val="300"/>
                </a:spcAft>
                <a:buClr>
                  <a:srgbClr val="226292"/>
                </a:buClr>
                <a:buSzPts val="2400"/>
                <a:buFont typeface="+mj-lt"/>
                <a:buAutoNum type="arabicPeriod"/>
              </a:pPr>
              <a:r>
                <a:rPr lang="ru-RU" sz="2400" dirty="0" smtClean="0">
                  <a:solidFill>
                    <a:srgbClr val="1E547C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Оснащение Центра проведения демонстрационного экзамена</a:t>
              </a:r>
            </a:p>
            <a:p>
              <a:pPr marL="457200" marR="0" lvl="0" indent="-457200" algn="l" rtl="0">
                <a:spcBef>
                  <a:spcPts val="0"/>
                </a:spcBef>
                <a:spcAft>
                  <a:spcPts val="300"/>
                </a:spcAft>
                <a:buClr>
                  <a:srgbClr val="226292"/>
                </a:buClr>
                <a:buSzPts val="2400"/>
                <a:buFont typeface="+mj-lt"/>
                <a:buAutoNum type="arabicPeriod"/>
              </a:pPr>
              <a:r>
                <a:rPr lang="ru-RU" sz="2400" dirty="0" smtClean="0">
                  <a:solidFill>
                    <a:srgbClr val="1E547C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Обеспечение демонстрационного экзамена экспертами</a:t>
              </a:r>
            </a:p>
            <a:p>
              <a:pPr marL="457200" marR="0" lvl="0" indent="-457200" algn="l" rtl="0">
                <a:spcBef>
                  <a:spcPts val="0"/>
                </a:spcBef>
                <a:spcAft>
                  <a:spcPts val="300"/>
                </a:spcAft>
                <a:buClr>
                  <a:srgbClr val="226292"/>
                </a:buClr>
                <a:buSzPts val="2400"/>
                <a:buFont typeface="+mj-lt"/>
                <a:buAutoNum type="arabicPeriod"/>
              </a:pPr>
              <a:r>
                <a:rPr lang="ru-RU" sz="2400" dirty="0" smtClean="0">
                  <a:solidFill>
                    <a:srgbClr val="1E547C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Использование актуальных вариантов заданий</a:t>
              </a:r>
            </a:p>
            <a:p>
              <a:pPr marL="457200" marR="0" lvl="0" indent="-457200" algn="l" rtl="0">
                <a:spcBef>
                  <a:spcPts val="0"/>
                </a:spcBef>
                <a:spcAft>
                  <a:spcPts val="300"/>
                </a:spcAft>
                <a:buClr>
                  <a:srgbClr val="226292"/>
                </a:buClr>
                <a:buSzPts val="2400"/>
                <a:buFont typeface="+mj-lt"/>
                <a:buAutoNum type="arabicPeriod"/>
              </a:pPr>
              <a:r>
                <a:rPr lang="ru-RU" sz="2400" dirty="0" smtClean="0">
                  <a:solidFill>
                    <a:srgbClr val="1E547C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Квалификация и деятельность главного эксперта</a:t>
              </a:r>
              <a:endParaRPr sz="2400" dirty="0">
                <a:solidFill>
                  <a:srgbClr val="1E547C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144379" y="1848050"/>
              <a:ext cx="278785" cy="4090737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543871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4080" y="300187"/>
            <a:ext cx="1047496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tx2"/>
                </a:solidFill>
              </a:rPr>
              <a:t>Выводы: </a:t>
            </a:r>
          </a:p>
          <a:p>
            <a:pPr algn="just"/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Система </a:t>
            </a: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данных педагогических условий </a:t>
            </a:r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 колледже, создает </a:t>
            </a: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благоприятный климат для формирования специалистов с положительным отношением к выбранной профессии, формирует имидж и статус учебного </a:t>
            </a:r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заведения, и позволяет обеспечить:</a:t>
            </a:r>
            <a:endParaRPr lang="ru-RU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83920" y="2594134"/>
            <a:ext cx="1048512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ru-RU" sz="2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Повышение качества подготовки специалистов в колледже с учетом требований тенденций отрасли,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работодателей.</a:t>
            </a:r>
            <a:endParaRPr lang="ru-RU" sz="20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endParaRPr lang="ru-RU" sz="20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sz="2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Повышение имиджа колледжа в глазах партнеров, всех субъектов образовательного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процесса.</a:t>
            </a:r>
            <a:endParaRPr lang="ru-RU" sz="20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sz="2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Реализацию </a:t>
            </a:r>
            <a:r>
              <a:rPr lang="ru-RU" sz="2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программ профессионального обучения и ДПО, краткосрочных программ для различных групп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населения.</a:t>
            </a:r>
            <a:endParaRPr lang="ru-RU" sz="20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endParaRPr lang="ru-RU" sz="20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sz="2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Рост образовательных, творческих достижений педагогического коллектива и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студентов.</a:t>
            </a:r>
            <a:endParaRPr lang="ru-RU" sz="20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7754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2007</TotalTime>
  <Words>1964</Words>
  <Application>Microsoft Office PowerPoint</Application>
  <PresentationFormat>Произвольный</PresentationFormat>
  <Paragraphs>180</Paragraphs>
  <Slides>23</Slides>
  <Notes>20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Презентация PowerPoint</vt:lpstr>
      <vt:lpstr>Практико-ориентированное обучение  и качество подготовки выпускников в соответствии с запросом рынка труда, как условие гарантированного трудоустройства. На примере Колледжа туризма Санкт-Петербурга.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Использование материально-технической базы мастерских колледжа для реализации мероприятий национального проекта «Образование»</dc:title>
  <dc:creator>support</dc:creator>
  <cp:lastModifiedBy>barysheva</cp:lastModifiedBy>
  <cp:revision>49</cp:revision>
  <cp:lastPrinted>2022-08-30T13:45:29Z</cp:lastPrinted>
  <dcterms:created xsi:type="dcterms:W3CDTF">2017-11-07T06:38:35Z</dcterms:created>
  <dcterms:modified xsi:type="dcterms:W3CDTF">2024-03-25T10:14:51Z</dcterms:modified>
</cp:coreProperties>
</file>