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7" r:id="rId2"/>
    <p:sldId id="259" r:id="rId3"/>
    <p:sldId id="264" r:id="rId4"/>
    <p:sldId id="261" r:id="rId5"/>
    <p:sldId id="262" r:id="rId6"/>
    <p:sldId id="263" r:id="rId7"/>
    <p:sldId id="265" r:id="rId8"/>
    <p:sldId id="270" r:id="rId9"/>
    <p:sldId id="271" r:id="rId10"/>
    <p:sldId id="272" r:id="rId11"/>
    <p:sldId id="273" r:id="rId12"/>
    <p:sldId id="260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8395D8-0C82-4823-BD57-9BF7CA8A5B38}" type="doc">
      <dgm:prSet loTypeId="urn:microsoft.com/office/officeart/2005/8/layout/hProcess11" loCatId="process" qsTypeId="urn:microsoft.com/office/officeart/2005/8/quickstyle/simple1" qsCatId="simple" csTypeId="urn:microsoft.com/office/officeart/2005/8/colors/colorful2" csCatId="colorful" phldr="1"/>
      <dgm:spPr/>
    </dgm:pt>
    <dgm:pt modelId="{C2D7965C-047F-4EBA-AE4E-D21AD7F0957E}">
      <dgm:prSet phldrT="[Текст]"/>
      <dgm:spPr/>
      <dgm:t>
        <a:bodyPr/>
        <a:lstStyle/>
        <a:p>
          <a:r>
            <a:rPr lang="ru-RU" b="1" dirty="0">
              <a:solidFill>
                <a:schemeClr val="tx2"/>
              </a:solidFill>
            </a:rPr>
            <a:t>2022 Старт реализации</a:t>
          </a:r>
        </a:p>
      </dgm:t>
    </dgm:pt>
    <dgm:pt modelId="{F6361536-52A8-440C-90A5-E2393266F995}" type="parTrans" cxnId="{017C9A3E-7D68-42A1-A935-2D8BA4ADBE56}">
      <dgm:prSet/>
      <dgm:spPr/>
      <dgm:t>
        <a:bodyPr/>
        <a:lstStyle/>
        <a:p>
          <a:endParaRPr lang="ru-RU"/>
        </a:p>
      </dgm:t>
    </dgm:pt>
    <dgm:pt modelId="{0C6527A6-8B8A-4F09-B1FE-77A506E1FE43}" type="sibTrans" cxnId="{017C9A3E-7D68-42A1-A935-2D8BA4ADBE56}">
      <dgm:prSet/>
      <dgm:spPr/>
      <dgm:t>
        <a:bodyPr/>
        <a:lstStyle/>
        <a:p>
          <a:endParaRPr lang="ru-RU"/>
        </a:p>
      </dgm:t>
    </dgm:pt>
    <dgm:pt modelId="{B9D36A60-0F1E-40ED-A059-2EA7BC233FCD}">
      <dgm:prSet phldrT="[Текст]"/>
      <dgm:spPr/>
      <dgm:t>
        <a:bodyPr/>
        <a:lstStyle/>
        <a:p>
          <a:r>
            <a:rPr lang="ru-RU" b="1" dirty="0">
              <a:solidFill>
                <a:schemeClr val="tx2"/>
              </a:solidFill>
            </a:rPr>
            <a:t>2024 </a:t>
          </a:r>
        </a:p>
        <a:p>
          <a:r>
            <a:rPr lang="ru-RU" b="1" dirty="0">
              <a:solidFill>
                <a:schemeClr val="tx2"/>
              </a:solidFill>
            </a:rPr>
            <a:t>Первый выпуск</a:t>
          </a:r>
        </a:p>
      </dgm:t>
    </dgm:pt>
    <dgm:pt modelId="{7D6934D0-0BEA-4B02-8605-67B74A99B78A}" type="parTrans" cxnId="{CA872ACD-2F2C-4143-B930-C89DF0EEBF0F}">
      <dgm:prSet/>
      <dgm:spPr/>
      <dgm:t>
        <a:bodyPr/>
        <a:lstStyle/>
        <a:p>
          <a:endParaRPr lang="ru-RU"/>
        </a:p>
      </dgm:t>
    </dgm:pt>
    <dgm:pt modelId="{DB29B008-BC8E-43DA-8DF7-6A0689460885}" type="sibTrans" cxnId="{CA872ACD-2F2C-4143-B930-C89DF0EEBF0F}">
      <dgm:prSet/>
      <dgm:spPr/>
      <dgm:t>
        <a:bodyPr/>
        <a:lstStyle/>
        <a:p>
          <a:endParaRPr lang="ru-RU"/>
        </a:p>
      </dgm:t>
    </dgm:pt>
    <dgm:pt modelId="{30947FBA-96AE-4A10-B786-3B3049DC7E03}">
      <dgm:prSet phldrT="[Текст]"/>
      <dgm:spPr/>
      <dgm:t>
        <a:bodyPr/>
        <a:lstStyle/>
        <a:p>
          <a:r>
            <a:rPr lang="ru-RU" b="1" dirty="0"/>
            <a:t>Оценка эксперимента (изменение в ФЗ «Об образовании в РФ»</a:t>
          </a:r>
        </a:p>
      </dgm:t>
    </dgm:pt>
    <dgm:pt modelId="{D5978626-12E6-412C-96D2-44036620378E}" type="parTrans" cxnId="{9F92B94C-9592-43CA-8A43-D7B54CD54417}">
      <dgm:prSet/>
      <dgm:spPr/>
      <dgm:t>
        <a:bodyPr/>
        <a:lstStyle/>
        <a:p>
          <a:endParaRPr lang="ru-RU"/>
        </a:p>
      </dgm:t>
    </dgm:pt>
    <dgm:pt modelId="{05B0C172-85CC-4067-8409-35E2230CFEAE}" type="sibTrans" cxnId="{9F92B94C-9592-43CA-8A43-D7B54CD54417}">
      <dgm:prSet/>
      <dgm:spPr/>
      <dgm:t>
        <a:bodyPr/>
        <a:lstStyle/>
        <a:p>
          <a:endParaRPr lang="ru-RU"/>
        </a:p>
      </dgm:t>
    </dgm:pt>
    <dgm:pt modelId="{2757479B-EF29-4916-8E82-0D6DB5F7F9E6}" type="pres">
      <dgm:prSet presAssocID="{6B8395D8-0C82-4823-BD57-9BF7CA8A5B38}" presName="Name0" presStyleCnt="0">
        <dgm:presLayoutVars>
          <dgm:dir/>
          <dgm:resizeHandles val="exact"/>
        </dgm:presLayoutVars>
      </dgm:prSet>
      <dgm:spPr/>
    </dgm:pt>
    <dgm:pt modelId="{2235B44A-695A-4CE9-9F6D-9AB58C7229E7}" type="pres">
      <dgm:prSet presAssocID="{6B8395D8-0C82-4823-BD57-9BF7CA8A5B38}" presName="arrow" presStyleLbl="bgShp" presStyleIdx="0" presStyleCnt="1"/>
      <dgm:spPr>
        <a:solidFill>
          <a:schemeClr val="accent2">
            <a:lumMod val="60000"/>
            <a:lumOff val="40000"/>
          </a:schemeClr>
        </a:solidFill>
      </dgm:spPr>
    </dgm:pt>
    <dgm:pt modelId="{DD78B150-0505-4222-86EB-F4F59F882316}" type="pres">
      <dgm:prSet presAssocID="{6B8395D8-0C82-4823-BD57-9BF7CA8A5B38}" presName="points" presStyleCnt="0"/>
      <dgm:spPr/>
    </dgm:pt>
    <dgm:pt modelId="{78A82CE0-7D97-4720-9852-F7CD19569BFC}" type="pres">
      <dgm:prSet presAssocID="{C2D7965C-047F-4EBA-AE4E-D21AD7F0957E}" presName="compositeA" presStyleCnt="0"/>
      <dgm:spPr/>
    </dgm:pt>
    <dgm:pt modelId="{2AE344DE-BACC-4179-842A-520FC6EEA57F}" type="pres">
      <dgm:prSet presAssocID="{C2D7965C-047F-4EBA-AE4E-D21AD7F0957E}" presName="textA" presStyleLbl="revTx" presStyleIdx="0" presStyleCnt="3">
        <dgm:presLayoutVars>
          <dgm:bulletEnabled val="1"/>
        </dgm:presLayoutVars>
      </dgm:prSet>
      <dgm:spPr/>
    </dgm:pt>
    <dgm:pt modelId="{8794FCCF-B9B0-4F36-86A8-08F1427A7C06}" type="pres">
      <dgm:prSet presAssocID="{C2D7965C-047F-4EBA-AE4E-D21AD7F0957E}" presName="circleA" presStyleLbl="node1" presStyleIdx="0" presStyleCnt="3"/>
      <dgm:spPr/>
    </dgm:pt>
    <dgm:pt modelId="{3E9ED533-8B7D-4E47-A749-A36A0EBEB1A3}" type="pres">
      <dgm:prSet presAssocID="{C2D7965C-047F-4EBA-AE4E-D21AD7F0957E}" presName="spaceA" presStyleCnt="0"/>
      <dgm:spPr/>
    </dgm:pt>
    <dgm:pt modelId="{9C6CAD54-6CE2-4618-B313-B05BEB05184D}" type="pres">
      <dgm:prSet presAssocID="{0C6527A6-8B8A-4F09-B1FE-77A506E1FE43}" presName="space" presStyleCnt="0"/>
      <dgm:spPr/>
    </dgm:pt>
    <dgm:pt modelId="{AA7062B3-7B67-4568-BED5-029515058145}" type="pres">
      <dgm:prSet presAssocID="{B9D36A60-0F1E-40ED-A059-2EA7BC233FCD}" presName="compositeB" presStyleCnt="0"/>
      <dgm:spPr/>
    </dgm:pt>
    <dgm:pt modelId="{D6745F5C-DEA2-4648-A756-C4178D2F5C31}" type="pres">
      <dgm:prSet presAssocID="{B9D36A60-0F1E-40ED-A059-2EA7BC233FCD}" presName="textB" presStyleLbl="revTx" presStyleIdx="1" presStyleCnt="3">
        <dgm:presLayoutVars>
          <dgm:bulletEnabled val="1"/>
        </dgm:presLayoutVars>
      </dgm:prSet>
      <dgm:spPr/>
    </dgm:pt>
    <dgm:pt modelId="{345A24A0-94FE-40A3-8DE5-634038832BD2}" type="pres">
      <dgm:prSet presAssocID="{B9D36A60-0F1E-40ED-A059-2EA7BC233FCD}" presName="circleB" presStyleLbl="node1" presStyleIdx="1" presStyleCnt="3"/>
      <dgm:spPr/>
    </dgm:pt>
    <dgm:pt modelId="{7CD36DC9-F806-4F13-BF36-181E7A5E446B}" type="pres">
      <dgm:prSet presAssocID="{B9D36A60-0F1E-40ED-A059-2EA7BC233FCD}" presName="spaceB" presStyleCnt="0"/>
      <dgm:spPr/>
    </dgm:pt>
    <dgm:pt modelId="{596A7D30-54BA-4F98-B73C-AAEA3589DCA0}" type="pres">
      <dgm:prSet presAssocID="{DB29B008-BC8E-43DA-8DF7-6A0689460885}" presName="space" presStyleCnt="0"/>
      <dgm:spPr/>
    </dgm:pt>
    <dgm:pt modelId="{0A98C400-AFFF-4FA8-9795-D529CAAA1072}" type="pres">
      <dgm:prSet presAssocID="{30947FBA-96AE-4A10-B786-3B3049DC7E03}" presName="compositeA" presStyleCnt="0"/>
      <dgm:spPr/>
    </dgm:pt>
    <dgm:pt modelId="{EF7DD6F8-4464-4834-B353-A421A0565CF7}" type="pres">
      <dgm:prSet presAssocID="{30947FBA-96AE-4A10-B786-3B3049DC7E03}" presName="textA" presStyleLbl="revTx" presStyleIdx="2" presStyleCnt="3">
        <dgm:presLayoutVars>
          <dgm:bulletEnabled val="1"/>
        </dgm:presLayoutVars>
      </dgm:prSet>
      <dgm:spPr/>
    </dgm:pt>
    <dgm:pt modelId="{AF04527C-304C-47C2-A98B-854602F47563}" type="pres">
      <dgm:prSet presAssocID="{30947FBA-96AE-4A10-B786-3B3049DC7E03}" presName="circleA" presStyleLbl="node1" presStyleIdx="2" presStyleCnt="3"/>
      <dgm:spPr/>
    </dgm:pt>
    <dgm:pt modelId="{439759E1-6219-4D16-9ECE-D9C462FC9463}" type="pres">
      <dgm:prSet presAssocID="{30947FBA-96AE-4A10-B786-3B3049DC7E03}" presName="spaceA" presStyleCnt="0"/>
      <dgm:spPr/>
    </dgm:pt>
  </dgm:ptLst>
  <dgm:cxnLst>
    <dgm:cxn modelId="{DADB4D0C-639A-4F9F-89C9-512BC03DDB80}" type="presOf" srcId="{6B8395D8-0C82-4823-BD57-9BF7CA8A5B38}" destId="{2757479B-EF29-4916-8E82-0D6DB5F7F9E6}" srcOrd="0" destOrd="0" presId="urn:microsoft.com/office/officeart/2005/8/layout/hProcess11"/>
    <dgm:cxn modelId="{017C9A3E-7D68-42A1-A935-2D8BA4ADBE56}" srcId="{6B8395D8-0C82-4823-BD57-9BF7CA8A5B38}" destId="{C2D7965C-047F-4EBA-AE4E-D21AD7F0957E}" srcOrd="0" destOrd="0" parTransId="{F6361536-52A8-440C-90A5-E2393266F995}" sibTransId="{0C6527A6-8B8A-4F09-B1FE-77A506E1FE43}"/>
    <dgm:cxn modelId="{9193D73F-7404-43F9-A7CA-E5C71CB7B6DB}" type="presOf" srcId="{C2D7965C-047F-4EBA-AE4E-D21AD7F0957E}" destId="{2AE344DE-BACC-4179-842A-520FC6EEA57F}" srcOrd="0" destOrd="0" presId="urn:microsoft.com/office/officeart/2005/8/layout/hProcess11"/>
    <dgm:cxn modelId="{9F92B94C-9592-43CA-8A43-D7B54CD54417}" srcId="{6B8395D8-0C82-4823-BD57-9BF7CA8A5B38}" destId="{30947FBA-96AE-4A10-B786-3B3049DC7E03}" srcOrd="2" destOrd="0" parTransId="{D5978626-12E6-412C-96D2-44036620378E}" sibTransId="{05B0C172-85CC-4067-8409-35E2230CFEAE}"/>
    <dgm:cxn modelId="{CA872ACD-2F2C-4143-B930-C89DF0EEBF0F}" srcId="{6B8395D8-0C82-4823-BD57-9BF7CA8A5B38}" destId="{B9D36A60-0F1E-40ED-A059-2EA7BC233FCD}" srcOrd="1" destOrd="0" parTransId="{7D6934D0-0BEA-4B02-8605-67B74A99B78A}" sibTransId="{DB29B008-BC8E-43DA-8DF7-6A0689460885}"/>
    <dgm:cxn modelId="{8AE6FCF4-662E-4C33-9662-B7175D076210}" type="presOf" srcId="{30947FBA-96AE-4A10-B786-3B3049DC7E03}" destId="{EF7DD6F8-4464-4834-B353-A421A0565CF7}" srcOrd="0" destOrd="0" presId="urn:microsoft.com/office/officeart/2005/8/layout/hProcess11"/>
    <dgm:cxn modelId="{DBD5A8F7-9D9E-4EFD-97D7-3300672D90A4}" type="presOf" srcId="{B9D36A60-0F1E-40ED-A059-2EA7BC233FCD}" destId="{D6745F5C-DEA2-4648-A756-C4178D2F5C31}" srcOrd="0" destOrd="0" presId="urn:microsoft.com/office/officeart/2005/8/layout/hProcess11"/>
    <dgm:cxn modelId="{2003BE53-CD1D-434C-B786-1947A3F10C35}" type="presParOf" srcId="{2757479B-EF29-4916-8E82-0D6DB5F7F9E6}" destId="{2235B44A-695A-4CE9-9F6D-9AB58C7229E7}" srcOrd="0" destOrd="0" presId="urn:microsoft.com/office/officeart/2005/8/layout/hProcess11"/>
    <dgm:cxn modelId="{FC34C00F-E8C2-49B0-ADC1-B1D8D02A9041}" type="presParOf" srcId="{2757479B-EF29-4916-8E82-0D6DB5F7F9E6}" destId="{DD78B150-0505-4222-86EB-F4F59F882316}" srcOrd="1" destOrd="0" presId="urn:microsoft.com/office/officeart/2005/8/layout/hProcess11"/>
    <dgm:cxn modelId="{CCD7B1EB-E745-420E-A960-EAC1AB4AAC94}" type="presParOf" srcId="{DD78B150-0505-4222-86EB-F4F59F882316}" destId="{78A82CE0-7D97-4720-9852-F7CD19569BFC}" srcOrd="0" destOrd="0" presId="urn:microsoft.com/office/officeart/2005/8/layout/hProcess11"/>
    <dgm:cxn modelId="{E9334058-0026-40C7-B350-C4E6A1DC6FCF}" type="presParOf" srcId="{78A82CE0-7D97-4720-9852-F7CD19569BFC}" destId="{2AE344DE-BACC-4179-842A-520FC6EEA57F}" srcOrd="0" destOrd="0" presId="urn:microsoft.com/office/officeart/2005/8/layout/hProcess11"/>
    <dgm:cxn modelId="{2028C79E-C6E9-4D09-ABFB-C1DFEAE3B3BB}" type="presParOf" srcId="{78A82CE0-7D97-4720-9852-F7CD19569BFC}" destId="{8794FCCF-B9B0-4F36-86A8-08F1427A7C06}" srcOrd="1" destOrd="0" presId="urn:microsoft.com/office/officeart/2005/8/layout/hProcess11"/>
    <dgm:cxn modelId="{CBD5D6AD-2A10-456C-89E1-9011EF13A652}" type="presParOf" srcId="{78A82CE0-7D97-4720-9852-F7CD19569BFC}" destId="{3E9ED533-8B7D-4E47-A749-A36A0EBEB1A3}" srcOrd="2" destOrd="0" presId="urn:microsoft.com/office/officeart/2005/8/layout/hProcess11"/>
    <dgm:cxn modelId="{1F9DE561-37F0-45C9-B316-7E77E07D64C9}" type="presParOf" srcId="{DD78B150-0505-4222-86EB-F4F59F882316}" destId="{9C6CAD54-6CE2-4618-B313-B05BEB05184D}" srcOrd="1" destOrd="0" presId="urn:microsoft.com/office/officeart/2005/8/layout/hProcess11"/>
    <dgm:cxn modelId="{8D5E9071-697D-4BAA-ACA8-768138178B84}" type="presParOf" srcId="{DD78B150-0505-4222-86EB-F4F59F882316}" destId="{AA7062B3-7B67-4568-BED5-029515058145}" srcOrd="2" destOrd="0" presId="urn:microsoft.com/office/officeart/2005/8/layout/hProcess11"/>
    <dgm:cxn modelId="{09131ACA-B504-40F2-B9DD-CD7F458C925A}" type="presParOf" srcId="{AA7062B3-7B67-4568-BED5-029515058145}" destId="{D6745F5C-DEA2-4648-A756-C4178D2F5C31}" srcOrd="0" destOrd="0" presId="urn:microsoft.com/office/officeart/2005/8/layout/hProcess11"/>
    <dgm:cxn modelId="{03492230-2C32-46F5-BF40-8E20A244706C}" type="presParOf" srcId="{AA7062B3-7B67-4568-BED5-029515058145}" destId="{345A24A0-94FE-40A3-8DE5-634038832BD2}" srcOrd="1" destOrd="0" presId="urn:microsoft.com/office/officeart/2005/8/layout/hProcess11"/>
    <dgm:cxn modelId="{F15150E4-7D9C-4169-891F-8A00E6B9ED5B}" type="presParOf" srcId="{AA7062B3-7B67-4568-BED5-029515058145}" destId="{7CD36DC9-F806-4F13-BF36-181E7A5E446B}" srcOrd="2" destOrd="0" presId="urn:microsoft.com/office/officeart/2005/8/layout/hProcess11"/>
    <dgm:cxn modelId="{4E633F51-6A53-41E4-B1C7-7A5B617E14E8}" type="presParOf" srcId="{DD78B150-0505-4222-86EB-F4F59F882316}" destId="{596A7D30-54BA-4F98-B73C-AAEA3589DCA0}" srcOrd="3" destOrd="0" presId="urn:microsoft.com/office/officeart/2005/8/layout/hProcess11"/>
    <dgm:cxn modelId="{9632130B-635A-4A27-A2CE-2FAA98F679E8}" type="presParOf" srcId="{DD78B150-0505-4222-86EB-F4F59F882316}" destId="{0A98C400-AFFF-4FA8-9795-D529CAAA1072}" srcOrd="4" destOrd="0" presId="urn:microsoft.com/office/officeart/2005/8/layout/hProcess11"/>
    <dgm:cxn modelId="{CB98AE84-76EC-4664-A462-E3798082CF20}" type="presParOf" srcId="{0A98C400-AFFF-4FA8-9795-D529CAAA1072}" destId="{EF7DD6F8-4464-4834-B353-A421A0565CF7}" srcOrd="0" destOrd="0" presId="urn:microsoft.com/office/officeart/2005/8/layout/hProcess11"/>
    <dgm:cxn modelId="{CE4A035C-6EB1-44F1-9630-053CF3B6ECFB}" type="presParOf" srcId="{0A98C400-AFFF-4FA8-9795-D529CAAA1072}" destId="{AF04527C-304C-47C2-A98B-854602F47563}" srcOrd="1" destOrd="0" presId="urn:microsoft.com/office/officeart/2005/8/layout/hProcess11"/>
    <dgm:cxn modelId="{859336B9-C2C0-4645-BE40-188F9426B710}" type="presParOf" srcId="{0A98C400-AFFF-4FA8-9795-D529CAAA1072}" destId="{439759E1-6219-4D16-9ECE-D9C462FC9463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35B44A-695A-4CE9-9F6D-9AB58C7229E7}">
      <dsp:nvSpPr>
        <dsp:cNvPr id="0" name=""/>
        <dsp:cNvSpPr/>
      </dsp:nvSpPr>
      <dsp:spPr>
        <a:xfrm>
          <a:off x="0" y="590643"/>
          <a:ext cx="11438312" cy="787524"/>
        </a:xfrm>
        <a:prstGeom prst="notchedRightArrow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E344DE-BACC-4179-842A-520FC6EEA57F}">
      <dsp:nvSpPr>
        <dsp:cNvPr id="0" name=""/>
        <dsp:cNvSpPr/>
      </dsp:nvSpPr>
      <dsp:spPr>
        <a:xfrm>
          <a:off x="5026" y="0"/>
          <a:ext cx="3317557" cy="7875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2"/>
              </a:solidFill>
            </a:rPr>
            <a:t>2022 Старт реализации</a:t>
          </a:r>
        </a:p>
      </dsp:txBody>
      <dsp:txXfrm>
        <a:off x="5026" y="0"/>
        <a:ext cx="3317557" cy="787524"/>
      </dsp:txXfrm>
    </dsp:sp>
    <dsp:sp modelId="{8794FCCF-B9B0-4F36-86A8-08F1427A7C06}">
      <dsp:nvSpPr>
        <dsp:cNvPr id="0" name=""/>
        <dsp:cNvSpPr/>
      </dsp:nvSpPr>
      <dsp:spPr>
        <a:xfrm>
          <a:off x="1565364" y="885964"/>
          <a:ext cx="196881" cy="19688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745F5C-DEA2-4648-A756-C4178D2F5C31}">
      <dsp:nvSpPr>
        <dsp:cNvPr id="0" name=""/>
        <dsp:cNvSpPr/>
      </dsp:nvSpPr>
      <dsp:spPr>
        <a:xfrm>
          <a:off x="3488461" y="1181286"/>
          <a:ext cx="3317557" cy="7875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2"/>
              </a:solidFill>
            </a:rPr>
            <a:t>2024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2"/>
              </a:solidFill>
            </a:rPr>
            <a:t>Первый выпуск</a:t>
          </a:r>
        </a:p>
      </dsp:txBody>
      <dsp:txXfrm>
        <a:off x="3488461" y="1181286"/>
        <a:ext cx="3317557" cy="787524"/>
      </dsp:txXfrm>
    </dsp:sp>
    <dsp:sp modelId="{345A24A0-94FE-40A3-8DE5-634038832BD2}">
      <dsp:nvSpPr>
        <dsp:cNvPr id="0" name=""/>
        <dsp:cNvSpPr/>
      </dsp:nvSpPr>
      <dsp:spPr>
        <a:xfrm>
          <a:off x="5048799" y="885964"/>
          <a:ext cx="196881" cy="196881"/>
        </a:xfrm>
        <a:prstGeom prst="ellipse">
          <a:avLst/>
        </a:prstGeom>
        <a:solidFill>
          <a:schemeClr val="accent2">
            <a:hueOff val="1901703"/>
            <a:satOff val="-38256"/>
            <a:lumOff val="-1372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7DD6F8-4464-4834-B353-A421A0565CF7}">
      <dsp:nvSpPr>
        <dsp:cNvPr id="0" name=""/>
        <dsp:cNvSpPr/>
      </dsp:nvSpPr>
      <dsp:spPr>
        <a:xfrm>
          <a:off x="6971896" y="0"/>
          <a:ext cx="3317557" cy="7875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Оценка эксперимента (изменение в ФЗ «Об образовании в РФ»</a:t>
          </a:r>
        </a:p>
      </dsp:txBody>
      <dsp:txXfrm>
        <a:off x="6971896" y="0"/>
        <a:ext cx="3317557" cy="787524"/>
      </dsp:txXfrm>
    </dsp:sp>
    <dsp:sp modelId="{AF04527C-304C-47C2-A98B-854602F47563}">
      <dsp:nvSpPr>
        <dsp:cNvPr id="0" name=""/>
        <dsp:cNvSpPr/>
      </dsp:nvSpPr>
      <dsp:spPr>
        <a:xfrm>
          <a:off x="8532235" y="885964"/>
          <a:ext cx="196881" cy="196881"/>
        </a:xfrm>
        <a:prstGeom prst="ellipse">
          <a:avLst/>
        </a:prstGeom>
        <a:solidFill>
          <a:schemeClr val="accent2">
            <a:hueOff val="3803405"/>
            <a:satOff val="-76511"/>
            <a:lumOff val="-27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E20A08-51F3-4751-AAFA-93E501563BC8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78AB2-5125-4355-88A2-A68C2792D9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409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Очевидно, что </a:t>
            </a:r>
            <a:r>
              <a:rPr lang="ru-RU" dirty="0" err="1"/>
              <a:t>профессионалитет</a:t>
            </a:r>
            <a:r>
              <a:rPr lang="ru-RU" dirty="0"/>
              <a:t> ставит своей основной, а возможно, и единственной задачей дать обучаемому рабочую профессию, проще говоря, чтобы он умел что-то делать руками. Поэтому можно с уверенностью предположить, что сокращение срока обучения в колледжах и техникумах будет обеспечено за счёт сокращения общенаучных дисциплин. Действительно, зачем забивать голову школяру фундаментальными науками и общечеловеческими ценностями! Главное –  чтобы он, закончив сегодня обучение, уже завтра мог встать за станок или сесть за компьютер. Очевидно, что культурный и общенаучный уровень выпускников системы СПО после обозначенной реформы понизится – и серьезно.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E018D-94F4-4C38-A97A-C5EB761760E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303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DB8D0-98ED-4B86-9D5F-E61ADC70144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54181D-6920-4594-9A5D-6CE56DC9F8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8347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DB8D0-98ED-4B86-9D5F-E61ADC70144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54181D-6920-4594-9A5D-6CE56DC9F8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8922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DB8D0-98ED-4B86-9D5F-E61ADC70144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54181D-6920-4594-9A5D-6CE56DC9F8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8552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DB8D0-98ED-4B86-9D5F-E61ADC70144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54181D-6920-4594-9A5D-6CE56DC9F8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0893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DB8D0-98ED-4B86-9D5F-E61ADC70144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54181D-6920-4594-9A5D-6CE56DC9F8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8891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DB8D0-98ED-4B86-9D5F-E61ADC70144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54181D-6920-4594-9A5D-6CE56DC9F8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6949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DB8D0-98ED-4B86-9D5F-E61ADC70144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54181D-6920-4594-9A5D-6CE56DC9F8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1232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DB8D0-98ED-4B86-9D5F-E61ADC70144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54181D-6920-4594-9A5D-6CE56DC9F8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9554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DB8D0-98ED-4B86-9D5F-E61ADC70144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54181D-6920-4594-9A5D-6CE56DC9F8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700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DB8D0-98ED-4B86-9D5F-E61ADC70144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54181D-6920-4594-9A5D-6CE56DC9F8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6205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DB8D0-98ED-4B86-9D5F-E61ADC70144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54181D-6920-4594-9A5D-6CE56DC9F8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5589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DB8D0-98ED-4B86-9D5F-E61ADC70144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10/12/2022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54181D-6920-4594-9A5D-6CE56DC9F8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061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consultant.ru/document/cons_doc_LAW_418731/de06e3d8740a7be976224ed531d202be0e1d4409/#dst100007" TargetMode="External"/><Relationship Id="rId4" Type="http://schemas.openxmlformats.org/officeDocument/2006/relationships/hyperlink" Target="https://www.consultant.ru/document/cons_doc_LAW_411930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tgs.ru/" TargetMode="External"/><Relationship Id="rId2" Type="http://schemas.openxmlformats.org/officeDocument/2006/relationships/hyperlink" Target="https://e.mail.ru/compose?To=milanov.ktgs@obr.gov.spb.ru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37D3C5-60E1-4D54-B0D1-24C8748766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4">
                    <a:lumMod val="50000"/>
                  </a:schemeClr>
                </a:solidFill>
              </a:rPr>
              <a:t>Формирование модели образовательно-производственного кластера как условие перехода к новому уровню образования «</a:t>
            </a:r>
            <a:r>
              <a:rPr lang="ru-RU" sz="3200" b="1" dirty="0" err="1">
                <a:solidFill>
                  <a:schemeClr val="accent4">
                    <a:lumMod val="50000"/>
                  </a:schemeClr>
                </a:solidFill>
              </a:rPr>
              <a:t>Профессионалитет</a:t>
            </a:r>
            <a:r>
              <a:rPr lang="ru-RU" sz="3200" b="1" dirty="0">
                <a:solidFill>
                  <a:schemeClr val="accent4">
                    <a:lumMod val="50000"/>
                  </a:schemeClr>
                </a:solidFill>
              </a:rPr>
              <a:t>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AFD9DA3-2E07-47E3-BD45-EDF1A6154E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2682" y="3967798"/>
            <a:ext cx="9144000" cy="1655762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Заседание городской творческой группы </a:t>
            </a:r>
          </a:p>
          <a:p>
            <a:r>
              <a:rPr lang="ru-RU" b="1" dirty="0">
                <a:solidFill>
                  <a:srgbClr val="002060"/>
                </a:solidFill>
              </a:rPr>
              <a:t>12 октября 2022 года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73923" y="165479"/>
            <a:ext cx="9592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Санкт-Петербургское государственное автономное </a:t>
            </a:r>
            <a:b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профессиональное образовательное учреждение</a:t>
            </a:r>
            <a:b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kumimoji="0" lang="ru-RU" sz="1800" b="1" i="0" u="none" strike="noStrike" kern="1200" cap="all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«колледж туризма и гостиничного сервиса»</a:t>
            </a:r>
            <a:b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</a:b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41405" y="165479"/>
            <a:ext cx="853514" cy="85351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375564" y="534987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Заместитель  директора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по методической работе 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Миланов Александр Васильевич</a:t>
            </a:r>
          </a:p>
        </p:txBody>
      </p:sp>
    </p:spTree>
    <p:extLst>
      <p:ext uri="{BB962C8B-B14F-4D97-AF65-F5344CB8AC3E}">
        <p14:creationId xmlns:p14="http://schemas.microsoft.com/office/powerpoint/2010/main" val="2725382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71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971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36022" y="-133004"/>
            <a:ext cx="10368742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системе профессионального образования за последние 30 лет: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64524" y="1629295"/>
            <a:ext cx="3807229" cy="14131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tx2"/>
                </a:solidFill>
              </a:rPr>
              <a:t>Реформирование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tx2"/>
                </a:solidFill>
              </a:rPr>
              <a:t>Модернизация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tx2"/>
                </a:solidFill>
              </a:rPr>
              <a:t>Оптимизация</a:t>
            </a:r>
          </a:p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tx2"/>
                </a:solidFill>
              </a:rPr>
              <a:t>Трансформация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5056909" y="1970116"/>
            <a:ext cx="2078182" cy="73152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597535" y="1629295"/>
            <a:ext cx="3807229" cy="14131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/>
                </a:solidFill>
              </a:rPr>
              <a:t>Гармонизация содержания образования и требований рынка труда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9208" y="3429000"/>
            <a:ext cx="1120555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Основные проблемные вопросы</a:t>
            </a:r>
            <a:r>
              <a:rPr lang="ru-RU" b="1" dirty="0">
                <a:solidFill>
                  <a:srgbClr val="C00000"/>
                </a:solidFill>
              </a:rPr>
              <a:t>:</a:t>
            </a:r>
          </a:p>
          <a:p>
            <a:endParaRPr lang="ru-RU" b="1" dirty="0">
              <a:solidFill>
                <a:srgbClr val="C00000"/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b="1" dirty="0">
                <a:solidFill>
                  <a:srgbClr val="002060"/>
                </a:solidFill>
              </a:rPr>
              <a:t>Разрыв между потребностями экономики в рабочих кадрах и их реальным наличием и соответствием их квалификации требованиям работодателей.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b="1" dirty="0">
                <a:solidFill>
                  <a:srgbClr val="7030A0"/>
                </a:solidFill>
              </a:rPr>
              <a:t>Дефицит педагогических кадров (преподаватели общеобразовательного цикла, профессионального цикла, мастера производственного обучения).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b="1" dirty="0">
                <a:solidFill>
                  <a:srgbClr val="0070C0"/>
                </a:solidFill>
              </a:rPr>
              <a:t>Отсутствие единства требований к содержанию образовательных программ.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b="1" dirty="0">
                <a:solidFill>
                  <a:schemeClr val="tx2"/>
                </a:solidFill>
              </a:rPr>
              <a:t>Необходимость комплексной модернизации учебно-материальной базы СПО.</a:t>
            </a:r>
          </a:p>
        </p:txBody>
      </p:sp>
    </p:spTree>
    <p:extLst>
      <p:ext uri="{BB962C8B-B14F-4D97-AF65-F5344CB8AC3E}">
        <p14:creationId xmlns:p14="http://schemas.microsoft.com/office/powerpoint/2010/main" val="175484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38" y="360244"/>
            <a:ext cx="2828493" cy="24417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3332" y="159141"/>
            <a:ext cx="5018668" cy="837994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ПРОФЕССИОНАЛИТЕТ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7265" y="360244"/>
            <a:ext cx="3645939" cy="225553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753783" y="1317452"/>
            <a:ext cx="49889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B0F0"/>
                </a:solidFill>
              </a:rPr>
              <a:t>Революция в СПО начинается?</a:t>
            </a:r>
            <a:endParaRPr lang="ru-RU" sz="2400" dirty="0">
              <a:solidFill>
                <a:srgbClr val="00B0F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75260" y="2892819"/>
            <a:ext cx="91681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Министр просвещения РФ Сергей Кравцов рассказал  об </a:t>
            </a:r>
            <a:r>
              <a:rPr lang="ru-RU" b="1" i="1" u="sng" dirty="0">
                <a:solidFill>
                  <a:schemeClr val="accent1">
                    <a:lumMod val="75000"/>
                  </a:schemeClr>
                </a:solidFill>
              </a:rPr>
              <a:t>экспериментальном проекте «</a:t>
            </a:r>
            <a:r>
              <a:rPr lang="ru-RU" b="1" i="1" u="sng" dirty="0" err="1">
                <a:solidFill>
                  <a:schemeClr val="accent1">
                    <a:lumMod val="75000"/>
                  </a:schemeClr>
                </a:solidFill>
              </a:rPr>
              <a:t>Профессионалитет</a:t>
            </a:r>
            <a:r>
              <a:rPr lang="ru-RU" dirty="0"/>
              <a:t>», разработанном в его ведомстве на Петербургском международном экономическом форуме. </a:t>
            </a:r>
          </a:p>
          <a:p>
            <a:endParaRPr lang="ru-RU" dirty="0"/>
          </a:p>
          <a:p>
            <a:r>
              <a:rPr lang="ru-RU" dirty="0"/>
              <a:t>Проект содержит три ключевые инициативы: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1968" y="4407793"/>
            <a:ext cx="11770032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rgbClr val="C00000"/>
                </a:solidFill>
              </a:rPr>
              <a:t>Первая</a:t>
            </a:r>
            <a:r>
              <a:rPr lang="ru-RU" dirty="0"/>
              <a:t> – вовлечение отраслевых партнёров в подготовку кадров.</a:t>
            </a:r>
          </a:p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rgbClr val="C00000"/>
                </a:solidFill>
              </a:rPr>
              <a:t>Вторая</a:t>
            </a:r>
            <a:r>
              <a:rPr lang="ru-RU" dirty="0"/>
              <a:t> – </a:t>
            </a:r>
            <a:r>
              <a:rPr lang="ru-RU" b="1" i="1" dirty="0">
                <a:solidFill>
                  <a:srgbClr val="FF0000"/>
                </a:solidFill>
              </a:rPr>
              <a:t>введение нового уровня образования «</a:t>
            </a:r>
            <a:r>
              <a:rPr lang="ru-RU" b="1" i="1" dirty="0" err="1">
                <a:solidFill>
                  <a:srgbClr val="FF0000"/>
                </a:solidFill>
              </a:rPr>
              <a:t>Профессионалитет</a:t>
            </a:r>
            <a:r>
              <a:rPr lang="ru-RU" b="1" i="1" dirty="0">
                <a:solidFill>
                  <a:srgbClr val="FF0000"/>
                </a:solidFill>
              </a:rPr>
              <a:t>»</a:t>
            </a:r>
            <a:r>
              <a:rPr lang="ru-RU" dirty="0"/>
              <a:t>, предусматривающего срок обучения до двух лет – для рабочих профессий, до трёх лет – для более технологичных специальностей.</a:t>
            </a:r>
          </a:p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rgbClr val="C00000"/>
                </a:solidFill>
              </a:rPr>
              <a:t>Третья</a:t>
            </a:r>
            <a:r>
              <a:rPr lang="ru-RU" dirty="0"/>
              <a:t> – трансформация колледжей, в частности,  создание на их базе </a:t>
            </a:r>
            <a:r>
              <a:rPr lang="ru-RU" dirty="0" err="1"/>
              <a:t>коворкинг</a:t>
            </a:r>
            <a:r>
              <a:rPr lang="ru-RU" dirty="0"/>
              <a:t>-пространств, центров молодёжных </a:t>
            </a:r>
            <a:r>
              <a:rPr lang="ru-RU" dirty="0" err="1"/>
              <a:t>стартапов</a:t>
            </a:r>
            <a:r>
              <a:rPr lang="ru-RU" dirty="0"/>
              <a:t> и совместных общественных проектов.</a:t>
            </a:r>
          </a:p>
        </p:txBody>
      </p:sp>
    </p:spTree>
    <p:extLst>
      <p:ext uri="{BB962C8B-B14F-4D97-AF65-F5344CB8AC3E}">
        <p14:creationId xmlns:p14="http://schemas.microsoft.com/office/powerpoint/2010/main" val="993287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5018" y="400934"/>
            <a:ext cx="9559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Федеральный проект «</a:t>
            </a:r>
            <a:r>
              <a:rPr lang="ru-RU" sz="2400" b="1" dirty="0" err="1">
                <a:solidFill>
                  <a:srgbClr val="C00000"/>
                </a:solidFill>
              </a:rPr>
              <a:t>Профессионалитет</a:t>
            </a:r>
            <a:r>
              <a:rPr lang="ru-RU" sz="2400" b="1" dirty="0">
                <a:solidFill>
                  <a:srgbClr val="C00000"/>
                </a:solidFill>
              </a:rPr>
              <a:t>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5884" y="1496291"/>
            <a:ext cx="106735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Цель</a:t>
            </a:r>
            <a:r>
              <a:rPr lang="ru-RU" sz="2000" b="1" dirty="0"/>
              <a:t> – комплексная реструктуризация СПО во взаимодействии с отраслевыми предприятиями, отраслевой подход к подготовке кадров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495607" y="166255"/>
            <a:ext cx="3158837" cy="9310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2022 – 2024 </a:t>
            </a:r>
            <a:r>
              <a:rPr lang="ru-RU" sz="2800" b="1" dirty="0" err="1">
                <a:solidFill>
                  <a:srgbClr val="C00000"/>
                </a:solidFill>
              </a:rPr>
              <a:t>гг</a:t>
            </a:r>
            <a:endParaRPr lang="ru-RU" sz="2800" b="1" dirty="0">
              <a:solidFill>
                <a:srgbClr val="C00000"/>
              </a:solidFill>
            </a:endParaRPr>
          </a:p>
          <a:p>
            <a:pPr algn="ctr"/>
            <a:r>
              <a:rPr lang="ru-RU" sz="2800" b="1" dirty="0">
                <a:solidFill>
                  <a:srgbClr val="C00000"/>
                </a:solidFill>
              </a:rPr>
              <a:t>30 млрд. рублей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16931" y="2436934"/>
            <a:ext cx="4887883" cy="35814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C00000"/>
                </a:solidFill>
              </a:rPr>
              <a:t>Пилотные отрасли:</a:t>
            </a:r>
          </a:p>
          <a:p>
            <a:endParaRPr lang="ru-RU" sz="2400" b="1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70C0"/>
                </a:solidFill>
              </a:rPr>
              <a:t>Металлургия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70C0"/>
                </a:solidFill>
              </a:rPr>
              <a:t>Атомная промышленность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70C0"/>
                </a:solidFill>
              </a:rPr>
              <a:t>Химическая отрасль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70C0"/>
                </a:solidFill>
              </a:rPr>
              <a:t>Сельское хозяйство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70C0"/>
                </a:solidFill>
              </a:rPr>
              <a:t>Машиностроение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70C0"/>
                </a:solidFill>
              </a:rPr>
              <a:t>Фармацевтическая отрасль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70C0"/>
                </a:solidFill>
              </a:rPr>
              <a:t>Железнодорожный транспорт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70C0"/>
                </a:solidFill>
              </a:rPr>
              <a:t>Легкая промышленность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65018" y="2436934"/>
            <a:ext cx="5336771" cy="35814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C00000"/>
                </a:solidFill>
              </a:rPr>
              <a:t>Инструменты и решения:</a:t>
            </a:r>
          </a:p>
          <a:p>
            <a:endParaRPr lang="ru-RU" sz="2000" b="1" dirty="0">
              <a:solidFill>
                <a:srgbClr val="C0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chemeClr val="tx2"/>
                </a:solidFill>
              </a:rPr>
              <a:t>НОВЫЕ МЕХАНИЗМЫ УПРАВЛЕНИЯ </a:t>
            </a:r>
            <a:r>
              <a:rPr lang="ru-RU" sz="1400" dirty="0">
                <a:solidFill>
                  <a:schemeClr val="tx2"/>
                </a:solidFill>
              </a:rPr>
              <a:t>колледжами на основе кластерного подхода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chemeClr val="tx2"/>
                </a:solidFill>
              </a:rPr>
              <a:t>СОВРЕМЕННОЕ ОБОРУДОВАНИЕ: </a:t>
            </a:r>
            <a:r>
              <a:rPr lang="ru-RU" sz="1400" dirty="0">
                <a:solidFill>
                  <a:schemeClr val="tx2"/>
                </a:solidFill>
              </a:rPr>
              <a:t>предоставление средств господдержки на создание образовательно-производственных  центров (кластеров)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chemeClr val="tx2"/>
                </a:solidFill>
              </a:rPr>
              <a:t>НОВЫЕ ЭКСПЕРИМЕНТАЛЬНЫЕ ОБРАЗОВАТЕЛЬНЫЕ ПРОГРАММЫ:</a:t>
            </a:r>
            <a:r>
              <a:rPr lang="ru-RU" sz="1400" dirty="0">
                <a:solidFill>
                  <a:schemeClr val="tx2"/>
                </a:solidFill>
              </a:rPr>
              <a:t> программа в один клик,  обучение в  2 –2,5  года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chemeClr val="tx2"/>
                </a:solidFill>
              </a:rPr>
              <a:t>НОВЫЙ ПОРЯДОК ФОРМИРОВАНИЯ  КОНТРОЛЬНЫХ ЦИФР ПРИЕМА: </a:t>
            </a:r>
            <a:r>
              <a:rPr lang="ru-RU" sz="1400" dirty="0">
                <a:solidFill>
                  <a:schemeClr val="tx2"/>
                </a:solidFill>
              </a:rPr>
              <a:t>экспертная оценка рабочей группы на федеральном уровне</a:t>
            </a:r>
          </a:p>
          <a:p>
            <a:pPr algn="ctr"/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7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4319" y="76359"/>
            <a:ext cx="10523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Результаты федерального проекта «</a:t>
            </a:r>
            <a:r>
              <a:rPr lang="ru-RU" sz="2800" b="1" dirty="0" err="1">
                <a:solidFill>
                  <a:srgbClr val="C00000"/>
                </a:solidFill>
              </a:rPr>
              <a:t>Профессионалитет</a:t>
            </a:r>
            <a:r>
              <a:rPr lang="ru-RU" sz="2800" b="1" dirty="0">
                <a:solidFill>
                  <a:srgbClr val="C00000"/>
                </a:solidFill>
              </a:rPr>
              <a:t>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195439"/>
              </p:ext>
            </p:extLst>
          </p:nvPr>
        </p:nvGraphicFramePr>
        <p:xfrm>
          <a:off x="423949" y="2357718"/>
          <a:ext cx="11188932" cy="4242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9790">
                  <a:extLst>
                    <a:ext uri="{9D8B030D-6E8A-4147-A177-3AD203B41FA5}">
                      <a16:colId xmlns:a16="http://schemas.microsoft.com/office/drawing/2014/main" val="4255072846"/>
                    </a:ext>
                  </a:extLst>
                </a:gridCol>
                <a:gridCol w="2783755">
                  <a:extLst>
                    <a:ext uri="{9D8B030D-6E8A-4147-A177-3AD203B41FA5}">
                      <a16:colId xmlns:a16="http://schemas.microsoft.com/office/drawing/2014/main" val="189073152"/>
                    </a:ext>
                  </a:extLst>
                </a:gridCol>
                <a:gridCol w="3445387">
                  <a:extLst>
                    <a:ext uri="{9D8B030D-6E8A-4147-A177-3AD203B41FA5}">
                      <a16:colId xmlns:a16="http://schemas.microsoft.com/office/drawing/2014/main" val="1646821332"/>
                    </a:ext>
                  </a:extLst>
                </a:gridCol>
              </a:tblGrid>
              <a:tr h="601391">
                <a:tc>
                  <a:txBody>
                    <a:bodyPr/>
                    <a:lstStyle/>
                    <a:p>
                      <a:pPr algn="ctr"/>
                      <a:endParaRPr lang="ru-RU" sz="15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 2022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 2024 год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4553505"/>
                  </a:ext>
                </a:extLst>
              </a:tr>
              <a:tr h="601391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Созданы образовательно-производственные центры (кластеры)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70 кластеров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210 кластеров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5670183"/>
                  </a:ext>
                </a:extLst>
              </a:tr>
              <a:tr h="11289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Студенты подготовлены по образовательным программам, соответствующим требованиям конкретных отраслей и предприятий;</a:t>
                      </a:r>
                    </a:p>
                    <a:p>
                      <a:pPr algn="ctr"/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150 тыс. обучающихся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350 тыс. обучающихся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3504584"/>
                  </a:ext>
                </a:extLst>
              </a:tr>
              <a:tr h="781607">
                <a:tc>
                  <a:txBody>
                    <a:bodyPr/>
                    <a:lstStyle/>
                    <a:p>
                      <a:pPr algn="ctr"/>
                      <a:r>
                        <a:rPr lang="ru-RU" sz="1500" dirty="0"/>
                        <a:t>Подготовлены педагогические работники, работники, ответственные за воспитание и кураторы (классные руководители)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4,5</a:t>
                      </a:r>
                      <a:r>
                        <a:rPr lang="ru-RU" baseline="0" dirty="0"/>
                        <a:t> тыс. чел.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13.5 тыс. человек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0618714"/>
                  </a:ext>
                </a:extLst>
              </a:tr>
              <a:tr h="11289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Обучены представители управленческих команд, обеспечивающих реализацию проекта «</a:t>
                      </a:r>
                      <a:r>
                        <a:rPr lang="ru-RU" sz="15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Профессионалитет</a:t>
                      </a:r>
                      <a:r>
                        <a:rPr lang="ru-RU" sz="15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pPr algn="ctr"/>
                      <a:endParaRPr lang="ru-RU" sz="1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400 человек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1.2 тыс. человек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3596395"/>
                  </a:ext>
                </a:extLst>
              </a:tr>
            </a:tbl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269819234"/>
              </p:ext>
            </p:extLst>
          </p:nvPr>
        </p:nvGraphicFramePr>
        <p:xfrm>
          <a:off x="423949" y="419551"/>
          <a:ext cx="11438312" cy="1968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857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4276" y="166255"/>
            <a:ext cx="10208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Новые механизмы управления (кластерный подход)</a:t>
            </a:r>
          </a:p>
        </p:txBody>
      </p:sp>
      <p:sp>
        <p:nvSpPr>
          <p:cNvPr id="17" name="Овал 16"/>
          <p:cNvSpPr/>
          <p:nvPr/>
        </p:nvSpPr>
        <p:spPr>
          <a:xfrm>
            <a:off x="359684" y="1017900"/>
            <a:ext cx="2454853" cy="7073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Кластер</a:t>
            </a:r>
          </a:p>
        </p:txBody>
      </p:sp>
      <p:sp>
        <p:nvSpPr>
          <p:cNvPr id="18" name="Овал 17"/>
          <p:cNvSpPr/>
          <p:nvPr/>
        </p:nvSpPr>
        <p:spPr>
          <a:xfrm>
            <a:off x="8587095" y="997605"/>
            <a:ext cx="2454853" cy="7073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Кластер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133004" y="1775239"/>
            <a:ext cx="3824228" cy="2252429"/>
            <a:chOff x="216131" y="4189615"/>
            <a:chExt cx="4139738" cy="2236604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216131" y="4189615"/>
              <a:ext cx="4139738" cy="223660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5513" y="4364961"/>
              <a:ext cx="1384762" cy="942956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06486" y="4364960"/>
              <a:ext cx="1200496" cy="1051739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52749" y="5395589"/>
              <a:ext cx="1384762" cy="942957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465513" y="5074443"/>
              <a:ext cx="13847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00B0F0"/>
                  </a:solidFill>
                </a:rPr>
                <a:t>Колледжи</a:t>
              </a:r>
              <a:r>
                <a:rPr lang="ru-RU" dirty="0"/>
                <a:t> 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395845" y="6020288"/>
              <a:ext cx="20232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00B0F0"/>
                  </a:solidFill>
                </a:rPr>
                <a:t>Колледж-ядро 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198457" y="5123251"/>
              <a:ext cx="20232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rgbClr val="00B0F0"/>
                  </a:solidFill>
                </a:rPr>
                <a:t>Предприятие</a:t>
              </a:r>
              <a:r>
                <a:rPr lang="ru-RU" dirty="0"/>
                <a:t> </a:t>
              </a: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7466405" y="1725200"/>
            <a:ext cx="4345392" cy="2352508"/>
            <a:chOff x="7734389" y="4296971"/>
            <a:chExt cx="4375090" cy="2236604"/>
          </a:xfrm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7969741" y="4296971"/>
              <a:ext cx="4139738" cy="2236604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86291" y="4453769"/>
              <a:ext cx="1384762" cy="942956"/>
            </a:xfrm>
            <a:prstGeom prst="rect">
              <a:avLst/>
            </a:prstGeom>
          </p:spPr>
        </p:pic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32874" y="4407744"/>
              <a:ext cx="1200496" cy="1051739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10594530" y="5133613"/>
              <a:ext cx="13847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rgbClr val="00B0F0"/>
                  </a:solidFill>
                </a:rPr>
                <a:t>Колледжи</a:t>
              </a:r>
              <a:r>
                <a:rPr lang="ru-RU" dirty="0"/>
                <a:t> 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734389" y="5162235"/>
              <a:ext cx="20232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rgbClr val="00B0F0"/>
                  </a:solidFill>
                </a:rPr>
                <a:t>Предприятие</a:t>
              </a:r>
              <a:r>
                <a:rPr lang="ru-RU" dirty="0"/>
                <a:t> </a:t>
              </a:r>
            </a:p>
          </p:txBody>
        </p:sp>
      </p:grpSp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2776" y="2861240"/>
            <a:ext cx="1384762" cy="94295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9051829" y="3679205"/>
            <a:ext cx="2023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B0F0"/>
                </a:solidFill>
              </a:rPr>
              <a:t>Колледж-ядро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18071" y="1435456"/>
            <a:ext cx="25686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2"/>
                </a:solidFill>
              </a:rPr>
              <a:t>3 уровня участия предприятий в кластере</a:t>
            </a:r>
          </a:p>
        </p:txBody>
      </p:sp>
      <p:sp>
        <p:nvSpPr>
          <p:cNvPr id="34" name="Левая фигурная скобка 33"/>
          <p:cNvSpPr/>
          <p:nvPr/>
        </p:nvSpPr>
        <p:spPr>
          <a:xfrm rot="16200000">
            <a:off x="5352455" y="-540328"/>
            <a:ext cx="622984" cy="7237658"/>
          </a:xfrm>
          <a:prstGeom prst="leftBrac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3437843" y="4086468"/>
            <a:ext cx="63181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b="1" dirty="0">
                <a:solidFill>
                  <a:srgbClr val="0070C0"/>
                </a:solidFill>
              </a:rPr>
              <a:t>Разработка и реализация ОП.</a:t>
            </a:r>
          </a:p>
          <a:p>
            <a:pPr marL="342900" indent="-342900">
              <a:buAutoNum type="arabicPeriod"/>
            </a:pPr>
            <a:r>
              <a:rPr lang="ru-RU" sz="2400" b="1" dirty="0">
                <a:solidFill>
                  <a:srgbClr val="0070C0"/>
                </a:solidFill>
              </a:rPr>
              <a:t>Привлечение к управлению ПОУ.</a:t>
            </a:r>
          </a:p>
          <a:p>
            <a:pPr marL="342900" indent="-342900">
              <a:buAutoNum type="arabicPeriod"/>
            </a:pPr>
            <a:r>
              <a:rPr lang="ru-RU" sz="2400" b="1" dirty="0">
                <a:solidFill>
                  <a:srgbClr val="0070C0"/>
                </a:solidFill>
              </a:rPr>
              <a:t>Создание (модернизация) инфраструктуры ПОУ.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59684" y="5721545"/>
            <a:ext cx="11452113" cy="9774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2"/>
                </a:solidFill>
              </a:rPr>
              <a:t>Нетиповая профессиональная образовательная организация </a:t>
            </a:r>
          </a:p>
        </p:txBody>
      </p:sp>
    </p:spTree>
    <p:extLst>
      <p:ext uri="{BB962C8B-B14F-4D97-AF65-F5344CB8AC3E}">
        <p14:creationId xmlns:p14="http://schemas.microsoft.com/office/powerpoint/2010/main" val="151020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73959"/>
            <a:ext cx="5191654" cy="141672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640038" y="797657"/>
            <a:ext cx="54152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новый макет ФГОС СПО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58800" y="2053028"/>
            <a:ext cx="6096000" cy="41919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Новый макет предусматривает: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широкой квалификации с набором видов деятельности для формирования образовательной программы;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структуры образовательной программы с акцентом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практикоориентированность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оптимизацию сроков обучения;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освоения основ бережливого производства, цифровых компетенций.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96285" y="1763996"/>
            <a:ext cx="42164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00B0F0"/>
                </a:solidFill>
              </a:rPr>
              <a:t>Макет ФГОС СПО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00B0F0"/>
                </a:solidFill>
              </a:rPr>
              <a:t>для профессии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ru-RU" dirty="0">
              <a:solidFill>
                <a:srgbClr val="00B0F0"/>
              </a:solidFill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00B0F0"/>
                </a:solidFill>
              </a:rPr>
              <a:t>Макет ФГОС СПО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00B0F0"/>
                </a:solidFill>
              </a:rPr>
              <a:t>для специальности</a:t>
            </a:r>
          </a:p>
        </p:txBody>
      </p:sp>
    </p:spTree>
    <p:extLst>
      <p:ext uri="{BB962C8B-B14F-4D97-AF65-F5344CB8AC3E}">
        <p14:creationId xmlns:p14="http://schemas.microsoft.com/office/powerpoint/2010/main" val="46398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40" y="131754"/>
            <a:ext cx="10515600" cy="617008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Макет ФГОС СПО по профессии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7842" y="626533"/>
            <a:ext cx="113792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</a:rPr>
              <a:t>Что принципиально нового: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Образовательная деятельность при освоении образовательной программы или отдельных ее компонентов организуется </a:t>
            </a:r>
            <a:r>
              <a:rPr lang="ru-RU" sz="1600" dirty="0">
                <a:solidFill>
                  <a:srgbClr val="C00000"/>
                </a:solidFill>
              </a:rPr>
              <a:t>в форме практической подготовки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включает в образовательные программы рабочей </a:t>
            </a:r>
            <a:r>
              <a:rPr lang="ru-RU" sz="1600" dirty="0">
                <a:solidFill>
                  <a:srgbClr val="C00000"/>
                </a:solidFill>
              </a:rPr>
              <a:t>программы воспитания и календарного плана воспитательной работы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Рекомендуемый объем профессионального модуля составляет </a:t>
            </a:r>
            <a:r>
              <a:rPr lang="ru-RU" sz="2000" dirty="0">
                <a:solidFill>
                  <a:srgbClr val="C00000"/>
                </a:solidFill>
              </a:rPr>
              <a:t>не менее 8 зачетных единиц (256 </a:t>
            </a:r>
            <a:r>
              <a:rPr lang="ru-RU" sz="2000" dirty="0" err="1">
                <a:solidFill>
                  <a:srgbClr val="C00000"/>
                </a:solidFill>
              </a:rPr>
              <a:t>ак.ч</a:t>
            </a:r>
            <a:r>
              <a:rPr lang="ru-RU" sz="2000" dirty="0">
                <a:solidFill>
                  <a:srgbClr val="C00000"/>
                </a:solidFill>
              </a:rPr>
              <a:t>.).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Образовательная программа должна обеспечиваться учебно-методической документацией по всем учебным дисциплинам (модулям), видам практики, видам государственной итоговой аттестации.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Рекомендации по иному материально-техническому и учебно-методическому обеспечению реализации образовательной программы </a:t>
            </a:r>
            <a:r>
              <a:rPr lang="ru-RU" sz="1600" b="1" dirty="0">
                <a:solidFill>
                  <a:srgbClr val="C00000"/>
                </a:solidFill>
              </a:rPr>
              <a:t>определяются ПООП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612" y="3242634"/>
            <a:ext cx="8188036" cy="34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740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28540" y="131754"/>
            <a:ext cx="10515600" cy="61700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rgbClr val="C00000"/>
                </a:solidFill>
              </a:rPr>
              <a:t>Макет ФГОС СПО по специальности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2385" y="748762"/>
            <a:ext cx="1114736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Что принципиально нового: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Содержание образования по специальности определяется образовательной программой, разрабатываемой образовательной организацией в соответствии с ФГОС СПО с учетом соответствующей примерной основной образовательной программы, включенной в реестр примерных основных образовательных программ (далее – ПООП), и </a:t>
            </a:r>
            <a:r>
              <a:rPr lang="ru-RU" i="1" dirty="0">
                <a:solidFill>
                  <a:srgbClr val="C00000"/>
                </a:solidFill>
              </a:rPr>
              <a:t>предполагает освоение «видов профессиональной деятельности, </a:t>
            </a:r>
            <a:r>
              <a:rPr lang="ru-RU" sz="2000" b="1" i="1" dirty="0">
                <a:solidFill>
                  <a:srgbClr val="00B050"/>
                </a:solidFill>
              </a:rPr>
              <a:t>самостоятельно</a:t>
            </a:r>
            <a:r>
              <a:rPr lang="ru-RU" i="1" dirty="0">
                <a:solidFill>
                  <a:srgbClr val="C00000"/>
                </a:solidFill>
              </a:rPr>
              <a:t> выбранных образовательной организацией в соответствии с потребностями регионального рынка труда из следующих видов профессиональной деятельности»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включает в образовательные программы </a:t>
            </a:r>
            <a:r>
              <a:rPr lang="ru-RU" dirty="0">
                <a:solidFill>
                  <a:srgbClr val="C00000"/>
                </a:solidFill>
              </a:rPr>
              <a:t>рабочей  программы воспитания и календарного плана воспитательной работы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Образовательная программа включает: социально-гуманитарный цикл; общепрофессиональный цикл; профессиональный цикл (</a:t>
            </a:r>
            <a:r>
              <a:rPr lang="ru-RU" dirty="0">
                <a:solidFill>
                  <a:srgbClr val="C00000"/>
                </a:solidFill>
              </a:rPr>
              <a:t>естественно-научный цикл исключен)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Рекомендуемый объем профессионального модуля составляет не </a:t>
            </a:r>
            <a:r>
              <a:rPr lang="ru-RU" sz="2000" dirty="0">
                <a:solidFill>
                  <a:srgbClr val="C00000"/>
                </a:solidFill>
              </a:rPr>
              <a:t>менее 8 зачетных единиц (256 </a:t>
            </a:r>
            <a:r>
              <a:rPr lang="ru-RU" sz="2000" dirty="0" err="1">
                <a:solidFill>
                  <a:srgbClr val="C00000"/>
                </a:solidFill>
              </a:rPr>
              <a:t>ак.ч</a:t>
            </a:r>
            <a:r>
              <a:rPr lang="ru-RU" sz="2000" dirty="0">
                <a:solidFill>
                  <a:srgbClr val="C00000"/>
                </a:solidFill>
              </a:rPr>
              <a:t>.).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Практика входит в профессиональный цикл и имеет следующие виды – </a:t>
            </a:r>
            <a:r>
              <a:rPr lang="ru-RU" dirty="0">
                <a:solidFill>
                  <a:srgbClr val="C00000"/>
                </a:solidFill>
              </a:rPr>
              <a:t>учебная практика и производственная практика, которые реализуются в форме практической подготовки</a:t>
            </a:r>
            <a:r>
              <a:rPr lang="ru-RU" dirty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dirty="0"/>
              <a:t>Государственная итоговая аттестация проводится в форме защиты выпускной квалификационной работы, которая выполняется </a:t>
            </a:r>
            <a:r>
              <a:rPr lang="ru-RU" b="1" dirty="0">
                <a:solidFill>
                  <a:srgbClr val="C00000"/>
                </a:solidFill>
              </a:rPr>
              <a:t>в виде дипломной работы (дипломного проекта) </a:t>
            </a:r>
            <a:r>
              <a:rPr lang="ru-RU" sz="2000" b="1" dirty="0">
                <a:solidFill>
                  <a:srgbClr val="C00000"/>
                </a:solidFill>
              </a:rPr>
              <a:t>и</a:t>
            </a:r>
            <a:r>
              <a:rPr lang="ru-RU" b="1" dirty="0">
                <a:solidFill>
                  <a:srgbClr val="C00000"/>
                </a:solidFill>
              </a:rPr>
              <a:t> демонстрационного экзамена. </a:t>
            </a:r>
            <a:endParaRPr lang="ru-RU" b="1" i="1" dirty="0">
              <a:solidFill>
                <a:srgbClr val="C00000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81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351" y="965200"/>
            <a:ext cx="9725553" cy="485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1033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Макет Примерной основной образовательной программы (ПООП)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9467" y="1690688"/>
            <a:ext cx="10617200" cy="3884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dirty="0"/>
              <a:t>Что принципиально нового: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ru-RU" dirty="0"/>
              <a:t>Обновление содержания (примерная рабочая программа воспитания, календарный план воспитательной работы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ru-RU" dirty="0"/>
              <a:t>Требования к учебно-методическому обеспечению программ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ru-RU" dirty="0"/>
              <a:t>Требования к организации воспитания обучающихся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ru-RU" dirty="0"/>
              <a:t>Фонды примерных оценочных средств для государственной итоговой аттестации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ru-RU" dirty="0"/>
              <a:t>В учебный план включена графа «В том числе в форме практической подготовки»</a:t>
            </a:r>
          </a:p>
        </p:txBody>
      </p:sp>
    </p:spTree>
    <p:extLst>
      <p:ext uri="{BB962C8B-B14F-4D97-AF65-F5344CB8AC3E}">
        <p14:creationId xmlns:p14="http://schemas.microsoft.com/office/powerpoint/2010/main" val="383973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461" y="4043709"/>
            <a:ext cx="1648274" cy="16480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80407" y="315883"/>
            <a:ext cx="9526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Актуализация и разработка новых ФГОС СПО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54874" y="900658"/>
            <a:ext cx="3042458" cy="12967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/>
                </a:solidFill>
              </a:rPr>
              <a:t>Министерство просвещения РФ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62598" y="938851"/>
            <a:ext cx="3042458" cy="12967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/>
                </a:solidFill>
              </a:rPr>
              <a:t>ИРПО</a:t>
            </a:r>
          </a:p>
          <a:p>
            <a:pPr algn="ctr"/>
            <a:r>
              <a:rPr lang="ru-RU" b="1" dirty="0">
                <a:solidFill>
                  <a:schemeClr val="tx2"/>
                </a:solidFill>
              </a:rPr>
              <a:t>НАРК</a:t>
            </a:r>
          </a:p>
          <a:p>
            <a:pPr algn="ctr"/>
            <a:r>
              <a:rPr lang="ru-RU" b="1" dirty="0">
                <a:solidFill>
                  <a:schemeClr val="tx2"/>
                </a:solidFill>
              </a:rPr>
              <a:t>ФУМО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562109" y="900658"/>
            <a:ext cx="3042458" cy="48712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/>
                </a:solidFill>
              </a:rPr>
              <a:t>ПРОЕКТЫ ФГОС</a:t>
            </a:r>
          </a:p>
          <a:p>
            <a:pPr algn="ctr"/>
            <a:r>
              <a:rPr lang="ru-RU" dirty="0">
                <a:solidFill>
                  <a:schemeClr val="tx2"/>
                </a:solidFill>
              </a:rPr>
              <a:t>Отличаются интеграцией профессий и специальностей, что позволяет ПОУ формировать гибкие образовательные программы, оперативно отвечающие на вызовы рынка труда</a:t>
            </a:r>
          </a:p>
        </p:txBody>
      </p:sp>
      <p:sp>
        <p:nvSpPr>
          <p:cNvPr id="7" name="Стрелка вправо 6"/>
          <p:cNvSpPr/>
          <p:nvPr/>
        </p:nvSpPr>
        <p:spPr>
          <a:xfrm>
            <a:off x="7285066" y="1313152"/>
            <a:ext cx="1197033" cy="3990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3670068" y="1218628"/>
            <a:ext cx="581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+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6111" y="2221994"/>
            <a:ext cx="8437418" cy="1776798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540153" y="3911439"/>
            <a:ext cx="3208713" cy="2103120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ysClr val="windowText" lastClr="000000"/>
                </a:solidFill>
              </a:rPr>
              <a:t>В связи с утверждением актуализированных ФГОС СПО прием по ФГОС СПО предыдущего поколения прекращается</a:t>
            </a:r>
          </a:p>
          <a:p>
            <a:pPr algn="ctr"/>
            <a:r>
              <a:rPr lang="ru-RU" dirty="0">
                <a:solidFill>
                  <a:sysClr val="windowText" lastClr="000000"/>
                </a:solidFill>
              </a:rPr>
              <a:t> с 31 декабря 2022 года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345130" y="3720868"/>
            <a:ext cx="403617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с 01.06.2022 по 31.12.2025 проводится эксперимент по разработке, апробации и внедрению новой образовательной технологии конструирования образовательных программ среднего профессионального образования в рамках федерального проекта "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Профессионалитет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Постановление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Правительства РФ от 16.03.2022 N 387,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Письмо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16.05.2022 N АБ-1305/05.</a:t>
            </a:r>
          </a:p>
        </p:txBody>
      </p:sp>
    </p:spTree>
    <p:extLst>
      <p:ext uri="{BB962C8B-B14F-4D97-AF65-F5344CB8AC3E}">
        <p14:creationId xmlns:p14="http://schemas.microsoft.com/office/powerpoint/2010/main" val="261831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7">
            <a:extLst>
              <a:ext uri="{FF2B5EF4-FFF2-40B4-BE49-F238E27FC236}">
                <a16:creationId xmlns:a16="http://schemas.microsoft.com/office/drawing/2014/main" id="{8B6C5EAB-81FF-4827-A160-22F4363C611A}"/>
              </a:ext>
            </a:extLst>
          </p:cNvPr>
          <p:cNvSpPr txBox="1">
            <a:spLocks/>
          </p:cNvSpPr>
          <p:nvPr/>
        </p:nvSpPr>
        <p:spPr>
          <a:xfrm>
            <a:off x="5157977" y="1369394"/>
            <a:ext cx="6400800" cy="1616252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Спасибо за внимание</a:t>
            </a:r>
          </a:p>
        </p:txBody>
      </p:sp>
      <p:sp>
        <p:nvSpPr>
          <p:cNvPr id="3" name="Текст 13">
            <a:extLst>
              <a:ext uri="{FF2B5EF4-FFF2-40B4-BE49-F238E27FC236}">
                <a16:creationId xmlns:a16="http://schemas.microsoft.com/office/drawing/2014/main" id="{B6611344-9447-438E-873C-299AF4110B03}"/>
              </a:ext>
            </a:extLst>
          </p:cNvPr>
          <p:cNvSpPr txBox="1">
            <a:spLocks/>
          </p:cNvSpPr>
          <p:nvPr/>
        </p:nvSpPr>
        <p:spPr>
          <a:xfrm>
            <a:off x="6182849" y="3062152"/>
            <a:ext cx="3445782" cy="288000"/>
          </a:xfrm>
          <a:prstGeom prst="rect">
            <a:avLst/>
          </a:prstGeom>
        </p:spPr>
        <p:txBody>
          <a:bodyPr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Миланов Александр Васильевич</a:t>
            </a:r>
          </a:p>
        </p:txBody>
      </p:sp>
      <p:sp>
        <p:nvSpPr>
          <p:cNvPr id="4" name="Текст 14">
            <a:extLst>
              <a:ext uri="{FF2B5EF4-FFF2-40B4-BE49-F238E27FC236}">
                <a16:creationId xmlns:a16="http://schemas.microsoft.com/office/drawing/2014/main" id="{7A3FB895-3D21-4707-8EDE-3F825906DE41}"/>
              </a:ext>
            </a:extLst>
          </p:cNvPr>
          <p:cNvSpPr txBox="1">
            <a:spLocks/>
          </p:cNvSpPr>
          <p:nvPr/>
        </p:nvSpPr>
        <p:spPr>
          <a:xfrm>
            <a:off x="6182849" y="3440440"/>
            <a:ext cx="3445782" cy="288000"/>
          </a:xfrm>
          <a:prstGeom prst="rect">
            <a:avLst/>
          </a:prstGeom>
        </p:spPr>
        <p:txBody>
          <a:bodyPr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/>
              <a:t>8(812) – 252-73-40</a:t>
            </a:r>
            <a:endParaRPr lang="ru-RU" dirty="0"/>
          </a:p>
        </p:txBody>
      </p:sp>
      <p:sp>
        <p:nvSpPr>
          <p:cNvPr id="5" name="Текст 22">
            <a:extLst>
              <a:ext uri="{FF2B5EF4-FFF2-40B4-BE49-F238E27FC236}">
                <a16:creationId xmlns:a16="http://schemas.microsoft.com/office/drawing/2014/main" id="{A0B41C33-430D-4B31-A546-F85646919475}"/>
              </a:ext>
            </a:extLst>
          </p:cNvPr>
          <p:cNvSpPr txBox="1">
            <a:spLocks/>
          </p:cNvSpPr>
          <p:nvPr/>
        </p:nvSpPr>
        <p:spPr>
          <a:xfrm>
            <a:off x="6182848" y="3817658"/>
            <a:ext cx="3445783" cy="289070"/>
          </a:xfrm>
          <a:prstGeom prst="rect">
            <a:avLst/>
          </a:prstGeom>
        </p:spPr>
        <p:txBody>
          <a:bodyPr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hlinkClick r:id="rId2"/>
              </a:rPr>
              <a:t>milanov.ktgs@obr.gov.spb.ru</a:t>
            </a:r>
            <a:endParaRPr lang="ru-RU" dirty="0"/>
          </a:p>
        </p:txBody>
      </p:sp>
      <p:sp>
        <p:nvSpPr>
          <p:cNvPr id="6" name="Текст 23">
            <a:extLst>
              <a:ext uri="{FF2B5EF4-FFF2-40B4-BE49-F238E27FC236}">
                <a16:creationId xmlns:a16="http://schemas.microsoft.com/office/drawing/2014/main" id="{E62065D0-127B-4884-9760-D1FFEC38A6F9}"/>
              </a:ext>
            </a:extLst>
          </p:cNvPr>
          <p:cNvSpPr txBox="1">
            <a:spLocks/>
          </p:cNvSpPr>
          <p:nvPr/>
        </p:nvSpPr>
        <p:spPr>
          <a:xfrm>
            <a:off x="6182849" y="4195946"/>
            <a:ext cx="3445782" cy="288000"/>
          </a:xfrm>
          <a:prstGeom prst="rect">
            <a:avLst/>
          </a:prstGeom>
        </p:spPr>
        <p:txBody>
          <a:bodyPr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>
                <a:hlinkClick r:id="rId3"/>
              </a:rPr>
              <a:t>www.</a:t>
            </a:r>
            <a:r>
              <a:rPr lang="en-US">
                <a:hlinkClick r:id="rId3"/>
              </a:rPr>
              <a:t>ktgs.ru</a:t>
            </a:r>
            <a:r>
              <a:rPr lang="en-US"/>
              <a:t> </a:t>
            </a:r>
            <a:endParaRPr lang="ru-RU" dirty="0"/>
          </a:p>
        </p:txBody>
      </p:sp>
      <p:pic>
        <p:nvPicPr>
          <p:cNvPr id="7" name="Рисунок 16" title="Изображение здания">
            <a:extLst>
              <a:ext uri="{FF2B5EF4-FFF2-40B4-BE49-F238E27FC236}">
                <a16:creationId xmlns:a16="http://schemas.microsoft.com/office/drawing/2014/main" id="{BA026684-ED32-4C82-8EFB-03E9E047EA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784" r="20784"/>
          <a:stretch>
            <a:fillRect/>
          </a:stretch>
        </p:blipFill>
        <p:spPr>
          <a:xfrm>
            <a:off x="752372" y="295679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</p:pic>
      <p:sp>
        <p:nvSpPr>
          <p:cNvPr id="8" name="Шестиугольник 7" descr="Сплошной темный шестиугольник в центре изображения">
            <a:extLst>
              <a:ext uri="{FF2B5EF4-FFF2-40B4-BE49-F238E27FC236}">
                <a16:creationId xmlns:a16="http://schemas.microsoft.com/office/drawing/2014/main" id="{7CE8B54A-D8B2-498F-ACFB-31AC2DEB83FA}"/>
              </a:ext>
            </a:extLst>
          </p:cNvPr>
          <p:cNvSpPr/>
          <p:nvPr/>
        </p:nvSpPr>
        <p:spPr>
          <a:xfrm rot="16200000">
            <a:off x="1748676" y="1823649"/>
            <a:ext cx="2412998" cy="2080172"/>
          </a:xfrm>
          <a:prstGeom prst="hexagon">
            <a:avLst/>
          </a:prstGeom>
          <a:solidFill>
            <a:srgbClr val="0019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/>
          </a:p>
        </p:txBody>
      </p:sp>
      <p:sp>
        <p:nvSpPr>
          <p:cNvPr id="9" name="Надпись 20">
            <a:extLst>
              <a:ext uri="{FF2B5EF4-FFF2-40B4-BE49-F238E27FC236}">
                <a16:creationId xmlns:a16="http://schemas.microsoft.com/office/drawing/2014/main" id="{A20626FA-81E3-4C45-BF2D-D52CF6D96238}"/>
              </a:ext>
            </a:extLst>
          </p:cNvPr>
          <p:cNvSpPr txBox="1"/>
          <p:nvPr/>
        </p:nvSpPr>
        <p:spPr>
          <a:xfrm>
            <a:off x="1966198" y="2602124"/>
            <a:ext cx="2000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ru-RU" sz="1400" b="1" dirty="0">
                <a:solidFill>
                  <a:schemeClr val="bg1"/>
                </a:solidFill>
                <a:latin typeface="Arial Black" panose="020B0A04020102020204" pitchFamily="34" charset="0"/>
              </a:rPr>
              <a:t>Колледж туризма</a:t>
            </a:r>
          </a:p>
          <a:p>
            <a:pPr rtl="0"/>
            <a:r>
              <a:rPr lang="ru-RU" sz="1400" b="1" dirty="0">
                <a:solidFill>
                  <a:schemeClr val="bg1"/>
                </a:solidFill>
                <a:latin typeface="Arial Black" panose="020B0A04020102020204" pitchFamily="34" charset="0"/>
              </a:rPr>
              <a:t>Санкт-Петербурга</a:t>
            </a:r>
          </a:p>
        </p:txBody>
      </p:sp>
    </p:spTree>
    <p:extLst>
      <p:ext uri="{BB962C8B-B14F-4D97-AF65-F5344CB8AC3E}">
        <p14:creationId xmlns:p14="http://schemas.microsoft.com/office/powerpoint/2010/main" val="1421158517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Shapes">
      <a:dk1>
        <a:sysClr val="windowText" lastClr="000000"/>
      </a:dk1>
      <a:lt1>
        <a:sysClr val="window" lastClr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1066</Words>
  <Application>Microsoft Office PowerPoint</Application>
  <PresentationFormat>Широкоэкранный</PresentationFormat>
  <Paragraphs>136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Avenir Next LT Pro</vt:lpstr>
      <vt:lpstr>Calibri</vt:lpstr>
      <vt:lpstr>Times New Roman</vt:lpstr>
      <vt:lpstr>Tw Cen MT</vt:lpstr>
      <vt:lpstr>Wingdings</vt:lpstr>
      <vt:lpstr>ShapesVTI</vt:lpstr>
      <vt:lpstr>Формирование модели образовательно-производственного кластера как условие перехода к новому уровню образования «Профессионалитет»</vt:lpstr>
      <vt:lpstr>Презентация PowerPoint</vt:lpstr>
      <vt:lpstr>ПРОФЕССИОНАЛИТЕТ</vt:lpstr>
      <vt:lpstr>Презентация PowerPoint</vt:lpstr>
      <vt:lpstr>Презентация PowerPoint</vt:lpstr>
      <vt:lpstr>Презентация PowerPoint</vt:lpstr>
      <vt:lpstr>Презентация PowerPoint</vt:lpstr>
      <vt:lpstr>Макет ФГОС СПО по профессии</vt:lpstr>
      <vt:lpstr>Презентация PowerPoint</vt:lpstr>
      <vt:lpstr>Презентация PowerPoint</vt:lpstr>
      <vt:lpstr>Макет Примерной основной образовательной программы (ПООП)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Головских Е.А.</dc:creator>
  <cp:lastModifiedBy>SmetaWizard</cp:lastModifiedBy>
  <cp:revision>8</cp:revision>
  <dcterms:created xsi:type="dcterms:W3CDTF">2022-10-10T08:02:38Z</dcterms:created>
  <dcterms:modified xsi:type="dcterms:W3CDTF">2022-10-12T11:37:45Z</dcterms:modified>
</cp:coreProperties>
</file>