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2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3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3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58" r:id="rId4"/>
    <p:sldId id="260" r:id="rId5"/>
    <p:sldId id="261" r:id="rId6"/>
    <p:sldId id="29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94" r:id="rId19"/>
    <p:sldId id="295" r:id="rId20"/>
    <p:sldId id="296" r:id="rId21"/>
    <p:sldId id="297" r:id="rId22"/>
    <p:sldId id="277" r:id="rId23"/>
    <p:sldId id="292" r:id="rId24"/>
    <p:sldId id="279" r:id="rId25"/>
    <p:sldId id="280" r:id="rId26"/>
    <p:sldId id="284" r:id="rId27"/>
    <p:sldId id="281" r:id="rId28"/>
    <p:sldId id="282" r:id="rId29"/>
    <p:sldId id="283" r:id="rId30"/>
    <p:sldId id="285" r:id="rId31"/>
    <p:sldId id="286" r:id="rId32"/>
    <p:sldId id="287" r:id="rId33"/>
    <p:sldId id="288" r:id="rId34"/>
    <p:sldId id="289" r:id="rId35"/>
    <p:sldId id="290" r:id="rId36"/>
    <p:sldId id="293" r:id="rId37"/>
    <p:sldId id="299" r:id="rId38"/>
  </p:sldIdLst>
  <p:sldSz cx="12192000" cy="6858000"/>
  <p:notesSz cx="9866313" cy="67357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3" roundtripDataSignature="AMtx7mhFTYQ/fgegnxaB7S4kf3Z/ksHz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EFF"/>
    <a:srgbClr val="0F7698"/>
    <a:srgbClr val="E7F8FD"/>
    <a:srgbClr val="F2F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D05BECE-65D7-49A8-A8AD-3CA8374E1A2F}">
  <a:tblStyle styleId="{5D05BECE-65D7-49A8-A8AD-3CA8374E1A2F}" styleName="Table_0"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F6FC"/>
          </a:solidFill>
        </a:fill>
      </a:tcStyle>
    </a:wholeTbl>
    <a:band1H>
      <a:tcTxStyle/>
      <a:tcStyle>
        <a:tcBdr/>
        <a:fill>
          <a:solidFill>
            <a:srgbClr val="D1ECF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ECF9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9F6FC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9F6FC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69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1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2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Разработка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программ</a:t>
            </a:r>
          </a:p>
        </c:rich>
      </c:tx>
      <c:layout>
        <c:manualLayout>
          <c:xMode val="edge"/>
          <c:yMode val="edge"/>
          <c:x val="0.2854643555765367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CA5-41B0-B12C-D498497EFD41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CA5-41B0-B12C-D498497EFD4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Всего </c:v>
                </c:pt>
                <c:pt idx="1">
                  <c:v>Разработано</c:v>
                </c:pt>
                <c:pt idx="2">
                  <c:v>В разработке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31</c:v>
                </c:pt>
                <c:pt idx="1">
                  <c:v>6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A5-41B0-B12C-D498497EF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5209744"/>
        <c:axId val="435210072"/>
      </c:barChart>
      <c:catAx>
        <c:axId val="43520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10072"/>
        <c:crosses val="autoZero"/>
        <c:auto val="1"/>
        <c:lblAlgn val="ctr"/>
        <c:lblOffset val="100"/>
        <c:noMultiLvlLbl val="0"/>
      </c:catAx>
      <c:valAx>
        <c:axId val="435210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0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Разработка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программ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2854643555765367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CA5-41B0-B12C-D498497EFD41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CA5-41B0-B12C-D498497EFD4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06-48C7-ACE8-1E5A6422278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CA5-41B0-B12C-D498497EFD4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A5-41B0-B12C-D498497EFD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Всего </c:v>
                </c:pt>
                <c:pt idx="1">
                  <c:v>Разработано</c:v>
                </c:pt>
                <c:pt idx="2">
                  <c:v>В разработке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</c:v>
                </c:pt>
                <c:pt idx="1">
                  <c:v>6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A5-41B0-B12C-D498497EF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5209744"/>
        <c:axId val="435210072"/>
      </c:barChart>
      <c:catAx>
        <c:axId val="43520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10072"/>
        <c:crosses val="autoZero"/>
        <c:auto val="1"/>
        <c:lblAlgn val="ctr"/>
        <c:lblOffset val="100"/>
        <c:noMultiLvlLbl val="0"/>
      </c:catAx>
      <c:valAx>
        <c:axId val="435210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0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Разработка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программ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2854643555765367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D2-45A1-843F-50DC5272FFD9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D2-45A1-843F-50DC5272FFD9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4D2-45A1-843F-50DC5272FFD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D2-45A1-843F-50DC5272FFD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4D2-45A1-843F-50DC5272FFD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4D2-45A1-843F-50DC5272FF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Всего</c:v>
                </c:pt>
                <c:pt idx="1">
                  <c:v>Разработано</c:v>
                </c:pt>
                <c:pt idx="2">
                  <c:v>В разработке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21</c:v>
                </c:pt>
                <c:pt idx="1">
                  <c:v>11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D2-45A1-843F-50DC5272F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5209744"/>
        <c:axId val="435210072"/>
      </c:barChart>
      <c:catAx>
        <c:axId val="43520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10072"/>
        <c:crosses val="autoZero"/>
        <c:auto val="1"/>
        <c:lblAlgn val="ctr"/>
        <c:lblOffset val="100"/>
        <c:noMultiLvlLbl val="0"/>
      </c:catAx>
      <c:valAx>
        <c:axId val="435210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0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Разработка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программ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2854643555765367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CA5-41B0-B12C-D498497EFD41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CA5-41B0-B12C-D498497EFD4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23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06-48C7-ACE8-1E5A6422278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CA5-41B0-B12C-D498497EFD4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20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A5-41B0-B12C-D498497EFD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Всего </c:v>
                </c:pt>
                <c:pt idx="1">
                  <c:v>Разработано</c:v>
                </c:pt>
                <c:pt idx="2">
                  <c:v>В разработке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</c:v>
                </c:pt>
                <c:pt idx="1">
                  <c:v>6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A5-41B0-B12C-D498497EF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5209744"/>
        <c:axId val="435210072"/>
      </c:barChart>
      <c:catAx>
        <c:axId val="43520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10072"/>
        <c:crosses val="autoZero"/>
        <c:auto val="1"/>
        <c:lblAlgn val="ctr"/>
        <c:lblOffset val="100"/>
        <c:noMultiLvlLbl val="0"/>
      </c:catAx>
      <c:valAx>
        <c:axId val="435210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0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Разработка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программ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2854643555765367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32C-4FA2-A62C-42D0BDEEFAF7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32C-4FA2-A62C-42D0BDEEFAF7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32C-4FA2-A62C-42D0BDEEFAF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23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2C-4FA2-A62C-42D0BDEEFAF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11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32C-4FA2-A62C-42D0BDEEFAF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12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142270686437998E-2"/>
                      <c:h val="0.116357005391623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32C-4FA2-A62C-42D0BDEEFA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Всего</c:v>
                </c:pt>
                <c:pt idx="1">
                  <c:v>Разработано</c:v>
                </c:pt>
                <c:pt idx="2">
                  <c:v>В разработке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23</c:v>
                </c:pt>
                <c:pt idx="1">
                  <c:v>11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2C-4FA2-A62C-42D0BDEEFA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5209744"/>
        <c:axId val="435210072"/>
      </c:barChart>
      <c:catAx>
        <c:axId val="43520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10072"/>
        <c:crosses val="autoZero"/>
        <c:auto val="1"/>
        <c:lblAlgn val="ctr"/>
        <c:lblOffset val="100"/>
        <c:noMultiLvlLbl val="0"/>
      </c:catAx>
      <c:valAx>
        <c:axId val="435210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0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Разработка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программ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2854643555765367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CA5-41B0-B12C-D498497EFD41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CA5-41B0-B12C-D498497EFD4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06-48C7-ACE8-1E5A6422278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CA5-41B0-B12C-D498497EFD4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A5-41B0-B12C-D498497EFD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Всего </c:v>
                </c:pt>
                <c:pt idx="1">
                  <c:v>Разработано</c:v>
                </c:pt>
                <c:pt idx="2">
                  <c:v>В разработке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</c:v>
                </c:pt>
                <c:pt idx="1">
                  <c:v>6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A5-41B0-B12C-D498497EF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5209744"/>
        <c:axId val="435210072"/>
      </c:barChart>
      <c:catAx>
        <c:axId val="43520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10072"/>
        <c:crosses val="autoZero"/>
        <c:auto val="1"/>
        <c:lblAlgn val="ctr"/>
        <c:lblOffset val="100"/>
        <c:noMultiLvlLbl val="0"/>
      </c:catAx>
      <c:valAx>
        <c:axId val="435210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0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BFEFF"/>
    </a:solidFill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Разработка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программ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2854643555765367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75-4579-AEDB-78BFF08D08B0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75-4579-AEDB-78BFF08D08B0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E75-4579-AEDB-78BFF08D08B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75-4579-AEDB-78BFF08D08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E75-4579-AEDB-78BFF08D08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13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E75-4579-AEDB-78BFF08D08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Всего</c:v>
                </c:pt>
                <c:pt idx="1">
                  <c:v>Разработано</c:v>
                </c:pt>
                <c:pt idx="2">
                  <c:v>В разработке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</c:v>
                </c:pt>
                <c:pt idx="1">
                  <c:v>6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75-4579-AEDB-78BFF08D0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5209744"/>
        <c:axId val="435210072"/>
      </c:barChart>
      <c:catAx>
        <c:axId val="43520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10072"/>
        <c:crosses val="autoZero"/>
        <c:auto val="1"/>
        <c:lblAlgn val="ctr"/>
        <c:lblOffset val="100"/>
        <c:noMultiLvlLbl val="0"/>
      </c:catAx>
      <c:valAx>
        <c:axId val="435210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520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ПОКАЗАТЕЛИ УСПЕВАЕМОСТИ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7857838452400158"/>
          <c:y val="3.47156447009575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2427130782898408E-2"/>
          <c:y val="0.13457423995289608"/>
          <c:w val="0.71552456984543589"/>
          <c:h val="0.7045324144348197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"5" отлично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7.1418008344328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6D-4DF3-86D5-ECBAB7853853}"/>
                </c:ext>
              </c:extLst>
            </c:dLbl>
            <c:dLbl>
              <c:idx val="2"/>
              <c:layout>
                <c:manualLayout>
                  <c:x val="-4.6296296296296302E-3"/>
                  <c:y val="-2.3809523809523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6D-4DF3-86D5-ECBAB78538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2020-2021</c:v>
                </c:pt>
                <c:pt idx="1">
                  <c:v>2021-2022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6D-4DF3-86D5-ECBAB785385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"4" хорошо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652614074980404E-3"/>
                  <c:y val="-8.629762569591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6D-4DF3-86D5-ECBAB7853853}"/>
                </c:ext>
              </c:extLst>
            </c:dLbl>
            <c:dLbl>
              <c:idx val="1"/>
              <c:layout>
                <c:manualLayout>
                  <c:x val="2.4660212416245809E-2"/>
                  <c:y val="-9.0260676222489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FF-4D62-B7FC-8E3D409A0F5E}"/>
                </c:ext>
              </c:extLst>
            </c:dLbl>
            <c:dLbl>
              <c:idx val="2"/>
              <c:layout>
                <c:manualLayout>
                  <c:x val="3.0092592592592511E-2"/>
                  <c:y val="-2.3809523809523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6D-4DF3-86D5-ECBAB78538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2020-2021</c:v>
                </c:pt>
                <c:pt idx="1">
                  <c:v>2021-2022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18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6D-4DF3-86D5-ECBAB785385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"3" удовлетворительно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1233125276468082E-2"/>
                  <c:y val="-7.5882932285631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6D-4DF3-86D5-ECBAB7853853}"/>
                </c:ext>
              </c:extLst>
            </c:dLbl>
            <c:dLbl>
              <c:idx val="1"/>
              <c:layout>
                <c:manualLayout>
                  <c:x val="2.5429145023870583E-2"/>
                  <c:y val="-5.2073467051436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FF-4D62-B7FC-8E3D409A0F5E}"/>
                </c:ext>
              </c:extLst>
            </c:dLbl>
            <c:dLbl>
              <c:idx val="2"/>
              <c:layout>
                <c:manualLayout>
                  <c:x val="2.7777777777777703E-2"/>
                  <c:y val="-2.777777777777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6D-4DF3-86D5-ECBAB78538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2020-2021</c:v>
                </c:pt>
                <c:pt idx="1">
                  <c:v>2021-2022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F6D-4DF3-86D5-ECBAB78538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5471360"/>
        <c:axId val="145472896"/>
        <c:axId val="145331968"/>
      </c:bar3DChart>
      <c:catAx>
        <c:axId val="14547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472896"/>
        <c:crosses val="autoZero"/>
        <c:auto val="1"/>
        <c:lblAlgn val="ctr"/>
        <c:lblOffset val="100"/>
        <c:noMultiLvlLbl val="0"/>
      </c:catAx>
      <c:valAx>
        <c:axId val="14547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471360"/>
        <c:crosses val="autoZero"/>
        <c:crossBetween val="between"/>
      </c:valAx>
      <c:serAx>
        <c:axId val="14533196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472896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ПОКАЗАТЕЛИ УСПЕВАЕМОСТИ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7857838452400158"/>
          <c:y val="3.47156447009575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2427130782898408E-2"/>
          <c:y val="0.13457423995289608"/>
          <c:w val="0.71552456984543589"/>
          <c:h val="0.7045324144348197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"5" отлично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7.1418008344328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6D-4DF3-86D5-ECBAB7853853}"/>
                </c:ext>
              </c:extLst>
            </c:dLbl>
            <c:dLbl>
              <c:idx val="1"/>
              <c:layout>
                <c:manualLayout>
                  <c:x val="1.5265845781485553E-2"/>
                  <c:y val="-0.135391014333734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A5-440A-B010-07ECDE1A4F16}"/>
                </c:ext>
              </c:extLst>
            </c:dLbl>
            <c:dLbl>
              <c:idx val="2"/>
              <c:layout>
                <c:manualLayout>
                  <c:x val="-4.6296296296296302E-3"/>
                  <c:y val="-2.3809523809523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6D-4DF3-86D5-ECBAB78538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2020-2021</c:v>
                </c:pt>
                <c:pt idx="1">
                  <c:v>2021-2022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6D-4DF3-86D5-ECBAB785385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"4" хорошо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310415023885362E-2"/>
                  <c:y val="-0.173086737448312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6D-4DF3-86D5-ECBAB7853853}"/>
                </c:ext>
              </c:extLst>
            </c:dLbl>
            <c:dLbl>
              <c:idx val="1"/>
              <c:layout>
                <c:manualLayout>
                  <c:x val="2.4660212416245809E-2"/>
                  <c:y val="-9.0260676222489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FF-4D62-B7FC-8E3D409A0F5E}"/>
                </c:ext>
              </c:extLst>
            </c:dLbl>
            <c:dLbl>
              <c:idx val="2"/>
              <c:layout>
                <c:manualLayout>
                  <c:x val="3.0092592592592511E-2"/>
                  <c:y val="-2.3809523809523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6D-4DF3-86D5-ECBAB78538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2020-2021</c:v>
                </c:pt>
                <c:pt idx="1">
                  <c:v>2021-2022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6D-4DF3-86D5-ECBAB785385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"3" удовлетворительно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1233125276468082E-2"/>
                  <c:y val="-7.5882932285631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6D-4DF3-86D5-ECBAB7853853}"/>
                </c:ext>
              </c:extLst>
            </c:dLbl>
            <c:dLbl>
              <c:idx val="1"/>
              <c:layout>
                <c:manualLayout>
                  <c:x val="2.5429145023870583E-2"/>
                  <c:y val="-5.2073467051436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FF-4D62-B7FC-8E3D409A0F5E}"/>
                </c:ext>
              </c:extLst>
            </c:dLbl>
            <c:dLbl>
              <c:idx val="2"/>
              <c:layout>
                <c:manualLayout>
                  <c:x val="2.7777777777777703E-2"/>
                  <c:y val="-2.777777777777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6D-4DF3-86D5-ECBAB78538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2020-2021</c:v>
                </c:pt>
                <c:pt idx="1">
                  <c:v>2021-2022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F6D-4DF3-86D5-ECBAB78538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5325440"/>
        <c:axId val="145343616"/>
        <c:axId val="138926272"/>
      </c:bar3DChart>
      <c:catAx>
        <c:axId val="14532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343616"/>
        <c:crosses val="autoZero"/>
        <c:auto val="1"/>
        <c:lblAlgn val="ctr"/>
        <c:lblOffset val="100"/>
        <c:noMultiLvlLbl val="0"/>
      </c:catAx>
      <c:valAx>
        <c:axId val="14534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325440"/>
        <c:crosses val="autoZero"/>
        <c:crossBetween val="between"/>
      </c:valAx>
      <c:serAx>
        <c:axId val="1389262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343616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ПОКАЗАТЕЛИ УСПЕВАЕМОСТИ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7857838452400158"/>
          <c:y val="3.47156447009575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2427130782898408E-2"/>
          <c:y val="0.13457423995289608"/>
          <c:w val="0.71552456984543589"/>
          <c:h val="0.7045324144348197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"5" отлично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7.1418008344328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94-4E99-8842-F8D7509C57CF}"/>
                </c:ext>
              </c:extLst>
            </c:dLbl>
            <c:dLbl>
              <c:idx val="2"/>
              <c:layout>
                <c:manualLayout>
                  <c:x val="-4.6296296296296302E-3"/>
                  <c:y val="-2.3809523809523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094-4E99-8842-F8D7509C57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2020-2021</c:v>
                </c:pt>
                <c:pt idx="1">
                  <c:v>2021-2022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94-4E99-8842-F8D7509C57C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"4" хорошо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652614074980404E-3"/>
                  <c:y val="-8.629762569591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094-4E99-8842-F8D7509C57CF}"/>
                </c:ext>
              </c:extLst>
            </c:dLbl>
            <c:dLbl>
              <c:idx val="1"/>
              <c:layout>
                <c:manualLayout>
                  <c:x val="2.4660212416245809E-2"/>
                  <c:y val="-9.026067622248960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094-4E99-8842-F8D7509C57CF}"/>
                </c:ext>
              </c:extLst>
            </c:dLbl>
            <c:dLbl>
              <c:idx val="2"/>
              <c:layout>
                <c:manualLayout>
                  <c:x val="3.0092592592592511E-2"/>
                  <c:y val="-2.3809523809523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094-4E99-8842-F8D7509C57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2020-2021</c:v>
                </c:pt>
                <c:pt idx="1">
                  <c:v>2021-2022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094-4E99-8842-F8D7509C57C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"3" удовлетворительно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1233125276468082E-2"/>
                  <c:y val="-7.5882932285631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094-4E99-8842-F8D7509C57CF}"/>
                </c:ext>
              </c:extLst>
            </c:dLbl>
            <c:dLbl>
              <c:idx val="1"/>
              <c:layout>
                <c:manualLayout>
                  <c:x val="2.777777777777779E-2"/>
                  <c:y val="-1.38862578803830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094-4E99-8842-F8D7509C57CF}"/>
                </c:ext>
              </c:extLst>
            </c:dLbl>
            <c:dLbl>
              <c:idx val="2"/>
              <c:layout>
                <c:manualLayout>
                  <c:x val="2.7777777777777703E-2"/>
                  <c:y val="-2.777777777777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094-4E99-8842-F8D7509C57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2020-2021</c:v>
                </c:pt>
                <c:pt idx="1">
                  <c:v>2021-2022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9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094-4E99-8842-F8D7509C57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8668672"/>
        <c:axId val="138547584"/>
        <c:axId val="121719872"/>
      </c:bar3DChart>
      <c:catAx>
        <c:axId val="13866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8547584"/>
        <c:crosses val="autoZero"/>
        <c:auto val="1"/>
        <c:lblAlgn val="ctr"/>
        <c:lblOffset val="100"/>
        <c:noMultiLvlLbl val="0"/>
      </c:catAx>
      <c:valAx>
        <c:axId val="13854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8668672"/>
        <c:crosses val="autoZero"/>
        <c:crossBetween val="between"/>
      </c:valAx>
      <c:serAx>
        <c:axId val="1217198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8547584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ПОКАЗАТЕЛИ УСПЕВАЕМОСТИ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7857838452400158"/>
          <c:y val="3.47156447009575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2427130782898408E-2"/>
          <c:y val="0.13457423995289608"/>
          <c:w val="0.71552456984543589"/>
          <c:h val="0.7045324144348197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"5" отлично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7.1418008344328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6D-4DF3-86D5-ECBAB7853853}"/>
                </c:ext>
              </c:extLst>
            </c:dLbl>
            <c:dLbl>
              <c:idx val="2"/>
              <c:layout>
                <c:manualLayout>
                  <c:x val="-4.6296296296296302E-3"/>
                  <c:y val="-2.3809523809523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6D-4DF3-86D5-ECBAB78538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2020-2021</c:v>
                </c:pt>
                <c:pt idx="1">
                  <c:v>2021-2022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6D-4DF3-86D5-ECBAB785385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"4" хорошо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652614074980404E-3"/>
                  <c:y val="-8.629762569591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6D-4DF3-86D5-ECBAB7853853}"/>
                </c:ext>
              </c:extLst>
            </c:dLbl>
            <c:dLbl>
              <c:idx val="1"/>
              <c:layout>
                <c:manualLayout>
                  <c:x val="2.4660212416245809E-2"/>
                  <c:y val="-9.0260676222489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FF-4D62-B7FC-8E3D409A0F5E}"/>
                </c:ext>
              </c:extLst>
            </c:dLbl>
            <c:dLbl>
              <c:idx val="2"/>
              <c:layout>
                <c:manualLayout>
                  <c:x val="3.0092592592592511E-2"/>
                  <c:y val="-2.3809523809523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6D-4DF3-86D5-ECBAB78538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2020-2021</c:v>
                </c:pt>
                <c:pt idx="1">
                  <c:v>2021-2022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44</c:v>
                </c:pt>
                <c:pt idx="1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6D-4DF3-86D5-ECBAB785385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"3" удовлетворительно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1233125276468082E-2"/>
                  <c:y val="-7.5882932285631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6D-4DF3-86D5-ECBAB7853853}"/>
                </c:ext>
              </c:extLst>
            </c:dLbl>
            <c:dLbl>
              <c:idx val="1"/>
              <c:layout>
                <c:manualLayout>
                  <c:x val="2.5429145023870583E-2"/>
                  <c:y val="-5.2073467051436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FF-4D62-B7FC-8E3D409A0F5E}"/>
                </c:ext>
              </c:extLst>
            </c:dLbl>
            <c:dLbl>
              <c:idx val="2"/>
              <c:layout>
                <c:manualLayout>
                  <c:x val="2.7777777777777703E-2"/>
                  <c:y val="-2.777777777777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6D-4DF3-86D5-ECBAB78538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2020-2021</c:v>
                </c:pt>
                <c:pt idx="1">
                  <c:v>2021-2022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F6D-4DF3-86D5-ECBAB78538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8896128"/>
        <c:axId val="138897664"/>
        <c:axId val="138566272"/>
      </c:bar3DChart>
      <c:catAx>
        <c:axId val="13889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8897664"/>
        <c:crosses val="autoZero"/>
        <c:auto val="1"/>
        <c:lblAlgn val="ctr"/>
        <c:lblOffset val="100"/>
        <c:noMultiLvlLbl val="0"/>
      </c:catAx>
      <c:valAx>
        <c:axId val="13889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8896128"/>
        <c:crosses val="autoZero"/>
        <c:crossBetween val="between"/>
      </c:valAx>
      <c:serAx>
        <c:axId val="1385662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8897664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image" Target="../media/image2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image" Target="../media/image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FC9453-DB8E-4D5F-B68C-D22D4F8C624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88E784-D7CF-457F-A6C5-8ACE4E27AD11}">
      <dgm:prSet phldrT="[Текст]" custT="1"/>
      <dgm:spPr>
        <a:solidFill>
          <a:srgbClr val="F2F7FC"/>
        </a:solidFill>
      </dgm:spPr>
      <dgm:t>
        <a:bodyPr/>
        <a:lstStyle/>
        <a:p>
          <a:pPr rtl="0"/>
          <a:r>
            <a:rPr lang="ru-RU" sz="26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Конкурс профессионального мастерства «</a:t>
          </a:r>
          <a:r>
            <a:rPr lang="ru-RU" sz="2600" dirty="0" err="1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Суперотельер</a:t>
          </a:r>
          <a:r>
            <a:rPr lang="ru-RU" sz="26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 2022»</a:t>
          </a:r>
          <a:endParaRPr lang="ru-RU" sz="2600" dirty="0"/>
        </a:p>
      </dgm:t>
    </dgm:pt>
    <dgm:pt modelId="{342C8C76-4C60-42E5-BCF4-28469E877152}" type="parTrans" cxnId="{A6FC9ECA-E374-49DB-85AB-196677D60742}">
      <dgm:prSet/>
      <dgm:spPr/>
      <dgm:t>
        <a:bodyPr/>
        <a:lstStyle/>
        <a:p>
          <a:endParaRPr lang="ru-RU" sz="2600"/>
        </a:p>
      </dgm:t>
    </dgm:pt>
    <dgm:pt modelId="{B56EE840-5D48-4A8A-A4A6-84D3E4020582}" type="sibTrans" cxnId="{A6FC9ECA-E374-49DB-85AB-196677D60742}">
      <dgm:prSet/>
      <dgm:spPr/>
      <dgm:t>
        <a:bodyPr/>
        <a:lstStyle/>
        <a:p>
          <a:endParaRPr lang="ru-RU" sz="2600"/>
        </a:p>
      </dgm:t>
    </dgm:pt>
    <dgm:pt modelId="{7C78E63E-10E8-4534-A180-5AEA20EE57A1}">
      <dgm:prSet phldrT="[Текст]" custT="1"/>
      <dgm:spPr>
        <a:solidFill>
          <a:srgbClr val="F2F7FC"/>
        </a:solidFill>
      </dgm:spPr>
      <dgm:t>
        <a:bodyPr/>
        <a:lstStyle/>
        <a:p>
          <a:pPr rtl="0"/>
          <a:r>
            <a:rPr lang="ru-RU" sz="26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Первый форум промышленного блока, креативности и сервиса в Северной Осетии</a:t>
          </a:r>
          <a:endParaRPr lang="ru-RU" sz="2600" dirty="0"/>
        </a:p>
      </dgm:t>
    </dgm:pt>
    <dgm:pt modelId="{47B61846-5BE5-4504-BAB0-7AA617B7C9F9}" type="parTrans" cxnId="{34CB74A5-8280-4708-9B6C-1255557FCB8A}">
      <dgm:prSet/>
      <dgm:spPr/>
      <dgm:t>
        <a:bodyPr/>
        <a:lstStyle/>
        <a:p>
          <a:endParaRPr lang="ru-RU" sz="2600"/>
        </a:p>
      </dgm:t>
    </dgm:pt>
    <dgm:pt modelId="{6EDC49C8-8C92-475F-A634-2E8DFA77B3AB}" type="sibTrans" cxnId="{34CB74A5-8280-4708-9B6C-1255557FCB8A}">
      <dgm:prSet/>
      <dgm:spPr/>
      <dgm:t>
        <a:bodyPr/>
        <a:lstStyle/>
        <a:p>
          <a:endParaRPr lang="ru-RU" sz="2600"/>
        </a:p>
      </dgm:t>
    </dgm:pt>
    <dgm:pt modelId="{8EE1E36B-29C7-47CB-90B5-967D6514421B}">
      <dgm:prSet phldrT="[Текст]" custT="1"/>
      <dgm:spPr>
        <a:solidFill>
          <a:srgbClr val="F2F7FC"/>
        </a:solidFill>
      </dgm:spPr>
      <dgm:t>
        <a:bodyPr/>
        <a:lstStyle/>
        <a:p>
          <a:pPr rtl="0"/>
          <a:r>
            <a:rPr lang="ru-RU" sz="26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Евразийская программа развития компетенций (подготовка участников к Евразийскому чемпионату по компетенции «Поварское дело»)</a:t>
          </a:r>
          <a:endParaRPr lang="ru-RU" sz="2600" dirty="0"/>
        </a:p>
      </dgm:t>
    </dgm:pt>
    <dgm:pt modelId="{26F2C832-C67D-4AC4-8438-757B92F64B6C}" type="parTrans" cxnId="{7CD34111-2644-4738-AA13-B834433CBCF8}">
      <dgm:prSet/>
      <dgm:spPr/>
      <dgm:t>
        <a:bodyPr/>
        <a:lstStyle/>
        <a:p>
          <a:endParaRPr lang="ru-RU" sz="2600"/>
        </a:p>
      </dgm:t>
    </dgm:pt>
    <dgm:pt modelId="{06450D23-AED4-4357-A151-1BB66C939170}" type="sibTrans" cxnId="{7CD34111-2644-4738-AA13-B834433CBCF8}">
      <dgm:prSet/>
      <dgm:spPr/>
      <dgm:t>
        <a:bodyPr/>
        <a:lstStyle/>
        <a:p>
          <a:endParaRPr lang="ru-RU" sz="2600"/>
        </a:p>
      </dgm:t>
    </dgm:pt>
    <dgm:pt modelId="{2B90601A-3A9F-4192-9D82-9C52B010EA50}">
      <dgm:prSet phldrT="[Текст]" custT="1"/>
      <dgm:spPr>
        <a:solidFill>
          <a:srgbClr val="F2F7FC"/>
        </a:solidFill>
      </dgm:spPr>
      <dgm:t>
        <a:bodyPr/>
        <a:lstStyle/>
        <a:p>
          <a:pPr rtl="0">
            <a:spcAft>
              <a:spcPts val="0"/>
            </a:spcAft>
          </a:pPr>
          <a:r>
            <a:rPr lang="ru-RU" sz="26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Международный конкурс «Кулинарное искусство»</a:t>
          </a:r>
        </a:p>
        <a:p>
          <a:pPr rtl="0">
            <a:spcAft>
              <a:spcPts val="0"/>
            </a:spcAft>
          </a:pPr>
          <a:r>
            <a:rPr lang="ru-RU" sz="26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в Республике Беларусь</a:t>
          </a:r>
          <a:endParaRPr lang="ru-RU" sz="2600" dirty="0"/>
        </a:p>
      </dgm:t>
    </dgm:pt>
    <dgm:pt modelId="{917D07DD-470C-4CBC-B464-4D7CCEF0DA76}" type="parTrans" cxnId="{76BA1546-E7F9-4933-BCC0-67FC461A070C}">
      <dgm:prSet/>
      <dgm:spPr/>
      <dgm:t>
        <a:bodyPr/>
        <a:lstStyle/>
        <a:p>
          <a:endParaRPr lang="ru-RU" sz="2600"/>
        </a:p>
      </dgm:t>
    </dgm:pt>
    <dgm:pt modelId="{BC252F5A-4BE0-4105-9C46-6F22FB293C7C}" type="sibTrans" cxnId="{76BA1546-E7F9-4933-BCC0-67FC461A070C}">
      <dgm:prSet/>
      <dgm:spPr/>
      <dgm:t>
        <a:bodyPr/>
        <a:lstStyle/>
        <a:p>
          <a:endParaRPr lang="ru-RU" sz="2600"/>
        </a:p>
      </dgm:t>
    </dgm:pt>
    <dgm:pt modelId="{B0071FBF-D075-4DEF-956D-2F99737684D9}">
      <dgm:prSet phldrT="[Текст]" custT="1"/>
      <dgm:spPr>
        <a:solidFill>
          <a:srgbClr val="F2F7FC"/>
        </a:solidFill>
      </dgm:spPr>
      <dgm:t>
        <a:bodyPr/>
        <a:lstStyle/>
        <a:p>
          <a:pPr rtl="0">
            <a:spcAft>
              <a:spcPts val="0"/>
            </a:spcAft>
          </a:pPr>
          <a:r>
            <a:rPr lang="ru-RU" sz="26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Международный турнир по ресторанному спорту</a:t>
          </a:r>
        </a:p>
        <a:p>
          <a:pPr rtl="0">
            <a:spcAft>
              <a:spcPts val="0"/>
            </a:spcAft>
          </a:pPr>
          <a:r>
            <a:rPr lang="ru-RU" sz="26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«</a:t>
          </a:r>
          <a:r>
            <a:rPr lang="ru-RU" sz="2600" dirty="0" err="1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Saint-Petersburg</a:t>
          </a:r>
          <a:r>
            <a:rPr lang="ru-RU" sz="26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 Open»-2022</a:t>
          </a:r>
          <a:endParaRPr lang="ru-RU" sz="2600" dirty="0"/>
        </a:p>
      </dgm:t>
    </dgm:pt>
    <dgm:pt modelId="{F1FB8488-D413-4E1F-9DE0-898A71BFA34D}" type="parTrans" cxnId="{1DC6792A-BA4C-4FD1-A415-97F41D0AE79C}">
      <dgm:prSet/>
      <dgm:spPr/>
      <dgm:t>
        <a:bodyPr/>
        <a:lstStyle/>
        <a:p>
          <a:endParaRPr lang="ru-RU" sz="2600"/>
        </a:p>
      </dgm:t>
    </dgm:pt>
    <dgm:pt modelId="{3F17992F-9555-419F-A2C0-138D22D6EA6E}" type="sibTrans" cxnId="{1DC6792A-BA4C-4FD1-A415-97F41D0AE79C}">
      <dgm:prSet/>
      <dgm:spPr/>
      <dgm:t>
        <a:bodyPr/>
        <a:lstStyle/>
        <a:p>
          <a:endParaRPr lang="ru-RU" sz="2600"/>
        </a:p>
      </dgm:t>
    </dgm:pt>
    <dgm:pt modelId="{82150CA8-212B-4C5C-A5D7-5D06145C3BC7}" type="pres">
      <dgm:prSet presAssocID="{8AFC9453-DB8E-4D5F-B68C-D22D4F8C624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7A2F865-E477-4E92-A964-928A0F431889}" type="pres">
      <dgm:prSet presAssocID="{8AFC9453-DB8E-4D5F-B68C-D22D4F8C6240}" presName="Name1" presStyleCnt="0"/>
      <dgm:spPr/>
    </dgm:pt>
    <dgm:pt modelId="{5BA63FCD-288F-4529-AAAF-A619461E6FF3}" type="pres">
      <dgm:prSet presAssocID="{8AFC9453-DB8E-4D5F-B68C-D22D4F8C6240}" presName="cycle" presStyleCnt="0"/>
      <dgm:spPr/>
    </dgm:pt>
    <dgm:pt modelId="{145623D1-AF7F-4027-A0F1-45E277B60393}" type="pres">
      <dgm:prSet presAssocID="{8AFC9453-DB8E-4D5F-B68C-D22D4F8C6240}" presName="srcNode" presStyleLbl="node1" presStyleIdx="0" presStyleCnt="5"/>
      <dgm:spPr/>
    </dgm:pt>
    <dgm:pt modelId="{4E21F022-DA47-461C-A67A-E3D382426889}" type="pres">
      <dgm:prSet presAssocID="{8AFC9453-DB8E-4D5F-B68C-D22D4F8C6240}" presName="conn" presStyleLbl="parChTrans1D2" presStyleIdx="0" presStyleCnt="1"/>
      <dgm:spPr/>
      <dgm:t>
        <a:bodyPr/>
        <a:lstStyle/>
        <a:p>
          <a:endParaRPr lang="ru-RU"/>
        </a:p>
      </dgm:t>
    </dgm:pt>
    <dgm:pt modelId="{E2432CDD-A1C7-4C6A-A049-EB71B695384D}" type="pres">
      <dgm:prSet presAssocID="{8AFC9453-DB8E-4D5F-B68C-D22D4F8C6240}" presName="extraNode" presStyleLbl="node1" presStyleIdx="0" presStyleCnt="5"/>
      <dgm:spPr/>
    </dgm:pt>
    <dgm:pt modelId="{8EA1F68D-BF14-409F-B316-7702BA9600B7}" type="pres">
      <dgm:prSet presAssocID="{8AFC9453-DB8E-4D5F-B68C-D22D4F8C6240}" presName="dstNode" presStyleLbl="node1" presStyleIdx="0" presStyleCnt="5"/>
      <dgm:spPr/>
    </dgm:pt>
    <dgm:pt modelId="{D06C2EBE-FF02-47CD-9417-555502F45998}" type="pres">
      <dgm:prSet presAssocID="{7B88E784-D7CF-457F-A6C5-8ACE4E27AD11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40CA04-ACFF-471A-87F8-39A2F4C026AE}" type="pres">
      <dgm:prSet presAssocID="{7B88E784-D7CF-457F-A6C5-8ACE4E27AD11}" presName="accent_1" presStyleCnt="0"/>
      <dgm:spPr/>
    </dgm:pt>
    <dgm:pt modelId="{98A19942-E3B3-4E49-A271-01A91253D54E}" type="pres">
      <dgm:prSet presAssocID="{7B88E784-D7CF-457F-A6C5-8ACE4E27AD11}" presName="accentRepeatNode" presStyleLbl="solidFgAcc1" presStyleIdx="0" presStyleCnt="5"/>
      <dgm:spPr>
        <a:solidFill>
          <a:schemeClr val="lt1"/>
        </a:solidFill>
        <a:ln>
          <a:solidFill>
            <a:schemeClr val="accent2">
              <a:lumMod val="60000"/>
              <a:lumOff val="40000"/>
            </a:schemeClr>
          </a:solidFill>
        </a:ln>
      </dgm:spPr>
    </dgm:pt>
    <dgm:pt modelId="{1B36CCB3-13F3-4CEA-BC74-23FDD1C19159}" type="pres">
      <dgm:prSet presAssocID="{B0071FBF-D075-4DEF-956D-2F99737684D9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8D8BB3-8EED-4547-9178-CB55A337E5EB}" type="pres">
      <dgm:prSet presAssocID="{B0071FBF-D075-4DEF-956D-2F99737684D9}" presName="accent_2" presStyleCnt="0"/>
      <dgm:spPr/>
    </dgm:pt>
    <dgm:pt modelId="{1370D2A0-A20B-4EB1-A6D5-3DEE38E1418A}" type="pres">
      <dgm:prSet presAssocID="{B0071FBF-D075-4DEF-956D-2F99737684D9}" presName="accentRepeatNode" presStyleLbl="solidFgAcc1" presStyleIdx="1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2">
              <a:lumMod val="60000"/>
              <a:lumOff val="40000"/>
            </a:schemeClr>
          </a:solidFill>
        </a:ln>
      </dgm:spPr>
    </dgm:pt>
    <dgm:pt modelId="{552C2CF3-FF5F-488C-95EA-FCD100589E1C}" type="pres">
      <dgm:prSet presAssocID="{2B90601A-3A9F-4192-9D82-9C52B010EA50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F607A3-3F81-4725-B8FC-002A1104FD9C}" type="pres">
      <dgm:prSet presAssocID="{2B90601A-3A9F-4192-9D82-9C52B010EA50}" presName="accent_3" presStyleCnt="0"/>
      <dgm:spPr/>
    </dgm:pt>
    <dgm:pt modelId="{83A98791-EE2D-462F-8EC1-EE05CBD4129A}" type="pres">
      <dgm:prSet presAssocID="{2B90601A-3A9F-4192-9D82-9C52B010EA50}" presName="accentRepeatNode" presStyleLbl="solidFgAcc1" presStyleIdx="2" presStyleCnt="5" custLinFactNeighborX="-17714"/>
      <dgm:spPr>
        <a:blipFill dpi="0" rotWithShape="0">
          <a:blip xmlns:r="http://schemas.openxmlformats.org/officeDocument/2006/relationships" r:embed="rId2"/>
          <a:srcRect/>
          <a:stretch>
            <a:fillRect l="-16048" r="-16048"/>
          </a:stretch>
        </a:blip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endParaRPr lang="ru-RU"/>
        </a:p>
      </dgm:t>
    </dgm:pt>
    <dgm:pt modelId="{366F091E-7D45-4677-A86A-0FB3CEAD5A9D}" type="pres">
      <dgm:prSet presAssocID="{7C78E63E-10E8-4534-A180-5AEA20EE57A1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95AFC0-7A92-438A-999A-A55595931E89}" type="pres">
      <dgm:prSet presAssocID="{7C78E63E-10E8-4534-A180-5AEA20EE57A1}" presName="accent_4" presStyleCnt="0"/>
      <dgm:spPr/>
    </dgm:pt>
    <dgm:pt modelId="{3DDDF5ED-5930-4E80-867C-4BF72CD7D0B4}" type="pres">
      <dgm:prSet presAssocID="{7C78E63E-10E8-4534-A180-5AEA20EE57A1}" presName="accentRepeatNode" presStyleLbl="solidFgAcc1" presStyleIdx="3" presStyleCnt="5"/>
      <dgm:spPr>
        <a:solidFill>
          <a:schemeClr val="bg1"/>
        </a:solid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endParaRPr lang="ru-RU"/>
        </a:p>
      </dgm:t>
    </dgm:pt>
    <dgm:pt modelId="{9E15FFD2-EC78-4ED2-A726-7BE53925BE3B}" type="pres">
      <dgm:prSet presAssocID="{8EE1E36B-29C7-47CB-90B5-967D6514421B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B53A11-F52F-430C-BD76-E7767F1BA156}" type="pres">
      <dgm:prSet presAssocID="{8EE1E36B-29C7-47CB-90B5-967D6514421B}" presName="accent_5" presStyleCnt="0"/>
      <dgm:spPr/>
    </dgm:pt>
    <dgm:pt modelId="{7CDA463D-B98F-42CC-BA13-32060A6003F0}" type="pres">
      <dgm:prSet presAssocID="{8EE1E36B-29C7-47CB-90B5-967D6514421B}" presName="accentRepeatNode" presStyleLbl="solidFgAcc1" presStyleIdx="4" presStyleCnt="5"/>
      <dgm:spPr>
        <a:blipFill dpi="0" rotWithShape="0">
          <a:blip xmlns:r="http://schemas.openxmlformats.org/officeDocument/2006/relationships" r:embed="rId3"/>
          <a:srcRect/>
          <a:stretch>
            <a:fillRect l="-3664" t="-20175" r="-3664" b="-20175"/>
          </a:stretch>
        </a:blipFill>
        <a:ln>
          <a:solidFill>
            <a:schemeClr val="accent2">
              <a:lumMod val="60000"/>
              <a:lumOff val="40000"/>
            </a:schemeClr>
          </a:solidFill>
        </a:ln>
      </dgm:spPr>
    </dgm:pt>
  </dgm:ptLst>
  <dgm:cxnLst>
    <dgm:cxn modelId="{76BA1546-E7F9-4933-BCC0-67FC461A070C}" srcId="{8AFC9453-DB8E-4D5F-B68C-D22D4F8C6240}" destId="{2B90601A-3A9F-4192-9D82-9C52B010EA50}" srcOrd="2" destOrd="0" parTransId="{917D07DD-470C-4CBC-B464-4D7CCEF0DA76}" sibTransId="{BC252F5A-4BE0-4105-9C46-6F22FB293C7C}"/>
    <dgm:cxn modelId="{CE6BBBB3-E0D9-4962-ACA1-8FB863A330A6}" type="presOf" srcId="{B56EE840-5D48-4A8A-A4A6-84D3E4020582}" destId="{4E21F022-DA47-461C-A67A-E3D382426889}" srcOrd="0" destOrd="0" presId="urn:microsoft.com/office/officeart/2008/layout/VerticalCurvedList"/>
    <dgm:cxn modelId="{B677C0FF-20C6-4E54-9112-C3F5CDFD0E10}" type="presOf" srcId="{B0071FBF-D075-4DEF-956D-2F99737684D9}" destId="{1B36CCB3-13F3-4CEA-BC74-23FDD1C19159}" srcOrd="0" destOrd="0" presId="urn:microsoft.com/office/officeart/2008/layout/VerticalCurvedList"/>
    <dgm:cxn modelId="{F96E7DDD-2035-47B8-B0A5-FD6391AD5A58}" type="presOf" srcId="{2B90601A-3A9F-4192-9D82-9C52B010EA50}" destId="{552C2CF3-FF5F-488C-95EA-FCD100589E1C}" srcOrd="0" destOrd="0" presId="urn:microsoft.com/office/officeart/2008/layout/VerticalCurvedList"/>
    <dgm:cxn modelId="{1DC6792A-BA4C-4FD1-A415-97F41D0AE79C}" srcId="{8AFC9453-DB8E-4D5F-B68C-D22D4F8C6240}" destId="{B0071FBF-D075-4DEF-956D-2F99737684D9}" srcOrd="1" destOrd="0" parTransId="{F1FB8488-D413-4E1F-9DE0-898A71BFA34D}" sibTransId="{3F17992F-9555-419F-A2C0-138D22D6EA6E}"/>
    <dgm:cxn modelId="{34CB74A5-8280-4708-9B6C-1255557FCB8A}" srcId="{8AFC9453-DB8E-4D5F-B68C-D22D4F8C6240}" destId="{7C78E63E-10E8-4534-A180-5AEA20EE57A1}" srcOrd="3" destOrd="0" parTransId="{47B61846-5BE5-4504-BAB0-7AA617B7C9F9}" sibTransId="{6EDC49C8-8C92-475F-A634-2E8DFA77B3AB}"/>
    <dgm:cxn modelId="{2CBD983E-D495-4BAE-AC1D-F57EB10F44A0}" type="presOf" srcId="{7B88E784-D7CF-457F-A6C5-8ACE4E27AD11}" destId="{D06C2EBE-FF02-47CD-9417-555502F45998}" srcOrd="0" destOrd="0" presId="urn:microsoft.com/office/officeart/2008/layout/VerticalCurvedList"/>
    <dgm:cxn modelId="{D4E758FB-BD3F-4EE9-A303-88F2D419E4C9}" type="presOf" srcId="{7C78E63E-10E8-4534-A180-5AEA20EE57A1}" destId="{366F091E-7D45-4677-A86A-0FB3CEAD5A9D}" srcOrd="0" destOrd="0" presId="urn:microsoft.com/office/officeart/2008/layout/VerticalCurvedList"/>
    <dgm:cxn modelId="{D3715D27-81E1-4A26-8A94-77E6114A24F6}" type="presOf" srcId="{8EE1E36B-29C7-47CB-90B5-967D6514421B}" destId="{9E15FFD2-EC78-4ED2-A726-7BE53925BE3B}" srcOrd="0" destOrd="0" presId="urn:microsoft.com/office/officeart/2008/layout/VerticalCurvedList"/>
    <dgm:cxn modelId="{A6FC9ECA-E374-49DB-85AB-196677D60742}" srcId="{8AFC9453-DB8E-4D5F-B68C-D22D4F8C6240}" destId="{7B88E784-D7CF-457F-A6C5-8ACE4E27AD11}" srcOrd="0" destOrd="0" parTransId="{342C8C76-4C60-42E5-BCF4-28469E877152}" sibTransId="{B56EE840-5D48-4A8A-A4A6-84D3E4020582}"/>
    <dgm:cxn modelId="{7CD34111-2644-4738-AA13-B834433CBCF8}" srcId="{8AFC9453-DB8E-4D5F-B68C-D22D4F8C6240}" destId="{8EE1E36B-29C7-47CB-90B5-967D6514421B}" srcOrd="4" destOrd="0" parTransId="{26F2C832-C67D-4AC4-8438-757B92F64B6C}" sibTransId="{06450D23-AED4-4357-A151-1BB66C939170}"/>
    <dgm:cxn modelId="{10CF1AD3-B803-4934-871F-E757C332348E}" type="presOf" srcId="{8AFC9453-DB8E-4D5F-B68C-D22D4F8C6240}" destId="{82150CA8-212B-4C5C-A5D7-5D06145C3BC7}" srcOrd="0" destOrd="0" presId="urn:microsoft.com/office/officeart/2008/layout/VerticalCurvedList"/>
    <dgm:cxn modelId="{958F1E44-D4CB-4E50-A913-DE0AF5B3C347}" type="presParOf" srcId="{82150CA8-212B-4C5C-A5D7-5D06145C3BC7}" destId="{77A2F865-E477-4E92-A964-928A0F431889}" srcOrd="0" destOrd="0" presId="urn:microsoft.com/office/officeart/2008/layout/VerticalCurvedList"/>
    <dgm:cxn modelId="{FE676F79-A1BE-4DDE-A006-A4B2A5E51DB1}" type="presParOf" srcId="{77A2F865-E477-4E92-A964-928A0F431889}" destId="{5BA63FCD-288F-4529-AAAF-A619461E6FF3}" srcOrd="0" destOrd="0" presId="urn:microsoft.com/office/officeart/2008/layout/VerticalCurvedList"/>
    <dgm:cxn modelId="{3615F8A1-9734-4C2D-AA70-4E40C41B6AE8}" type="presParOf" srcId="{5BA63FCD-288F-4529-AAAF-A619461E6FF3}" destId="{145623D1-AF7F-4027-A0F1-45E277B60393}" srcOrd="0" destOrd="0" presId="urn:microsoft.com/office/officeart/2008/layout/VerticalCurvedList"/>
    <dgm:cxn modelId="{107BA059-86C8-4F12-AE2E-E7AE4E3EDBBA}" type="presParOf" srcId="{5BA63FCD-288F-4529-AAAF-A619461E6FF3}" destId="{4E21F022-DA47-461C-A67A-E3D382426889}" srcOrd="1" destOrd="0" presId="urn:microsoft.com/office/officeart/2008/layout/VerticalCurvedList"/>
    <dgm:cxn modelId="{0FAC0DA5-D595-4AB2-8D63-1882668900A2}" type="presParOf" srcId="{5BA63FCD-288F-4529-AAAF-A619461E6FF3}" destId="{E2432CDD-A1C7-4C6A-A049-EB71B695384D}" srcOrd="2" destOrd="0" presId="urn:microsoft.com/office/officeart/2008/layout/VerticalCurvedList"/>
    <dgm:cxn modelId="{C0C7C193-1106-4651-8541-F68B63687686}" type="presParOf" srcId="{5BA63FCD-288F-4529-AAAF-A619461E6FF3}" destId="{8EA1F68D-BF14-409F-B316-7702BA9600B7}" srcOrd="3" destOrd="0" presId="urn:microsoft.com/office/officeart/2008/layout/VerticalCurvedList"/>
    <dgm:cxn modelId="{0BD5E8A8-C796-493F-B84C-B501BDD6B558}" type="presParOf" srcId="{77A2F865-E477-4E92-A964-928A0F431889}" destId="{D06C2EBE-FF02-47CD-9417-555502F45998}" srcOrd="1" destOrd="0" presId="urn:microsoft.com/office/officeart/2008/layout/VerticalCurvedList"/>
    <dgm:cxn modelId="{479E4406-C92D-4535-A287-2B279000B588}" type="presParOf" srcId="{77A2F865-E477-4E92-A964-928A0F431889}" destId="{D340CA04-ACFF-471A-87F8-39A2F4C026AE}" srcOrd="2" destOrd="0" presId="urn:microsoft.com/office/officeart/2008/layout/VerticalCurvedList"/>
    <dgm:cxn modelId="{B3CF4A2F-4817-432B-AF2F-E384263DB67C}" type="presParOf" srcId="{D340CA04-ACFF-471A-87F8-39A2F4C026AE}" destId="{98A19942-E3B3-4E49-A271-01A91253D54E}" srcOrd="0" destOrd="0" presId="urn:microsoft.com/office/officeart/2008/layout/VerticalCurvedList"/>
    <dgm:cxn modelId="{91553186-AC24-4297-B015-B105C8FF7972}" type="presParOf" srcId="{77A2F865-E477-4E92-A964-928A0F431889}" destId="{1B36CCB3-13F3-4CEA-BC74-23FDD1C19159}" srcOrd="3" destOrd="0" presId="urn:microsoft.com/office/officeart/2008/layout/VerticalCurvedList"/>
    <dgm:cxn modelId="{A35C1B44-3D99-4AB9-A088-DBE1C30C0AC6}" type="presParOf" srcId="{77A2F865-E477-4E92-A964-928A0F431889}" destId="{498D8BB3-8EED-4547-9178-CB55A337E5EB}" srcOrd="4" destOrd="0" presId="urn:microsoft.com/office/officeart/2008/layout/VerticalCurvedList"/>
    <dgm:cxn modelId="{470C19A7-92E7-497C-A18B-84B3C692C1B3}" type="presParOf" srcId="{498D8BB3-8EED-4547-9178-CB55A337E5EB}" destId="{1370D2A0-A20B-4EB1-A6D5-3DEE38E1418A}" srcOrd="0" destOrd="0" presId="urn:microsoft.com/office/officeart/2008/layout/VerticalCurvedList"/>
    <dgm:cxn modelId="{B57193D2-E7CC-4581-BC00-8E3513475FBC}" type="presParOf" srcId="{77A2F865-E477-4E92-A964-928A0F431889}" destId="{552C2CF3-FF5F-488C-95EA-FCD100589E1C}" srcOrd="5" destOrd="0" presId="urn:microsoft.com/office/officeart/2008/layout/VerticalCurvedList"/>
    <dgm:cxn modelId="{532C8548-9B72-48B1-87BB-72C5F3C15066}" type="presParOf" srcId="{77A2F865-E477-4E92-A964-928A0F431889}" destId="{3CF607A3-3F81-4725-B8FC-002A1104FD9C}" srcOrd="6" destOrd="0" presId="urn:microsoft.com/office/officeart/2008/layout/VerticalCurvedList"/>
    <dgm:cxn modelId="{26E3313C-6BF7-4D4E-89EC-6B9D20E74C56}" type="presParOf" srcId="{3CF607A3-3F81-4725-B8FC-002A1104FD9C}" destId="{83A98791-EE2D-462F-8EC1-EE05CBD4129A}" srcOrd="0" destOrd="0" presId="urn:microsoft.com/office/officeart/2008/layout/VerticalCurvedList"/>
    <dgm:cxn modelId="{A95C16C0-7EF5-4CD7-B9C8-07FDC619BB6E}" type="presParOf" srcId="{77A2F865-E477-4E92-A964-928A0F431889}" destId="{366F091E-7D45-4677-A86A-0FB3CEAD5A9D}" srcOrd="7" destOrd="0" presId="urn:microsoft.com/office/officeart/2008/layout/VerticalCurvedList"/>
    <dgm:cxn modelId="{87BF0C59-8D40-4D47-B1F2-E99317548608}" type="presParOf" srcId="{77A2F865-E477-4E92-A964-928A0F431889}" destId="{C295AFC0-7A92-438A-999A-A55595931E89}" srcOrd="8" destOrd="0" presId="urn:microsoft.com/office/officeart/2008/layout/VerticalCurvedList"/>
    <dgm:cxn modelId="{D2434B3C-AC74-4007-B888-A38B6001E525}" type="presParOf" srcId="{C295AFC0-7A92-438A-999A-A55595931E89}" destId="{3DDDF5ED-5930-4E80-867C-4BF72CD7D0B4}" srcOrd="0" destOrd="0" presId="urn:microsoft.com/office/officeart/2008/layout/VerticalCurvedList"/>
    <dgm:cxn modelId="{0C212FE1-291A-46A5-A73B-3D2038A5ACBF}" type="presParOf" srcId="{77A2F865-E477-4E92-A964-928A0F431889}" destId="{9E15FFD2-EC78-4ED2-A726-7BE53925BE3B}" srcOrd="9" destOrd="0" presId="urn:microsoft.com/office/officeart/2008/layout/VerticalCurvedList"/>
    <dgm:cxn modelId="{5B6965A1-A176-4C9B-80E1-8B3DC7D89913}" type="presParOf" srcId="{77A2F865-E477-4E92-A964-928A0F431889}" destId="{BEB53A11-F52F-430C-BD76-E7767F1BA156}" srcOrd="10" destOrd="0" presId="urn:microsoft.com/office/officeart/2008/layout/VerticalCurvedList"/>
    <dgm:cxn modelId="{9F65D2B2-796E-4C6C-8397-517E226BAEE2}" type="presParOf" srcId="{BEB53A11-F52F-430C-BD76-E7767F1BA156}" destId="{7CDA463D-B98F-42CC-BA13-32060A6003F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5E4188-566B-413A-AF26-BA5E3B7AFF77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C90084-7C91-4540-BDD1-1584BDFA8C84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800" b="1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«Кулинарное искусство»</a:t>
          </a:r>
        </a:p>
        <a:p>
          <a:pPr rtl="0"/>
          <a:r>
            <a:rPr lang="ru-RU" sz="2800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Победители международного конкурса в Республике Беларусь</a:t>
          </a:r>
          <a:endParaRPr lang="ru-RU" sz="2800" dirty="0"/>
        </a:p>
      </dgm:t>
    </dgm:pt>
    <dgm:pt modelId="{4B18B1AD-7298-43FA-9BB3-A109B076E196}" type="parTrans" cxnId="{42AB4894-4847-447A-8651-D3078CA8F5E4}">
      <dgm:prSet/>
      <dgm:spPr/>
      <dgm:t>
        <a:bodyPr/>
        <a:lstStyle/>
        <a:p>
          <a:endParaRPr lang="ru-RU"/>
        </a:p>
      </dgm:t>
    </dgm:pt>
    <dgm:pt modelId="{6506FE77-D5C3-4EA2-A495-51327F568B3A}" type="sibTrans" cxnId="{42AB4894-4847-447A-8651-D3078CA8F5E4}">
      <dgm:prSet/>
      <dgm:spPr/>
      <dgm:t>
        <a:bodyPr/>
        <a:lstStyle/>
        <a:p>
          <a:endParaRPr lang="ru-RU"/>
        </a:p>
      </dgm:t>
    </dgm:pt>
    <dgm:pt modelId="{906B45A1-61BE-46FA-A98A-4C8D19F4EA93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700" b="1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«</a:t>
          </a:r>
          <a:r>
            <a:rPr lang="ru-RU" sz="2700" b="1" dirty="0" err="1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Saint-Petersburg</a:t>
          </a:r>
          <a:r>
            <a:rPr lang="ru-RU" sz="2700" b="1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 Open»-2022</a:t>
          </a:r>
        </a:p>
        <a:p>
          <a:pPr rtl="0"/>
          <a:r>
            <a:rPr lang="ru-RU" sz="2800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Победители международного турнира по ресторанному спорту</a:t>
          </a:r>
          <a:endParaRPr lang="ru-RU" sz="2800" dirty="0"/>
        </a:p>
      </dgm:t>
    </dgm:pt>
    <dgm:pt modelId="{2648860F-7D39-485E-BB73-739BEF09244B}" type="parTrans" cxnId="{5F9AA815-6C8F-4CE3-942F-EEE31243C125}">
      <dgm:prSet/>
      <dgm:spPr/>
      <dgm:t>
        <a:bodyPr/>
        <a:lstStyle/>
        <a:p>
          <a:endParaRPr lang="ru-RU"/>
        </a:p>
      </dgm:t>
    </dgm:pt>
    <dgm:pt modelId="{42C0A09C-BEB1-4878-9B77-700414C87B60}" type="sibTrans" cxnId="{5F9AA815-6C8F-4CE3-942F-EEE31243C125}">
      <dgm:prSet/>
      <dgm:spPr/>
      <dgm:t>
        <a:bodyPr/>
        <a:lstStyle/>
        <a:p>
          <a:endParaRPr lang="ru-RU"/>
        </a:p>
      </dgm:t>
    </dgm:pt>
    <dgm:pt modelId="{B66C5931-B992-4A0F-8F4D-1D0487BEE595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800" b="1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«</a:t>
          </a:r>
          <a:r>
            <a:rPr lang="ru-RU" sz="2800" b="1" dirty="0" err="1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Суперотельер</a:t>
          </a:r>
          <a:r>
            <a:rPr lang="ru-RU" sz="2800" b="1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 2022»</a:t>
          </a:r>
        </a:p>
        <a:p>
          <a:pPr rtl="0"/>
          <a:r>
            <a:rPr lang="ru-RU" sz="2800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Участники конкурса профессионального мастерства</a:t>
          </a:r>
        </a:p>
      </dgm:t>
    </dgm:pt>
    <dgm:pt modelId="{2F18DFAD-9A5E-4A4F-B525-C2F1C1D269E4}" type="parTrans" cxnId="{FDE2F9C4-51E6-419E-8119-A72F4ACE4F27}">
      <dgm:prSet/>
      <dgm:spPr/>
      <dgm:t>
        <a:bodyPr/>
        <a:lstStyle/>
        <a:p>
          <a:endParaRPr lang="ru-RU"/>
        </a:p>
      </dgm:t>
    </dgm:pt>
    <dgm:pt modelId="{B72F1CBB-8620-40DB-A415-F2A117DFD35E}" type="sibTrans" cxnId="{FDE2F9C4-51E6-419E-8119-A72F4ACE4F27}">
      <dgm:prSet/>
      <dgm:spPr/>
      <dgm:t>
        <a:bodyPr/>
        <a:lstStyle/>
        <a:p>
          <a:endParaRPr lang="ru-RU"/>
        </a:p>
      </dgm:t>
    </dgm:pt>
    <dgm:pt modelId="{955002C2-0B78-4F78-93F7-4C7C5898F709}" type="pres">
      <dgm:prSet presAssocID="{375E4188-566B-413A-AF26-BA5E3B7AFF7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9006ED-AD96-4C60-B23D-EC54DA919120}" type="pres">
      <dgm:prSet presAssocID="{375E4188-566B-413A-AF26-BA5E3B7AFF77}" presName="bkgdShp" presStyleLbl="alignAccFollowNode1" presStyleIdx="0" presStyleCnt="1"/>
      <dgm:spPr>
        <a:noFill/>
        <a:ln>
          <a:noFill/>
        </a:ln>
      </dgm:spPr>
    </dgm:pt>
    <dgm:pt modelId="{65932549-A38E-4DDF-9754-B410E096381B}" type="pres">
      <dgm:prSet presAssocID="{375E4188-566B-413A-AF26-BA5E3B7AFF77}" presName="linComp" presStyleCnt="0"/>
      <dgm:spPr/>
    </dgm:pt>
    <dgm:pt modelId="{C6A18B87-CFB5-4E37-8711-D5466335BE4D}" type="pres">
      <dgm:prSet presAssocID="{64C90084-7C91-4540-BDD1-1584BDFA8C84}" presName="compNode" presStyleCnt="0"/>
      <dgm:spPr/>
    </dgm:pt>
    <dgm:pt modelId="{27257C2C-FE26-4507-BB06-56105F8F1C77}" type="pres">
      <dgm:prSet presAssocID="{64C90084-7C91-4540-BDD1-1584BDFA8C84}" presName="node" presStyleLbl="node1" presStyleIdx="0" presStyleCnt="3" custScaleX="1267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47686F-CE7C-42E2-BF22-704728C4EC50}" type="pres">
      <dgm:prSet presAssocID="{64C90084-7C91-4540-BDD1-1584BDFA8C84}" presName="invisiNode" presStyleLbl="node1" presStyleIdx="0" presStyleCnt="3"/>
      <dgm:spPr/>
    </dgm:pt>
    <dgm:pt modelId="{B6FB1D00-CDE8-463C-A79C-12DACC2375DD}" type="pres">
      <dgm:prSet presAssocID="{64C90084-7C91-4540-BDD1-1584BDFA8C84}" presName="imagNode" presStyleLbl="fgImgPlace1" presStyleIdx="0" presStyleCnt="3" custScaleX="131342" custScaleY="13686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FD9F5619-3123-4D40-BB53-DB14D411B9BB}" type="pres">
      <dgm:prSet presAssocID="{6506FE77-D5C3-4EA2-A495-51327F568B3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DCC08D-0257-4C6E-9DD9-A84F45DC6438}" type="pres">
      <dgm:prSet presAssocID="{906B45A1-61BE-46FA-A98A-4C8D19F4EA93}" presName="compNode" presStyleCnt="0"/>
      <dgm:spPr/>
    </dgm:pt>
    <dgm:pt modelId="{79ED8AB1-60AA-4FB6-9A44-82BDA069B7A2}" type="pres">
      <dgm:prSet presAssocID="{906B45A1-61BE-46FA-A98A-4C8D19F4EA93}" presName="node" presStyleLbl="node1" presStyleIdx="1" presStyleCnt="3" custScaleX="125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28817E-D102-4416-97DA-ED95D6240786}" type="pres">
      <dgm:prSet presAssocID="{906B45A1-61BE-46FA-A98A-4C8D19F4EA93}" presName="invisiNode" presStyleLbl="node1" presStyleIdx="1" presStyleCnt="3"/>
      <dgm:spPr/>
    </dgm:pt>
    <dgm:pt modelId="{5827F25C-A800-40D3-9DFC-407A9C87118C}" type="pres">
      <dgm:prSet presAssocID="{906B45A1-61BE-46FA-A98A-4C8D19F4EA93}" presName="imagNode" presStyleLbl="fgImgPlace1" presStyleIdx="1" presStyleCnt="3" custScaleX="131919" custScaleY="138516" custLinFactNeighborX="1324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185" r="-23815"/>
          </a:stretch>
        </a:blipFill>
      </dgm:spPr>
      <dgm:t>
        <a:bodyPr/>
        <a:lstStyle/>
        <a:p>
          <a:endParaRPr lang="ru-RU"/>
        </a:p>
      </dgm:t>
    </dgm:pt>
    <dgm:pt modelId="{7D5B1994-C10B-41ED-9604-6BAB674BF5EE}" type="pres">
      <dgm:prSet presAssocID="{42C0A09C-BEB1-4878-9B77-700414C87B6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4ECCDBC-B7EC-420E-87E2-30E6F9AB1972}" type="pres">
      <dgm:prSet presAssocID="{B66C5931-B992-4A0F-8F4D-1D0487BEE595}" presName="compNode" presStyleCnt="0"/>
      <dgm:spPr/>
    </dgm:pt>
    <dgm:pt modelId="{97EFB9B6-875F-4D1B-A566-CAACF4B2D3DC}" type="pres">
      <dgm:prSet presAssocID="{B66C5931-B992-4A0F-8F4D-1D0487BEE595}" presName="node" presStyleLbl="node1" presStyleIdx="2" presStyleCnt="3" custScaleX="1162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BFC86-936E-4E74-A1AC-682E67C54266}" type="pres">
      <dgm:prSet presAssocID="{B66C5931-B992-4A0F-8F4D-1D0487BEE595}" presName="invisiNode" presStyleLbl="node1" presStyleIdx="2" presStyleCnt="3"/>
      <dgm:spPr/>
    </dgm:pt>
    <dgm:pt modelId="{61A143A7-6B34-4589-886C-E655EE1DEC5B}" type="pres">
      <dgm:prSet presAssocID="{B66C5931-B992-4A0F-8F4D-1D0487BEE595}" presName="imagNode" presStyleLbl="fgImgPlace1" presStyleIdx="2" presStyleCnt="3" custScaleX="127157" custScaleY="13768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</dgm:ptLst>
  <dgm:cxnLst>
    <dgm:cxn modelId="{42DE760C-5634-4DC1-ADD8-BF09478DAB3D}" type="presOf" srcId="{6506FE77-D5C3-4EA2-A495-51327F568B3A}" destId="{FD9F5619-3123-4D40-BB53-DB14D411B9BB}" srcOrd="0" destOrd="0" presId="urn:microsoft.com/office/officeart/2005/8/layout/pList2"/>
    <dgm:cxn modelId="{5F9AA815-6C8F-4CE3-942F-EEE31243C125}" srcId="{375E4188-566B-413A-AF26-BA5E3B7AFF77}" destId="{906B45A1-61BE-46FA-A98A-4C8D19F4EA93}" srcOrd="1" destOrd="0" parTransId="{2648860F-7D39-485E-BB73-739BEF09244B}" sibTransId="{42C0A09C-BEB1-4878-9B77-700414C87B60}"/>
    <dgm:cxn modelId="{29D98021-4E70-4B7D-9E0F-2B4A4106FED3}" type="presOf" srcId="{375E4188-566B-413A-AF26-BA5E3B7AFF77}" destId="{955002C2-0B78-4F78-93F7-4C7C5898F709}" srcOrd="0" destOrd="0" presId="urn:microsoft.com/office/officeart/2005/8/layout/pList2"/>
    <dgm:cxn modelId="{AA3209A6-4D88-4405-8287-476F66270F33}" type="presOf" srcId="{906B45A1-61BE-46FA-A98A-4C8D19F4EA93}" destId="{79ED8AB1-60AA-4FB6-9A44-82BDA069B7A2}" srcOrd="0" destOrd="0" presId="urn:microsoft.com/office/officeart/2005/8/layout/pList2"/>
    <dgm:cxn modelId="{42AB4894-4847-447A-8651-D3078CA8F5E4}" srcId="{375E4188-566B-413A-AF26-BA5E3B7AFF77}" destId="{64C90084-7C91-4540-BDD1-1584BDFA8C84}" srcOrd="0" destOrd="0" parTransId="{4B18B1AD-7298-43FA-9BB3-A109B076E196}" sibTransId="{6506FE77-D5C3-4EA2-A495-51327F568B3A}"/>
    <dgm:cxn modelId="{6C80D327-C8F1-41E3-A16D-6FF3FFD9C737}" type="presOf" srcId="{64C90084-7C91-4540-BDD1-1584BDFA8C84}" destId="{27257C2C-FE26-4507-BB06-56105F8F1C77}" srcOrd="0" destOrd="0" presId="urn:microsoft.com/office/officeart/2005/8/layout/pList2"/>
    <dgm:cxn modelId="{062043DE-6553-47C2-A3A4-2A969692356E}" type="presOf" srcId="{42C0A09C-BEB1-4878-9B77-700414C87B60}" destId="{7D5B1994-C10B-41ED-9604-6BAB674BF5EE}" srcOrd="0" destOrd="0" presId="urn:microsoft.com/office/officeart/2005/8/layout/pList2"/>
    <dgm:cxn modelId="{FDE2F9C4-51E6-419E-8119-A72F4ACE4F27}" srcId="{375E4188-566B-413A-AF26-BA5E3B7AFF77}" destId="{B66C5931-B992-4A0F-8F4D-1D0487BEE595}" srcOrd="2" destOrd="0" parTransId="{2F18DFAD-9A5E-4A4F-B525-C2F1C1D269E4}" sibTransId="{B72F1CBB-8620-40DB-A415-F2A117DFD35E}"/>
    <dgm:cxn modelId="{7821EF38-5EB1-434C-83DC-4547BC1A2E18}" type="presOf" srcId="{B66C5931-B992-4A0F-8F4D-1D0487BEE595}" destId="{97EFB9B6-875F-4D1B-A566-CAACF4B2D3DC}" srcOrd="0" destOrd="0" presId="urn:microsoft.com/office/officeart/2005/8/layout/pList2"/>
    <dgm:cxn modelId="{BC2BA1B6-BBBB-40C2-9C52-66ACF46E8320}" type="presParOf" srcId="{955002C2-0B78-4F78-93F7-4C7C5898F709}" destId="{9F9006ED-AD96-4C60-B23D-EC54DA919120}" srcOrd="0" destOrd="0" presId="urn:microsoft.com/office/officeart/2005/8/layout/pList2"/>
    <dgm:cxn modelId="{3294F3DA-182A-4C47-995C-32A725BD3D74}" type="presParOf" srcId="{955002C2-0B78-4F78-93F7-4C7C5898F709}" destId="{65932549-A38E-4DDF-9754-B410E096381B}" srcOrd="1" destOrd="0" presId="urn:microsoft.com/office/officeart/2005/8/layout/pList2"/>
    <dgm:cxn modelId="{9337B98A-8A8B-4600-BBE7-A74B35CA0EB3}" type="presParOf" srcId="{65932549-A38E-4DDF-9754-B410E096381B}" destId="{C6A18B87-CFB5-4E37-8711-D5466335BE4D}" srcOrd="0" destOrd="0" presId="urn:microsoft.com/office/officeart/2005/8/layout/pList2"/>
    <dgm:cxn modelId="{F79AF600-7E4D-4907-BD56-A6A9E29DC27E}" type="presParOf" srcId="{C6A18B87-CFB5-4E37-8711-D5466335BE4D}" destId="{27257C2C-FE26-4507-BB06-56105F8F1C77}" srcOrd="0" destOrd="0" presId="urn:microsoft.com/office/officeart/2005/8/layout/pList2"/>
    <dgm:cxn modelId="{0244BFCD-654D-42DB-8572-0FDAF04F3464}" type="presParOf" srcId="{C6A18B87-CFB5-4E37-8711-D5466335BE4D}" destId="{3A47686F-CE7C-42E2-BF22-704728C4EC50}" srcOrd="1" destOrd="0" presId="urn:microsoft.com/office/officeart/2005/8/layout/pList2"/>
    <dgm:cxn modelId="{FD6285B6-C167-4D59-9494-D1665ECA3C51}" type="presParOf" srcId="{C6A18B87-CFB5-4E37-8711-D5466335BE4D}" destId="{B6FB1D00-CDE8-463C-A79C-12DACC2375DD}" srcOrd="2" destOrd="0" presId="urn:microsoft.com/office/officeart/2005/8/layout/pList2"/>
    <dgm:cxn modelId="{183AEAD5-0589-45BA-80DF-DE71213DF2A6}" type="presParOf" srcId="{65932549-A38E-4DDF-9754-B410E096381B}" destId="{FD9F5619-3123-4D40-BB53-DB14D411B9BB}" srcOrd="1" destOrd="0" presId="urn:microsoft.com/office/officeart/2005/8/layout/pList2"/>
    <dgm:cxn modelId="{F5ED9D10-312F-49A0-B9F6-2C568921DE64}" type="presParOf" srcId="{65932549-A38E-4DDF-9754-B410E096381B}" destId="{D6DCC08D-0257-4C6E-9DD9-A84F45DC6438}" srcOrd="2" destOrd="0" presId="urn:microsoft.com/office/officeart/2005/8/layout/pList2"/>
    <dgm:cxn modelId="{6813B54F-624C-4A50-9650-917A20376B5C}" type="presParOf" srcId="{D6DCC08D-0257-4C6E-9DD9-A84F45DC6438}" destId="{79ED8AB1-60AA-4FB6-9A44-82BDA069B7A2}" srcOrd="0" destOrd="0" presId="urn:microsoft.com/office/officeart/2005/8/layout/pList2"/>
    <dgm:cxn modelId="{D87A0575-A48B-44F5-BACB-BD7600E0E1C5}" type="presParOf" srcId="{D6DCC08D-0257-4C6E-9DD9-A84F45DC6438}" destId="{B728817E-D102-4416-97DA-ED95D6240786}" srcOrd="1" destOrd="0" presId="urn:microsoft.com/office/officeart/2005/8/layout/pList2"/>
    <dgm:cxn modelId="{1F131766-F348-4B05-A114-B2B87CFFDA0B}" type="presParOf" srcId="{D6DCC08D-0257-4C6E-9DD9-A84F45DC6438}" destId="{5827F25C-A800-40D3-9DFC-407A9C87118C}" srcOrd="2" destOrd="0" presId="urn:microsoft.com/office/officeart/2005/8/layout/pList2"/>
    <dgm:cxn modelId="{B0ED43B4-5A44-47E1-9A12-C0C9EBDF7F85}" type="presParOf" srcId="{65932549-A38E-4DDF-9754-B410E096381B}" destId="{7D5B1994-C10B-41ED-9604-6BAB674BF5EE}" srcOrd="3" destOrd="0" presId="urn:microsoft.com/office/officeart/2005/8/layout/pList2"/>
    <dgm:cxn modelId="{02DD063F-226B-442E-BA27-060CAE829E58}" type="presParOf" srcId="{65932549-A38E-4DDF-9754-B410E096381B}" destId="{74ECCDBC-B7EC-420E-87E2-30E6F9AB1972}" srcOrd="4" destOrd="0" presId="urn:microsoft.com/office/officeart/2005/8/layout/pList2"/>
    <dgm:cxn modelId="{6F535D9F-39AB-4FB8-A502-12C9DF657D06}" type="presParOf" srcId="{74ECCDBC-B7EC-420E-87E2-30E6F9AB1972}" destId="{97EFB9B6-875F-4D1B-A566-CAACF4B2D3DC}" srcOrd="0" destOrd="0" presId="urn:microsoft.com/office/officeart/2005/8/layout/pList2"/>
    <dgm:cxn modelId="{A5FA05C7-31FB-4560-955D-0D1095001F51}" type="presParOf" srcId="{74ECCDBC-B7EC-420E-87E2-30E6F9AB1972}" destId="{7BBBFC86-936E-4E74-A1AC-682E67C54266}" srcOrd="1" destOrd="0" presId="urn:microsoft.com/office/officeart/2005/8/layout/pList2"/>
    <dgm:cxn modelId="{EA21B5CC-D7C3-4C34-918F-FACA40309412}" type="presParOf" srcId="{74ECCDBC-B7EC-420E-87E2-30E6F9AB1972}" destId="{61A143A7-6B34-4589-886C-E655EE1DEC5B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1F022-DA47-461C-A67A-E3D382426889}">
      <dsp:nvSpPr>
        <dsp:cNvPr id="0" name=""/>
        <dsp:cNvSpPr/>
      </dsp:nvSpPr>
      <dsp:spPr>
        <a:xfrm>
          <a:off x="-6734292" y="-1029738"/>
          <a:ext cx="8014930" cy="8014930"/>
        </a:xfrm>
        <a:prstGeom prst="blockArc">
          <a:avLst>
            <a:gd name="adj1" fmla="val 18900000"/>
            <a:gd name="adj2" fmla="val 2700000"/>
            <a:gd name="adj3" fmla="val 269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C2EBE-FF02-47CD-9417-555502F45998}">
      <dsp:nvSpPr>
        <dsp:cNvPr id="0" name=""/>
        <dsp:cNvSpPr/>
      </dsp:nvSpPr>
      <dsp:spPr>
        <a:xfrm>
          <a:off x="559320" y="372096"/>
          <a:ext cx="11242820" cy="744669"/>
        </a:xfrm>
        <a:prstGeom prst="rect">
          <a:avLst/>
        </a:prstGeom>
        <a:solidFill>
          <a:srgbClr val="F2F7F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082" tIns="66040" rIns="66040" bIns="6604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Конкурс профессионального мастерства «</a:t>
          </a:r>
          <a:r>
            <a:rPr lang="ru-RU" sz="2600" kern="1200" dirty="0" err="1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Суперотельер</a:t>
          </a:r>
          <a:r>
            <a:rPr lang="ru-RU" sz="2600" kern="12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 2022»</a:t>
          </a:r>
          <a:endParaRPr lang="ru-RU" sz="2600" kern="1200" dirty="0"/>
        </a:p>
      </dsp:txBody>
      <dsp:txXfrm>
        <a:off x="559320" y="372096"/>
        <a:ext cx="11242820" cy="744669"/>
      </dsp:txXfrm>
    </dsp:sp>
    <dsp:sp modelId="{98A19942-E3B3-4E49-A271-01A91253D54E}">
      <dsp:nvSpPr>
        <dsp:cNvPr id="0" name=""/>
        <dsp:cNvSpPr/>
      </dsp:nvSpPr>
      <dsp:spPr>
        <a:xfrm>
          <a:off x="93901" y="279013"/>
          <a:ext cx="930837" cy="930837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36CCB3-13F3-4CEA-BC74-23FDD1C19159}">
      <dsp:nvSpPr>
        <dsp:cNvPr id="0" name=""/>
        <dsp:cNvSpPr/>
      </dsp:nvSpPr>
      <dsp:spPr>
        <a:xfrm>
          <a:off x="1092928" y="1488744"/>
          <a:ext cx="10709212" cy="744669"/>
        </a:xfrm>
        <a:prstGeom prst="rect">
          <a:avLst/>
        </a:prstGeom>
        <a:solidFill>
          <a:srgbClr val="F2F7F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082" tIns="66040" rIns="66040" bIns="6604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600" kern="12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Международный турнир по ресторанному спорту</a:t>
          </a:r>
        </a:p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600" kern="12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«</a:t>
          </a:r>
          <a:r>
            <a:rPr lang="ru-RU" sz="2600" kern="1200" dirty="0" err="1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Saint-Petersburg</a:t>
          </a:r>
          <a:r>
            <a:rPr lang="ru-RU" sz="2600" kern="12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 Open»-2022</a:t>
          </a:r>
          <a:endParaRPr lang="ru-RU" sz="2600" kern="1200" dirty="0"/>
        </a:p>
      </dsp:txBody>
      <dsp:txXfrm>
        <a:off x="1092928" y="1488744"/>
        <a:ext cx="10709212" cy="744669"/>
      </dsp:txXfrm>
    </dsp:sp>
    <dsp:sp modelId="{1370D2A0-A20B-4EB1-A6D5-3DEE38E1418A}">
      <dsp:nvSpPr>
        <dsp:cNvPr id="0" name=""/>
        <dsp:cNvSpPr/>
      </dsp:nvSpPr>
      <dsp:spPr>
        <a:xfrm>
          <a:off x="627509" y="1395660"/>
          <a:ext cx="930837" cy="93083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2C2CF3-FF5F-488C-95EA-FCD100589E1C}">
      <dsp:nvSpPr>
        <dsp:cNvPr id="0" name=""/>
        <dsp:cNvSpPr/>
      </dsp:nvSpPr>
      <dsp:spPr>
        <a:xfrm>
          <a:off x="1256703" y="2605392"/>
          <a:ext cx="10545437" cy="744669"/>
        </a:xfrm>
        <a:prstGeom prst="rect">
          <a:avLst/>
        </a:prstGeom>
        <a:solidFill>
          <a:srgbClr val="F2F7F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082" tIns="66040" rIns="66040" bIns="6604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600" kern="12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Международный конкурс «Кулинарное искусство»</a:t>
          </a:r>
        </a:p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600" kern="12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в Республике Беларусь</a:t>
          </a:r>
          <a:endParaRPr lang="ru-RU" sz="2600" kern="1200" dirty="0"/>
        </a:p>
      </dsp:txBody>
      <dsp:txXfrm>
        <a:off x="1256703" y="2605392"/>
        <a:ext cx="10545437" cy="744669"/>
      </dsp:txXfrm>
    </dsp:sp>
    <dsp:sp modelId="{83A98791-EE2D-462F-8EC1-EE05CBD4129A}">
      <dsp:nvSpPr>
        <dsp:cNvPr id="0" name=""/>
        <dsp:cNvSpPr/>
      </dsp:nvSpPr>
      <dsp:spPr>
        <a:xfrm>
          <a:off x="626396" y="2512308"/>
          <a:ext cx="930837" cy="930837"/>
        </a:xfrm>
        <a:prstGeom prst="ellipse">
          <a:avLst/>
        </a:prstGeom>
        <a:blipFill dpi="0" rotWithShape="0">
          <a:blip xmlns:r="http://schemas.openxmlformats.org/officeDocument/2006/relationships" r:embed="rId2"/>
          <a:srcRect/>
          <a:stretch>
            <a:fillRect l="-16048" r="-16048"/>
          </a:stretch>
        </a:blipFill>
        <a:ln w="25400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6F091E-7D45-4677-A86A-0FB3CEAD5A9D}">
      <dsp:nvSpPr>
        <dsp:cNvPr id="0" name=""/>
        <dsp:cNvSpPr/>
      </dsp:nvSpPr>
      <dsp:spPr>
        <a:xfrm>
          <a:off x="1092928" y="3722039"/>
          <a:ext cx="10709212" cy="744669"/>
        </a:xfrm>
        <a:prstGeom prst="rect">
          <a:avLst/>
        </a:prstGeom>
        <a:solidFill>
          <a:srgbClr val="F2F7F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082" tIns="66040" rIns="66040" bIns="6604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Первый форум промышленного блока, креативности и сервиса в Северной Осетии</a:t>
          </a:r>
          <a:endParaRPr lang="ru-RU" sz="2600" kern="1200" dirty="0"/>
        </a:p>
      </dsp:txBody>
      <dsp:txXfrm>
        <a:off x="1092928" y="3722039"/>
        <a:ext cx="10709212" cy="744669"/>
      </dsp:txXfrm>
    </dsp:sp>
    <dsp:sp modelId="{3DDDF5ED-5930-4E80-867C-4BF72CD7D0B4}">
      <dsp:nvSpPr>
        <dsp:cNvPr id="0" name=""/>
        <dsp:cNvSpPr/>
      </dsp:nvSpPr>
      <dsp:spPr>
        <a:xfrm>
          <a:off x="627509" y="3628955"/>
          <a:ext cx="930837" cy="930837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15FFD2-EC78-4ED2-A726-7BE53925BE3B}">
      <dsp:nvSpPr>
        <dsp:cNvPr id="0" name=""/>
        <dsp:cNvSpPr/>
      </dsp:nvSpPr>
      <dsp:spPr>
        <a:xfrm>
          <a:off x="559320" y="4838687"/>
          <a:ext cx="11242820" cy="744669"/>
        </a:xfrm>
        <a:prstGeom prst="rect">
          <a:avLst/>
        </a:prstGeom>
        <a:solidFill>
          <a:srgbClr val="F2F7F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082" tIns="66040" rIns="66040" bIns="6604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rPr>
            <a:t>Евразийская программа развития компетенций (подготовка участников к Евразийскому чемпионату по компетенции «Поварское дело»)</a:t>
          </a:r>
          <a:endParaRPr lang="ru-RU" sz="2600" kern="1200" dirty="0"/>
        </a:p>
      </dsp:txBody>
      <dsp:txXfrm>
        <a:off x="559320" y="4838687"/>
        <a:ext cx="11242820" cy="744669"/>
      </dsp:txXfrm>
    </dsp:sp>
    <dsp:sp modelId="{7CDA463D-B98F-42CC-BA13-32060A6003F0}">
      <dsp:nvSpPr>
        <dsp:cNvPr id="0" name=""/>
        <dsp:cNvSpPr/>
      </dsp:nvSpPr>
      <dsp:spPr>
        <a:xfrm>
          <a:off x="93901" y="4745603"/>
          <a:ext cx="930837" cy="930837"/>
        </a:xfrm>
        <a:prstGeom prst="ellipse">
          <a:avLst/>
        </a:prstGeom>
        <a:blipFill dpi="0" rotWithShape="0">
          <a:blip xmlns:r="http://schemas.openxmlformats.org/officeDocument/2006/relationships" r:embed="rId3"/>
          <a:srcRect/>
          <a:stretch>
            <a:fillRect l="-3664" t="-20175" r="-3664" b="-20175"/>
          </a:stretch>
        </a:blipFill>
        <a:ln w="25400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006ED-AD96-4C60-B23D-EC54DA919120}">
      <dsp:nvSpPr>
        <dsp:cNvPr id="0" name=""/>
        <dsp:cNvSpPr/>
      </dsp:nvSpPr>
      <dsp:spPr>
        <a:xfrm>
          <a:off x="0" y="0"/>
          <a:ext cx="11398313" cy="2982211"/>
        </a:xfrm>
        <a:prstGeom prst="roundRect">
          <a:avLst>
            <a:gd name="adj" fmla="val 10000"/>
          </a:avLst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FB1D00-CDE8-463C-A79C-12DACC2375DD}">
      <dsp:nvSpPr>
        <dsp:cNvPr id="0" name=""/>
        <dsp:cNvSpPr/>
      </dsp:nvSpPr>
      <dsp:spPr>
        <a:xfrm>
          <a:off x="347218" y="-2713"/>
          <a:ext cx="3425455" cy="299306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257C2C-FE26-4507-BB06-56105F8F1C77}">
      <dsp:nvSpPr>
        <dsp:cNvPr id="0" name=""/>
        <dsp:cNvSpPr/>
      </dsp:nvSpPr>
      <dsp:spPr>
        <a:xfrm rot="10800000">
          <a:off x="407411" y="2984925"/>
          <a:ext cx="3305068" cy="364492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«Кулинарное искусство»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Победители международного конкурса в Республике Беларусь</a:t>
          </a:r>
          <a:endParaRPr lang="ru-RU" sz="2800" kern="1200" dirty="0"/>
        </a:p>
      </dsp:txBody>
      <dsp:txXfrm rot="10800000">
        <a:off x="509053" y="2984925"/>
        <a:ext cx="3101784" cy="3543282"/>
      </dsp:txXfrm>
    </dsp:sp>
    <dsp:sp modelId="{5827F25C-A800-40D3-9DFC-407A9C87118C}">
      <dsp:nvSpPr>
        <dsp:cNvPr id="0" name=""/>
        <dsp:cNvSpPr/>
      </dsp:nvSpPr>
      <dsp:spPr>
        <a:xfrm>
          <a:off x="4068008" y="-11767"/>
          <a:ext cx="3440503" cy="3029282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185" r="-23815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ED8AB1-60AA-4FB6-9A44-82BDA069B7A2}">
      <dsp:nvSpPr>
        <dsp:cNvPr id="0" name=""/>
        <dsp:cNvSpPr/>
      </dsp:nvSpPr>
      <dsp:spPr>
        <a:xfrm rot="10800000">
          <a:off x="4110780" y="2993979"/>
          <a:ext cx="3285899" cy="364492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«</a:t>
          </a:r>
          <a:r>
            <a:rPr lang="ru-RU" sz="2700" b="1" kern="1200" dirty="0" err="1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Saint-Petersburg</a:t>
          </a:r>
          <a:r>
            <a:rPr lang="ru-RU" sz="2700" b="1" kern="1200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 Open»-2022</a:t>
          </a:r>
        </a:p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Победители международного турнира по ресторанному спорту</a:t>
          </a:r>
          <a:endParaRPr lang="ru-RU" sz="2800" kern="1200" dirty="0"/>
        </a:p>
      </dsp:txBody>
      <dsp:txXfrm rot="10800000">
        <a:off x="4211833" y="2993979"/>
        <a:ext cx="3083793" cy="3543871"/>
      </dsp:txXfrm>
    </dsp:sp>
    <dsp:sp modelId="{61A143A7-6B34-4589-886C-E655EE1DEC5B}">
      <dsp:nvSpPr>
        <dsp:cNvPr id="0" name=""/>
        <dsp:cNvSpPr/>
      </dsp:nvSpPr>
      <dsp:spPr>
        <a:xfrm>
          <a:off x="7734786" y="-7240"/>
          <a:ext cx="3316308" cy="301117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EFB9B6-875F-4D1B-A566-CAACF4B2D3DC}">
      <dsp:nvSpPr>
        <dsp:cNvPr id="0" name=""/>
        <dsp:cNvSpPr/>
      </dsp:nvSpPr>
      <dsp:spPr>
        <a:xfrm rot="10800000">
          <a:off x="7876520" y="2989452"/>
          <a:ext cx="3032840" cy="364492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«</a:t>
          </a:r>
          <a:r>
            <a:rPr lang="ru-RU" sz="2800" b="1" kern="1200" dirty="0" err="1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Суперотельер</a:t>
          </a:r>
          <a:r>
            <a:rPr lang="ru-RU" sz="2800" b="1" kern="1200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 2022»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rPr>
            <a:t>Участники конкурса профессионального мастерства</a:t>
          </a:r>
        </a:p>
      </dsp:txBody>
      <dsp:txXfrm rot="10800000">
        <a:off x="7969790" y="2989452"/>
        <a:ext cx="2846300" cy="3551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88000" y="0"/>
            <a:ext cx="4276725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60105-AC5B-4E1E-9565-8DBF4AB86443}" type="datetimeFigureOut">
              <a:rPr lang="ru-RU" smtClean="0"/>
              <a:t>30.08.2022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397625"/>
            <a:ext cx="4275138" cy="338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88000" y="6397625"/>
            <a:ext cx="4276725" cy="338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AAEC8-FF55-419B-A3EF-D025A5A4B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707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588627" y="0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1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МТБ колледжа созданная в рамках национального проекта Образования в 2021 году на средства федерального и регионального бюджета  должна успешно обеспечивать качественную подготовку кадров по направлениям  Сферы услуг по программам различного уровня подготовки; ОПОП, </a:t>
            </a:r>
            <a:r>
              <a:rPr lang="ru-RU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краткосрочным </a:t>
            </a: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соответствии требованиям ФГОС, а так же  требованиям работодателей.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Создание  инновационных мастерских по направлениям Туризм, Администрирование  отеля, Поварское  дело, Ресторанный сервис возлагает ответственность на педагогический коллектив колледжа по реализации задач проекта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1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2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1.Готовность педагогических кадров  овладевать новыми компетенциями, широко использовать  возможности инновационного оборудования в учебном процессе,  формировать навыки с учетом    технологического процесса в новых условиях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Развивать новые формы взаимодействия с работодателями, социальными партнерами используя возможности МТБ, привлекая их в реализацию ОПОП, профессиональную ориентацию студентов и школьников.  3. новые формы профориентации мастер-классы ведущих специалистов, Дни открытых дверей с профессиональными пробами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Реализация программ ПО и ДПО для различных групп населения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3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Ворлдскиллс Россия для проведения Демонстрационного экзамена по компетенции «Поварское дело» для педагогических работников  «Петродворцовый колледж» и  «Кронштадтский лицей»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3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Полученные компетенции педагоги будут использовать для организации учебного процесса,</a:t>
            </a:r>
            <a:r>
              <a:rPr lang="ru-RU" baseline="0" dirty="0" smtClean="0"/>
              <a:t> формирования учебно-методического </a:t>
            </a:r>
            <a:r>
              <a:rPr lang="ru-RU" baseline="0" dirty="0" smtClean="0"/>
              <a:t>обеспечения, обновления процесса образования</a:t>
            </a:r>
            <a:endParaRPr dirty="0"/>
          </a:p>
        </p:txBody>
      </p:sp>
      <p:sp>
        <p:nvSpPr>
          <p:cNvPr id="176" name="Google Shape;176;p5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Все мероприятия направлены на повышение квалификации педагогических работников, готовности работать в новых условиях, с учетом требований рынка труда к </a:t>
            </a:r>
            <a:r>
              <a:rPr lang="ru-RU" dirty="0" err="1" smtClean="0"/>
              <a:t>каччеству</a:t>
            </a:r>
            <a:r>
              <a:rPr lang="ru-RU" baseline="0" dirty="0" smtClean="0"/>
              <a:t> подготовки специалистов</a:t>
            </a:r>
            <a:endParaRPr dirty="0"/>
          </a:p>
        </p:txBody>
      </p:sp>
      <p:sp>
        <p:nvSpPr>
          <p:cNvPr id="186" name="Google Shape;186;p6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2021 году новые мастерские обеспечили победу в конкурсном отборе на право проведения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Курсов повышения квалификации педагогических работников РФ  по стандартам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-Поварское дело-96,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Туризм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-26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Занятия проводили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преподаватели колледжа, ведущие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специалисты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отрасли.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AB9D7-AAB0-496A-AFB1-D9E2011718B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58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endParaRPr sz="1200" dirty="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</a:t>
            </a:r>
            <a:r>
              <a:rPr lang="ru-RU" sz="1200" dirty="0" err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Ворлдскиллс</a:t>
            </a: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Россия для проведения Демонстрационного экзамена по компетенции «Поварское дело» для педагогических работников  «</a:t>
            </a:r>
            <a:r>
              <a:rPr lang="ru-RU" sz="1200" dirty="0" err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Петродворцовый</a:t>
            </a: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колледж» и  «Кронштадтский лицей»</a:t>
            </a: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dirty="0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p7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9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9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10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0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1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2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Ворлдскиллс Россия для проведения Демонстрационного экзамена по компетенции «Поварское дело» для педагогических работников  «Петродворцовый колледж» и  «Кронштадтский лицей»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2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3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Реализация</a:t>
            </a:r>
            <a:r>
              <a:rPr lang="ru-RU" baseline="0" dirty="0" smtClean="0"/>
              <a:t> данной задачи напрямую связана с качественным набором абитуриентов, правильным выбором направления подготовки и мотивации обучения. Результат –выпускник с хорошими профессиональными компетенциями </a:t>
            </a:r>
            <a:endParaRPr dirty="0"/>
          </a:p>
        </p:txBody>
      </p:sp>
      <p:sp>
        <p:nvSpPr>
          <p:cNvPr id="246" name="Google Shape;246;p13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14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4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15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5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16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6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17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Ворлдскиллс Россия для проведения Демонстрационного экзамена по компетенции «Поварское дело» для педагогических работников  «Петродворцовый колледж» и  «Кронштадтский лицей»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7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18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1.Дополнительная общеобразовательная общеразвивающая программа "Юный портье"36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2.Дополнительная общеобразовательная общеразвивающая программа "Juniorhousekeeper" 72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3.Дополнительная общеобразовательная общеразвивающая программа "Деловой этикет"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4.Дополнительная общеобразовательная общеразвивающая программа "Банкетное обслуживание в ресторане" 72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Программа профессионального обучения по переподготовке по профессии "Администратор гостиницы (дома отдыха) " 144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Профессиональная программа повышения квалификации по профессии ОКПР № 11695 «Горничная» «Старшая горничная(супервайзер)» Уровень квалификации – 4 16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Программа профессионального обучения по подготовке квалифицированных рабочих(служащих)по профессии 25627 "Портье" 144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Программа профессионального обучения по подготовке квалифицированных рабочих(служащих)по профессии 11695 «Горничная» 144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1.Дополнительная общеобразовательная общеразвивающая программа "Юный экскурсовод"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2.Дополнительная общеобразовательная общеразвивающая программа "Юный краевед"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3.Дополнительная общеобразовательная общеразвивающая программа "Спортивный туризм"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4.Дополнительная общеобразовательная общеразвивающая программа "Экологический туризм"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5.Дополнительная общеобразовательная общеразвивающая программа "Спортивное ориентирование"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Дополнительная общеобразовательная общеразвивающая программа "Мастер сервировки" 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Дополнительная общеобразовательная общеразвивающая программа "Столовый этикет"20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Дополнительная общеобразовательная общеразвивающая программа "Домашний бариста" 18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Дополнительная общеобразовательная общеразвивающая программа "Смузи и полезные напитки" 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Дополнительная общеобразовательная общеразвивающая программа "Юный бармен" 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1.Дополнительная общеобразовательная общеразвивающая программа "Начинающий повар" 36 часов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2.Дополнительная общеобразовательная общеразвивающая программа "Начинающий кондитер" 36 часов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3.Дополнительная общеобразовательная общеразвивающая программа "Русская кухня" 72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8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292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18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1.Дополнительная общеобразовательная общеразвивающая программа "Юный портье"36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2.Дополнительная общеобразовательная общеразвивающая программа "Juniorhousekeeper" 72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3.Дополнительная общеобразовательная общеразвивающая программа "Деловой этикет"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4.Дополнительная общеобразовательная общеразвивающая программа "Банкетное обслуживание в ресторане" 72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Программа профессионального обучения по переподготовке по профессии "Администратор гостиницы (дома отдыха) " 144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Профессиональная программа повышения квалификации по профессии ОКПР № 11695 «Горничная» «Старшая горничная(супервайзер)» Уровень квалификации – 4 16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Программа профессионального обучения по подготовке квалифицированных рабочих(служащих)по профессии 25627 "Портье" 144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Программа профессионального обучения по подготовке квалифицированных рабочих(служащих)по профессии 11695 «Горничная» 144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1.Дополнительная общеобразовательная общеразвивающая программа "Юный экскурсовод"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2.Дополнительная общеобразовательная общеразвивающая программа "Юный краевед"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3.Дополнительная общеобразовательная общеразвивающая программа "Спортивный туризм"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4.Дополнительная общеобразовательная общеразвивающая программа "Экологический туризм"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5.Дополнительная общеобразовательная общеразвивающая программа "Спортивное ориентирование"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Дополнительная общеобразовательная общеразвивающая программа "Мастер сервировки" 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Дополнительная общеобразовательная общеразвивающая программа "Столовый этикет"20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Дополнительная общеобразовательная общеразвивающая программа "Домашний бариста" 18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Дополнительная общеобразовательная общеразвивающая программа "Смузи и полезные напитки" 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Дополнительная общеобразовательная общеразвивающая программа "Юный бармен" 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1.Дополнительная общеобразовательная общеразвивающая программа "Начинающий повар" 36 часов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2.Дополнительная общеобразовательная общеразвивающая программа "Начинающий кондитер" 36 часов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3.Дополнительная общеобразовательная общеразвивающая программа "Русская кухня" 72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8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54430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18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1.Дополнительная общеобразовательная общеразвивающая программа "Юный портье"36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2.Дополнительная общеобразовательная общеразвивающая программа "Juniorhousekeeper" 72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3.Дополнительная общеобразовательная общеразвивающая программа "Деловой этикет"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4.Дополнительная общеобразовательная общеразвивающая программа "Банкетное обслуживание в ресторане" 72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Программа профессионального обучения по переподготовке по профессии "Администратор гостиницы (дома отдыха) " 144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Профессиональная программа повышения квалификации по профессии ОКПР № 11695 «Горничная» «Старшая горничная(супервайзер)» Уровень квалификации – 4 16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Программа профессионального обучения по подготовке квалифицированных рабочих(служащих)по профессии 25627 "Портье" 144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Программа профессионального обучения по подготовке квалифицированных рабочих(служащих)по профессии 11695 «Горничная» 144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1.Дополнительная общеобразовательная общеразвивающая программа "Юный экскурсовод"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2.Дополнительная общеобразовательная общеразвивающая программа "Юный краевед"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3.Дополнительная общеобразовательная общеразвивающая программа "Спортивный туризм"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4.Дополнительная общеобразовательная общеразвивающая программа "Экологический туризм"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5.Дополнительная общеобразовательная общеразвивающая программа "Спортивное ориентирование"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Дополнительная общеобразовательная общеразвивающая программа "Мастер сервировки" 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Дополнительная общеобразовательная общеразвивающая программа "Столовый этикет"20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Дополнительная общеобразовательная общеразвивающая программа "Домашний бариста" 18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Дополнительная общеобразовательная общеразвивающая программа "Смузи и полезные напитки" 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Дополнительная общеобразовательная общеразвивающая программа "Юный бармен" 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1.Дополнительная общеобразовательная общеразвивающая программа "Начинающий повар" 36 часов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2.Дополнительная общеобразовательная общеразвивающая программа "Начинающий кондитер" 36 часов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3.Дополнительная общеобразовательная общеразвивающая программа "Русская кухня" 72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8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09585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18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1.Дополнительная общеобразовательная общеразвивающая программа "Юный портье"36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2.Дополнительная общеобразовательная общеразвивающая программа "Juniorhousekeeper" 72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3.Дополнительная общеобразовательная общеразвивающая программа "Деловой этикет"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4.Дополнительная общеобразовательная общеразвивающая программа "Банкетное обслуживание в ресторане" 72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Программа профессионального обучения по переподготовке по профессии "Администратор гостиницы (дома отдыха) " 144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Профессиональная программа повышения квалификации по профессии ОКПР № 11695 «Горничная» «Старшая горничная(супервайзер)» Уровень квалификации – 4 16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Программа профессионального обучения по подготовке квалифицированных рабочих(служащих)по профессии 25627 "Портье" 144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Программа профессионального обучения по подготовке квалифицированных рабочих(служащих)по профессии 11695 «Горничная» 144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1.Дополнительная общеобразовательная общеразвивающая программа "Юный экскурсовод"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2.Дополнительная общеобразовательная общеразвивающая программа "Юный краевед"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3.Дополнительная общеобразовательная общеразвивающая программа "Спортивный туризм"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4.Дополнительная общеобразовательная общеразвивающая программа "Экологический туризм"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5.Дополнительная общеобразовательная общеразвивающая программа "Спортивное ориентирование" 36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Дополнительная общеобразовательная общеразвивающая программа "Мастер сервировки" 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Дополнительная общеобразовательная общеразвивающая программа "Столовый этикет"20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Дополнительная общеобразовательная общеразвивающая программа "Домашний бариста" 18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Дополнительная общеобразовательная общеразвивающая программа "Смузи и полезные напитки" 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Дополнительная общеобразовательная общеразвивающая программа "Юный бармен" 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1.Дополнительная общеобразовательная общеразвивающая программа "Начинающий повар" 36 часов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2.Дополнительная общеобразовательная общеразвивающая программа "Начинающий кондитер" 36 часов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3.Дополнительная общеобразовательная общеразвивающая программа "Русская кухня" 72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8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03387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9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Ворлдскиллс Россия для проведения Демонстрационного экзамена по компетенции «Поварское дело» для педагогических работников  «Петродворцовый колледж» и  «Кронштадтский лицей»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9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0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0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77751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21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 dirty="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</a:t>
            </a:r>
            <a:r>
              <a:rPr lang="ru-RU" sz="1200" dirty="0" err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Ворлдскиллс</a:t>
            </a: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Россия для проведения Демонстрационного экзамена по компетенции «Поварское дело» для педагогических работников  «</a:t>
            </a:r>
            <a:r>
              <a:rPr lang="ru-RU" sz="1200" dirty="0" err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Петродворцовый</a:t>
            </a: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колледж» и  «Кронштадтский лицей»</a:t>
            </a: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dirty="0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1" name="Google Shape;331;p21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p22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7" name="Google Shape;337;p22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24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4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p23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Ворлдскиллс Россия для проведения Демонстрационного экзамена по компетенции «Поварское дело» для педагогических работников  «Петродворцовый колледж» и  «Кронштадтский лицей»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3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386aaf2e6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1386aaf2e6c_0_0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00" cy="303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g1386aaf2e6c_0_0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300" cy="336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386aaf2e6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1386aaf2e6c_1_0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00" cy="303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>
                <a:latin typeface="Times New Roman"/>
                <a:ea typeface="Times New Roman"/>
                <a:cs typeface="Times New Roman"/>
                <a:sym typeface="Times New Roman"/>
              </a:rPr>
              <a:t>с 8 по 12 сентября 2022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 в Колледже туризма Санкт-Петербурга на конкурсных площадках в дистанционном формате будут  проводиться соревнования </a:t>
            </a:r>
            <a:r>
              <a:rPr lang="ru-RU" b="1">
                <a:latin typeface="Times New Roman"/>
                <a:ea typeface="Times New Roman"/>
                <a:cs typeface="Times New Roman"/>
                <a:sym typeface="Times New Roman"/>
              </a:rPr>
              <a:t>Финала X Национального чемпионата «Молодые профессионалы»-2022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По компетенциям : Ресторанный сервис и Администрирование отеля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1386aaf2e6c_1_0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300" cy="336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25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Ворлдскиллс Россия для проведения Демонстрационного экзамена по компетенции «Поварское дело» для педагогических работников  «Петродворцовый колледж» и  «Кронштадтский лицей»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25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p26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6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p27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27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3" name="Google Shape;393;p28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 2020-2021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учебном году каждое ОУ самостоятельно разрабатывало систему и критерии перевода баллов в оценку. Этим обусловлено достаточное количество оценок «отлично».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/>
              <a:t>В 2021-2022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учебном году была использована методика перевода баллов в оценку, разработанная Союзом Ворлдскиллс и рекомендованная для использования всем ПОУ. Союзом установлен достаточно высокий порог для получения оценок «хорошо» и «отлично».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8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9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5334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Средний балл результатов ДЭ:</a:t>
            </a:r>
            <a:endParaRPr/>
          </a:p>
          <a:p>
            <a:pPr marL="895350" lvl="0" indent="-352425" algn="just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2020-2021 уч. год – </a:t>
            </a:r>
            <a:r>
              <a:rPr lang="ru-RU" sz="1200" b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3,48</a:t>
            </a:r>
            <a:endParaRPr/>
          </a:p>
          <a:p>
            <a:pPr marL="895350" lvl="0" indent="-352425" algn="just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Char char="•"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2021-2022 уч. год – </a:t>
            </a:r>
            <a:r>
              <a:rPr lang="ru-RU" sz="1200" b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3,7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9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30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5334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Средний балл результатов ДЭ:</a:t>
            </a:r>
            <a:endParaRPr/>
          </a:p>
          <a:p>
            <a:pPr marL="895350" lvl="0" indent="-352425" algn="just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100"/>
              <a:buFont typeface="Arial"/>
              <a:buChar char="•"/>
            </a:pPr>
            <a:r>
              <a:rPr lang="ru-RU" sz="11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2021-2022 уч. год – </a:t>
            </a:r>
            <a:r>
              <a:rPr lang="ru-RU" sz="1100" b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4,00</a:t>
            </a:r>
            <a:endParaRPr/>
          </a:p>
          <a:p>
            <a:pPr marL="895350" lvl="0" indent="-352425" algn="just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100"/>
              <a:buFont typeface="Arial"/>
              <a:buChar char="•"/>
            </a:pPr>
            <a:r>
              <a:rPr lang="ru-RU" sz="11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2020-2021 уч. год – </a:t>
            </a:r>
            <a:r>
              <a:rPr lang="ru-RU" sz="1100" b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3,9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0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25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 dirty="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</a:t>
            </a:r>
            <a:r>
              <a:rPr lang="ru-RU" sz="1200" dirty="0" err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Ворлдскиллс</a:t>
            </a: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Россия для проведения Демонстрационного экзамена по компетенции «Поварское дело» для педагогических работников  «</a:t>
            </a:r>
            <a:r>
              <a:rPr lang="ru-RU" sz="1200" dirty="0" err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Петродворцовый</a:t>
            </a: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колледж» и  «Кронштадтский лицей»</a:t>
            </a: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dirty="0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2" name="Google Shape;372;p25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97503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31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1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6444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34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28" name="Google Shape;28;p3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 extrusionOk="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69803"/>
              </a:schemeClr>
            </a:solidFill>
            <a:ln>
              <a:noFill/>
            </a:ln>
          </p:spPr>
        </p:sp>
        <p:cxnSp>
          <p:nvCxnSpPr>
            <p:cNvPr id="29" name="Google Shape;29;p34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0" name="Google Shape;30;p34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1" name="Google Shape;31;p34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32" name="Google Shape;32;p34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3" name="Google Shape;33;p34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4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35" name="Google Shape;35;p34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36" name="Google Shape;36;p34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37" name="Google Shape;37;p34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Google Shape;38;p34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3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2" name="Google Shape;72;p3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1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4" name="Google Shape;84;p4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2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2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42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91" name="Google Shape;91;p4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3" name="Google Shape;93;p4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одпись">
  <p:cSld name="Заголовок и подпись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3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3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4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с подписью">
  <p:cSld name="Цитата с подписью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4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4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03" name="Google Shape;103;p44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4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7" name="Google Shape;107;p4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8" name="Google Shape;108;p4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арточка имени">
  <p:cSld name="Карточка имени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5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5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4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4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карточки имени">
  <p:cSld name="Цитата карточки имени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6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6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8" name="Google Shape;118;p46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4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4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2" name="Google Shape;122;p46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3" name="Google Shape;123;p46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Истина или ложь">
  <p:cSld name="Истина или ложь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7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47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7" name="Google Shape;127;p47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4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4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4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48"/>
          <p:cNvSpPr txBox="1">
            <a:spLocks noGrp="1"/>
          </p:cNvSpPr>
          <p:nvPr>
            <p:ph type="body" idx="1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4" name="Google Shape;134;p4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4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9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49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0" name="Google Shape;140;p4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4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5FCBE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3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Google Shape;11;p33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33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3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14" name="Google Shape;14;p33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3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33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17" name="Google Shape;17;p33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18" name="Google Shape;18;p33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19" name="Google Shape;19;p33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3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6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"/>
          <p:cNvSpPr txBox="1">
            <a:spLocks noGrp="1"/>
          </p:cNvSpPr>
          <p:nvPr>
            <p:ph type="ctrTitle"/>
          </p:nvPr>
        </p:nvSpPr>
        <p:spPr>
          <a:xfrm>
            <a:off x="983432" y="2780928"/>
            <a:ext cx="9391303" cy="158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Times New Roman"/>
              <a:buNone/>
            </a:pPr>
            <a:r>
              <a:rPr lang="ru-RU" sz="2400" b="1" i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 материально-технической базы мастерских колледжа для реализации мероприятий национального проекта «Образование»</a:t>
            </a:r>
            <a:endParaRPr sz="2400" b="1" i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" name="Google Shape;149;p1"/>
          <p:cNvSpPr txBox="1"/>
          <p:nvPr/>
        </p:nvSpPr>
        <p:spPr>
          <a:xfrm>
            <a:off x="2173337" y="753796"/>
            <a:ext cx="72008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16B0E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Санкт-Петербургское государственное автономное профессиональное образовательное учреждение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rgbClr val="16B0E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«Колледж туризма и гостиничного сервиса» </a:t>
            </a:r>
            <a:endParaRPr sz="2000" b="1" i="0" u="none" strike="noStrike" cap="none">
              <a:solidFill>
                <a:srgbClr val="16B0E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" name="Google Shape;150;p1"/>
          <p:cNvSpPr txBox="1"/>
          <p:nvPr/>
        </p:nvSpPr>
        <p:spPr>
          <a:xfrm>
            <a:off x="6096000" y="5805264"/>
            <a:ext cx="533157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Шевченко Елена Юрьевна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Заместитель директора по учебно-производственной работе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1" name="Google Shape;151;p1" descr="C:\Users\Okkam\Pictures\Рисунок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524" y="532533"/>
            <a:ext cx="1288563" cy="1154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strips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"/>
          <p:cNvSpPr/>
          <p:nvPr/>
        </p:nvSpPr>
        <p:spPr>
          <a:xfrm>
            <a:off x="191344" y="188640"/>
            <a:ext cx="979308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5334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задачи проекта:</a:t>
            </a:r>
            <a:endParaRPr/>
          </a:p>
        </p:txBody>
      </p:sp>
      <p:sp>
        <p:nvSpPr>
          <p:cNvPr id="158" name="Google Shape;158;p2"/>
          <p:cNvSpPr/>
          <p:nvPr/>
        </p:nvSpPr>
        <p:spPr>
          <a:xfrm>
            <a:off x="191344" y="888274"/>
            <a:ext cx="11233248" cy="52629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>
              <a:buClr>
                <a:srgbClr val="164161"/>
              </a:buClr>
              <a:buSzPts val="2400"/>
              <a:buFont typeface="Times New Roman"/>
              <a:buAutoNum type="arabicPeriod"/>
            </a:pP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Обеспечение повышения  </a:t>
            </a: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квалификации педагогических работников  с учётом инноваций отрасли, готовность </a:t>
            </a: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использовать новые </a:t>
            </a: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технологии для подготовки кадров</a:t>
            </a:r>
            <a:endParaRPr lang="ru-RU" sz="2400" dirty="0"/>
          </a:p>
          <a:p>
            <a:pPr marL="342900" lvl="0" indent="-190500" algn="just">
              <a:buClr>
                <a:schemeClr val="dk1"/>
              </a:buClr>
              <a:buSzPts val="2400"/>
            </a:pPr>
            <a:endParaRPr lang="ru-RU" sz="2400" dirty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>
              <a:buClr>
                <a:srgbClr val="164161"/>
              </a:buClr>
              <a:buSzPts val="2400"/>
            </a:pP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Внедрение новых методов взаимодействия колледжа  и социальных партнеров для повышения заинтересованности сторон в качестве подготовки специалистов </a:t>
            </a:r>
          </a:p>
          <a:p>
            <a:pPr marL="342900" lvl="0" indent="-190500" algn="just">
              <a:buClr>
                <a:schemeClr val="dk1"/>
              </a:buClr>
              <a:buSzPts val="2400"/>
            </a:pPr>
            <a:endParaRPr lang="ru-RU" sz="2400" dirty="0" smtClean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90500" algn="just">
              <a:buClr>
                <a:schemeClr val="dk1"/>
              </a:buClr>
              <a:buSzPts val="2400"/>
            </a:pPr>
            <a:endParaRPr lang="ru-RU" sz="2400" dirty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>
              <a:buClr>
                <a:srgbClr val="164161"/>
              </a:buClr>
              <a:buSzPts val="2400"/>
            </a:pP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Внедрение новых форм профессиональной ориентации молодёжи  с использованием МТБ колледжа  (мастер-классы, профессиональные пробы) </a:t>
            </a:r>
          </a:p>
          <a:p>
            <a:pPr marL="342900" lvl="0" indent="-190500" algn="just">
              <a:buClr>
                <a:schemeClr val="dk1"/>
              </a:buClr>
              <a:buSzPts val="2400"/>
            </a:pPr>
            <a:endParaRPr lang="ru-RU" sz="2400" dirty="0" smtClean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90500" algn="just">
              <a:buClr>
                <a:schemeClr val="dk1"/>
              </a:buClr>
              <a:buSzPts val="2400"/>
            </a:pPr>
            <a:endParaRPr lang="ru-RU" sz="2400" dirty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>
              <a:buClr>
                <a:srgbClr val="164161"/>
              </a:buClr>
              <a:buSzPts val="2400"/>
            </a:pP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Реализация программ профессионального обучения и </a:t>
            </a: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ДПО, краткосрочных программ </a:t>
            </a: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различных групп населения 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"/>
          <p:cNvSpPr/>
          <p:nvPr/>
        </p:nvSpPr>
        <p:spPr>
          <a:xfrm>
            <a:off x="479376" y="692696"/>
            <a:ext cx="10585176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Повышение квалификации преподавателей профессиональных образовательных учреждений Санкт-Петербурга с учётом инноваций отрасли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"/>
          <p:cNvSpPr/>
          <p:nvPr/>
        </p:nvSpPr>
        <p:spPr>
          <a:xfrm>
            <a:off x="0" y="188640"/>
            <a:ext cx="10920536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«Администрирование отеля»</a:t>
            </a:r>
            <a:endParaRPr sz="3200" b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479375" y="1402623"/>
            <a:ext cx="10945200" cy="921000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Повышение квалификации по программе «1С: Управление кадрами/Управление персоналом»</a:t>
            </a:r>
            <a:endParaRPr/>
          </a:p>
        </p:txBody>
      </p:sp>
      <p:sp>
        <p:nvSpPr>
          <p:cNvPr id="180" name="Google Shape;180;p5"/>
          <p:cNvSpPr/>
          <p:nvPr/>
        </p:nvSpPr>
        <p:spPr>
          <a:xfrm>
            <a:off x="479375" y="3900362"/>
            <a:ext cx="10945200" cy="1177500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Обучение по дополнительной профессиональной программе повышения квалификации: «Развитие и оценка общих компетенций, востребованных в профессиональной деятельности»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479376" y="5343474"/>
            <a:ext cx="10945216" cy="129614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Повышение квалификации по программе «Проектирование системы организации профессиональных проб в условиях современного рынка труда»</a:t>
            </a:r>
            <a:endParaRPr sz="240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479376" y="2626761"/>
            <a:ext cx="10945200" cy="1008000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Курс профессиональной переподготовки «Организация и осуществление закупок» </a:t>
            </a:r>
            <a:endParaRPr sz="240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/>
          <p:cNvSpPr/>
          <p:nvPr/>
        </p:nvSpPr>
        <p:spPr>
          <a:xfrm>
            <a:off x="0" y="188640"/>
            <a:ext cx="10920536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«Поварское дело»</a:t>
            </a:r>
            <a:endParaRPr/>
          </a:p>
        </p:txBody>
      </p:sp>
      <p:sp>
        <p:nvSpPr>
          <p:cNvPr id="190" name="Google Shape;190;p6"/>
          <p:cNvSpPr/>
          <p:nvPr/>
        </p:nvSpPr>
        <p:spPr>
          <a:xfrm>
            <a:off x="479376" y="3337888"/>
            <a:ext cx="10945216" cy="1008112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Курсы повышения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квалификации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педагогических работников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ПОУ «</a:t>
            </a:r>
            <a:r>
              <a:rPr lang="ru-RU" sz="2400" dirty="0" err="1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Петродворцовый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колледж», «Кронштадтский лицей»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479376" y="4779499"/>
            <a:ext cx="10945216" cy="129614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педагогических работников колледжа в тренировочных мероприятиях национальной сборной, освоение новых технологий</a:t>
            </a:r>
            <a:endParaRPr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479376" y="1896277"/>
            <a:ext cx="10945216" cy="1008112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тренингов для педагогических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работников ПОУ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организации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чемпионатов, ДЭ по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компетенции «Поварское дело» 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91344" y="188640"/>
            <a:ext cx="113772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методика реализации образовательных программ среднего профессионального образования с учетом компетенции </a:t>
            </a: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Ворлдскиллс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«Поварское дело»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Туризм»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преподавателей и мастеров производственного обучения 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1384" y="2348880"/>
            <a:ext cx="1022513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Организатор: АНО «Агентство развития профессионального мастерства» (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Ворлдскиллс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Россия)  </a:t>
            </a:r>
          </a:p>
          <a:p>
            <a:pPr>
              <a:lnSpc>
                <a:spcPct val="150000"/>
              </a:lnSpc>
            </a:pP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прошли более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 человек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регионов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98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"/>
          <p:cNvSpPr/>
          <p:nvPr/>
        </p:nvSpPr>
        <p:spPr>
          <a:xfrm>
            <a:off x="479376" y="692696"/>
            <a:ext cx="10585176" cy="4247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Взаимодействия колледжа  и социальных партнеров для повышения заинтересованности в качестве подготовки специалистов </a:t>
            </a:r>
            <a:endParaRPr sz="5400" b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479376" y="188640"/>
            <a:ext cx="1044116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 «Туризм»</a:t>
            </a:r>
            <a:endParaRPr/>
          </a:p>
        </p:txBody>
      </p:sp>
      <p:sp>
        <p:nvSpPr>
          <p:cNvPr id="205" name="Google Shape;205;p8"/>
          <p:cNvSpPr/>
          <p:nvPr/>
        </p:nvSpPr>
        <p:spPr>
          <a:xfrm>
            <a:off x="479376" y="1059281"/>
            <a:ext cx="11089232" cy="93610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Проведены мастер-классы с участием работодателей компаний ООО «ТурЛайн», ООО «Комфорт Лайн»,  ООО Бюро проектов «Тема»</a:t>
            </a:r>
            <a:endParaRPr sz="240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462340" y="2174004"/>
            <a:ext cx="1108923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Организован тренинг участников X Национального чемпионата 2022 «Молодые профессионалы» (Ворлдскиллс Россия) по программе «Обучение публичным выступлениям» от компании «Мастерская речи Павла Васильева»</a:t>
            </a:r>
            <a:endParaRPr sz="240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453710" y="3666607"/>
            <a:ext cx="1110649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Организован тренинг с директором ООО Бюро проектов «Тема» и студентами выпускных групп на тему «Подготовка к защите выпускных квалификационных работ»</a:t>
            </a:r>
            <a:endParaRPr/>
          </a:p>
        </p:txBody>
      </p:sp>
      <p:sp>
        <p:nvSpPr>
          <p:cNvPr id="208" name="Google Shape;208;p8"/>
          <p:cNvSpPr/>
          <p:nvPr/>
        </p:nvSpPr>
        <p:spPr>
          <a:xfrm>
            <a:off x="462340" y="5162984"/>
            <a:ext cx="11106492" cy="15783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рамках VII Регионального чемпионата «Молодые профессионалы» (Ворлдскиллс Россия) прошел круглый стол с экспертами – представителями учебных заведений СПО на тему «Развитие экспертного сообщества Санкт-Петербурга»</a:t>
            </a:r>
            <a:endParaRPr sz="240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"/>
          <p:cNvSpPr/>
          <p:nvPr/>
        </p:nvSpPr>
        <p:spPr>
          <a:xfrm>
            <a:off x="479376" y="188640"/>
            <a:ext cx="104411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«Администрирование отеля»</a:t>
            </a:r>
            <a:endParaRPr/>
          </a:p>
        </p:txBody>
      </p:sp>
      <p:sp>
        <p:nvSpPr>
          <p:cNvPr id="215" name="Google Shape;215;p9"/>
          <p:cNvSpPr/>
          <p:nvPr/>
        </p:nvSpPr>
        <p:spPr>
          <a:xfrm>
            <a:off x="479376" y="1592630"/>
            <a:ext cx="11089232" cy="93610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Организация мастер-классов с привлечением специалиста отеля «Амбассадор» на тему «Решение нестандартных ситуаций в отеле»</a:t>
            </a:r>
            <a:endParaRPr/>
          </a:p>
        </p:txBody>
      </p:sp>
      <p:sp>
        <p:nvSpPr>
          <p:cNvPr id="216" name="Google Shape;216;p9"/>
          <p:cNvSpPr/>
          <p:nvPr/>
        </p:nvSpPr>
        <p:spPr>
          <a:xfrm>
            <a:off x="462340" y="2924944"/>
            <a:ext cx="1108923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внешних экспертов – представителей отелей – в проведении демонстрационного экзамена по компетенции «Администрирование отеля»</a:t>
            </a:r>
            <a:endParaRPr sz="240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462340" y="4650059"/>
            <a:ext cx="1110649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тренировок участников Регионального чемпионата «Сервис на объектах гостеприимства «Горничная»» с участием работодателей в рамках социального партнерства</a:t>
            </a:r>
            <a:endParaRPr sz="240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"/>
          <p:cNvSpPr/>
          <p:nvPr/>
        </p:nvSpPr>
        <p:spPr>
          <a:xfrm>
            <a:off x="479376" y="188640"/>
            <a:ext cx="104411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«Поварское дело»</a:t>
            </a:r>
            <a:endParaRPr/>
          </a:p>
        </p:txBody>
      </p:sp>
      <p:sp>
        <p:nvSpPr>
          <p:cNvPr id="224" name="Google Shape;224;p10"/>
          <p:cNvSpPr/>
          <p:nvPr/>
        </p:nvSpPr>
        <p:spPr>
          <a:xfrm>
            <a:off x="459728" y="1501198"/>
            <a:ext cx="11108880" cy="93610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Приготовление блюд с использованием современных технологий, презентация  для специалистов отрасли  в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ресторане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Bourgeois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Bohemians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рамках социального партнерства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462340" y="2724889"/>
            <a:ext cx="11089232" cy="720080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мастер-класса шеф-поваров от команды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Chefs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Team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Russia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459728" y="3732556"/>
            <a:ext cx="11089232" cy="1090579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ведущих специалистов отрасли в подготовке участников чемпионатов профессионального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мастерства, ДЭ</a:t>
            </a:r>
            <a:endParaRPr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459728" y="5125528"/>
            <a:ext cx="11089232" cy="1090579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lvl="0" indent="-342900"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мастер-класса по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использованию инновационного технологического оборудования 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представителем фирмы </a:t>
            </a:r>
            <a:r>
              <a:rPr lang="ru-RU" sz="2400" dirty="0" err="1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Retigo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/>
          <p:cNvSpPr/>
          <p:nvPr/>
        </p:nvSpPr>
        <p:spPr>
          <a:xfrm>
            <a:off x="479376" y="188640"/>
            <a:ext cx="104411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«Ресторанный сервис»</a:t>
            </a:r>
            <a:endParaRPr/>
          </a:p>
        </p:txBody>
      </p:sp>
      <p:sp>
        <p:nvSpPr>
          <p:cNvPr id="234" name="Google Shape;234;p11"/>
          <p:cNvSpPr/>
          <p:nvPr/>
        </p:nvSpPr>
        <p:spPr>
          <a:xfrm>
            <a:off x="479376" y="1412775"/>
            <a:ext cx="11089232" cy="1389069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ведущих специалистов отрасли в подготовке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победителей и призеров, участников чемпионатов профессионального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мастерства</a:t>
            </a:r>
            <a:endParaRPr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462340" y="3212976"/>
            <a:ext cx="11089232" cy="1224136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тренировочных мероприятий с участием социальных партнеров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подготовке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Международного турнира по ресторанному спорту «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Saint-Petersburg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Open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- 2022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462340" y="4848244"/>
            <a:ext cx="1110649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социальных партнеров в реализации программ ДПО, проведение мастер-классов, повышение мотивации студентов к профессии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"/>
          <p:cNvSpPr/>
          <p:nvPr/>
        </p:nvSpPr>
        <p:spPr>
          <a:xfrm>
            <a:off x="479376" y="1484784"/>
            <a:ext cx="10585176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Внедрение новых форм профессиональной ориентации молодёжи с использованием МТБ колледжа</a:t>
            </a:r>
            <a:endParaRPr sz="5400" b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"/>
          <p:cNvSpPr/>
          <p:nvPr/>
        </p:nvSpPr>
        <p:spPr>
          <a:xfrm>
            <a:off x="479376" y="188640"/>
            <a:ext cx="1044116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 «Туризм»</a:t>
            </a:r>
            <a:endParaRPr/>
          </a:p>
        </p:txBody>
      </p:sp>
      <p:sp>
        <p:nvSpPr>
          <p:cNvPr id="249" name="Google Shape;249;p13"/>
          <p:cNvSpPr/>
          <p:nvPr/>
        </p:nvSpPr>
        <p:spPr>
          <a:xfrm>
            <a:off x="479376" y="1059281"/>
            <a:ext cx="11089232" cy="1411862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Организованны профессиональные пробы «Я в туризме специалист» для студентов переводных групп отделения «Общеобразовательная подготовка» и для учащихся школ Санкт-Петербурга</a:t>
            </a:r>
            <a:endParaRPr/>
          </a:p>
        </p:txBody>
      </p:sp>
      <p:sp>
        <p:nvSpPr>
          <p:cNvPr id="250" name="Google Shape;250;p13"/>
          <p:cNvSpPr/>
          <p:nvPr/>
        </p:nvSpPr>
        <p:spPr>
          <a:xfrm>
            <a:off x="462340" y="2777583"/>
            <a:ext cx="11089232" cy="1831060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Тренировки для участников Регионального чемпионата и Финала национального чемпионата (Ворлдскиллс Россия) учащихся школ по компетенциям Туризм, Туроператорская деятельность, Турагентская деятельность с привлечением победителей чемпионатов прошлых лет</a:t>
            </a:r>
            <a:endParaRPr/>
          </a:p>
        </p:txBody>
      </p:sp>
      <p:sp>
        <p:nvSpPr>
          <p:cNvPr id="251" name="Google Shape;251;p13"/>
          <p:cNvSpPr/>
          <p:nvPr/>
        </p:nvSpPr>
        <p:spPr>
          <a:xfrm>
            <a:off x="453710" y="4915083"/>
            <a:ext cx="1110649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Организован и проведен трехдневный Городской профориентационный конкурс гидов-экскурсоводов для учащихся школ Санкт-Петербурга «Наш город глазами юного Петербуржца»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4"/>
          <p:cNvSpPr/>
          <p:nvPr/>
        </p:nvSpPr>
        <p:spPr>
          <a:xfrm>
            <a:off x="479376" y="188640"/>
            <a:ext cx="104411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«Администрирование отеля»</a:t>
            </a:r>
            <a:endParaRPr/>
          </a:p>
        </p:txBody>
      </p:sp>
      <p:sp>
        <p:nvSpPr>
          <p:cNvPr id="258" name="Google Shape;258;p14"/>
          <p:cNvSpPr/>
          <p:nvPr/>
        </p:nvSpPr>
        <p:spPr>
          <a:xfrm>
            <a:off x="479376" y="2095401"/>
            <a:ext cx="11089232" cy="93610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Организация мастер-классов студентами отделения «Гостиничный сервис» для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школьников</a:t>
            </a:r>
            <a:endParaRPr dirty="0"/>
          </a:p>
        </p:txBody>
      </p:sp>
      <p:sp>
        <p:nvSpPr>
          <p:cNvPr id="259" name="Google Shape;259;p14"/>
          <p:cNvSpPr/>
          <p:nvPr/>
        </p:nvSpPr>
        <p:spPr>
          <a:xfrm>
            <a:off x="463197" y="3437356"/>
            <a:ext cx="1108923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lvl="0" indent="-342900"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Подготовка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юниоров,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участников Регионального чемпионата и Финала национального чемпионата (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Ворлдскиллс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Россия) к работе за стойкой в программе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Opera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ru-RU" sz="2400" dirty="0" err="1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TravelLine</a:t>
            </a:r>
            <a:endParaRPr dirty="0"/>
          </a:p>
        </p:txBody>
      </p:sp>
      <p:sp>
        <p:nvSpPr>
          <p:cNvPr id="260" name="Google Shape;260;p14"/>
          <p:cNvSpPr/>
          <p:nvPr/>
        </p:nvSpPr>
        <p:spPr>
          <a:xfrm>
            <a:off x="437949" y="5157192"/>
            <a:ext cx="1108923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открытого урока «Оформление контроля качества уборки номеров» в учебной мастерской «Гостиница»</a:t>
            </a:r>
            <a:endParaRPr sz="240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5"/>
          <p:cNvSpPr/>
          <p:nvPr/>
        </p:nvSpPr>
        <p:spPr>
          <a:xfrm>
            <a:off x="479376" y="188640"/>
            <a:ext cx="104411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«Поварское дело»</a:t>
            </a:r>
            <a:endParaRPr/>
          </a:p>
        </p:txBody>
      </p:sp>
      <p:sp>
        <p:nvSpPr>
          <p:cNvPr id="267" name="Google Shape;267;p15"/>
          <p:cNvSpPr/>
          <p:nvPr/>
        </p:nvSpPr>
        <p:spPr>
          <a:xfrm>
            <a:off x="445080" y="1771365"/>
            <a:ext cx="11106492" cy="1008112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мастер-классов, профессиональных проб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приготовлению различных блюд в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мастерских для абитуриентов в рамках Дней открытых дверей 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462340" y="4777861"/>
            <a:ext cx="11106492" cy="1152128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Экскурсия в инновационные мастерские Колледжа туризма Санкт-Петербурга в рамках всероссийского образовательного форума</a:t>
            </a:r>
            <a:endParaRPr sz="240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462340" y="3121677"/>
            <a:ext cx="1108923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Тестирование личностных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 абитуриентов,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способностей, необходимых для профессионального самоопределения для гостей колледжа в рамках Дня открытых дверей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6"/>
          <p:cNvSpPr/>
          <p:nvPr/>
        </p:nvSpPr>
        <p:spPr>
          <a:xfrm>
            <a:off x="479376" y="188640"/>
            <a:ext cx="104411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«Ресторанный сервис»</a:t>
            </a:r>
            <a:endParaRPr/>
          </a:p>
        </p:txBody>
      </p:sp>
      <p:sp>
        <p:nvSpPr>
          <p:cNvPr id="276" name="Google Shape;276;p16"/>
          <p:cNvSpPr/>
          <p:nvPr/>
        </p:nvSpPr>
        <p:spPr>
          <a:xfrm>
            <a:off x="479376" y="1592630"/>
            <a:ext cx="11089232" cy="93610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тематической конференции «Пасхальный стол, обычаи, традиции, современные тенденции» для учащихся школ и их родителей</a:t>
            </a:r>
            <a:endParaRPr sz="240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7" name="Google Shape;277;p16"/>
          <p:cNvSpPr/>
          <p:nvPr/>
        </p:nvSpPr>
        <p:spPr>
          <a:xfrm>
            <a:off x="462340" y="2924944"/>
            <a:ext cx="1108923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профессиональных проб по элементам сервировки стола, приготовления смешанных напитков, коммуникации с гостем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8" name="Google Shape;278;p16"/>
          <p:cNvSpPr/>
          <p:nvPr/>
        </p:nvSpPr>
        <p:spPr>
          <a:xfrm>
            <a:off x="462340" y="4650059"/>
            <a:ext cx="1110649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Ознакомление посетителей колледжа с материально-технической базой мастерской «Ресторанный сервис», лабораториями «Автоматизированные системы управления», «Бар» путем проведения экскурсий и мастер-классов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7"/>
          <p:cNvSpPr/>
          <p:nvPr/>
        </p:nvSpPr>
        <p:spPr>
          <a:xfrm>
            <a:off x="479376" y="1484784"/>
            <a:ext cx="10585176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Реализация программ профессионального обучения и ДПО для различных групп населения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8"/>
          <p:cNvSpPr/>
          <p:nvPr/>
        </p:nvSpPr>
        <p:spPr>
          <a:xfrm>
            <a:off x="479376" y="102012"/>
            <a:ext cx="1044116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32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 «Туризм»</a:t>
            </a:r>
            <a:endParaRPr dirty="0"/>
          </a:p>
        </p:txBody>
      </p:sp>
      <p:sp>
        <p:nvSpPr>
          <p:cNvPr id="291" name="Google Shape;291;p18"/>
          <p:cNvSpPr/>
          <p:nvPr/>
        </p:nvSpPr>
        <p:spPr>
          <a:xfrm>
            <a:off x="5699956" y="1318661"/>
            <a:ext cx="6341153" cy="5348987"/>
          </a:xfrm>
          <a:prstGeom prst="snip1Rect">
            <a:avLst>
              <a:gd name="adj" fmla="val 16667"/>
            </a:avLst>
          </a:prstGeom>
          <a:solidFill>
            <a:srgbClr val="FBFEFF">
              <a:alpha val="69804"/>
            </a:srgbClr>
          </a:solidFill>
          <a:ln>
            <a:solidFill>
              <a:srgbClr val="0F7698">
                <a:alpha val="60000"/>
              </a:srgbClr>
            </a:solidFill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Готовые </a:t>
            </a:r>
            <a:r>
              <a:rPr lang="ru-RU" sz="2000" b="1" i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реализации </a:t>
            </a:r>
            <a:r>
              <a:rPr lang="ru-RU" sz="2000" b="1" i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программы:</a:t>
            </a:r>
            <a:endParaRPr sz="2000" b="1" i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ДПППК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«Деловой 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</a:t>
            </a:r>
            <a:r>
              <a:rPr lang="ru-RU" sz="22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конгрессный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туризм»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ДПППК «Формирование 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организация групповых туров с использованием программного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комплекса «САМО-тур» 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72</a:t>
            </a:r>
            <a:endParaRPr sz="22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ДПППК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«Организация 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документооборота туристской организации. Система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«1С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Документооборот»</a:t>
            </a:r>
            <a:endParaRPr sz="22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«Специалист 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анимации и организации досуга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туристов»</a:t>
            </a:r>
            <a:endParaRPr sz="22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«Организация 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деятельности по разработке, продаже и продвижению турпродукта (с учетом стандартов </a:t>
            </a:r>
            <a:r>
              <a:rPr lang="ru-RU" sz="22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Ворлдскиллс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)»</a:t>
            </a:r>
            <a:endParaRPr sz="22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1311185"/>
              </p:ext>
            </p:extLst>
          </p:nvPr>
        </p:nvGraphicFramePr>
        <p:xfrm>
          <a:off x="275941" y="1486173"/>
          <a:ext cx="5100854" cy="4168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9398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8"/>
          <p:cNvSpPr/>
          <p:nvPr/>
        </p:nvSpPr>
        <p:spPr>
          <a:xfrm>
            <a:off x="479376" y="92387"/>
            <a:ext cx="1044116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32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</a:p>
          <a:p>
            <a:pPr lvl="0" algn="ctr"/>
            <a:r>
              <a:rPr lang="ru-RU" sz="32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«Администрирование отеля»</a:t>
            </a:r>
            <a:endParaRPr lang="ru-RU" sz="3200" dirty="0"/>
          </a:p>
        </p:txBody>
      </p:sp>
      <p:sp>
        <p:nvSpPr>
          <p:cNvPr id="291" name="Google Shape;291;p18"/>
          <p:cNvSpPr/>
          <p:nvPr/>
        </p:nvSpPr>
        <p:spPr>
          <a:xfrm>
            <a:off x="117304" y="1265818"/>
            <a:ext cx="6341153" cy="5401830"/>
          </a:xfrm>
          <a:prstGeom prst="snip1Rect">
            <a:avLst>
              <a:gd name="adj" fmla="val 16667"/>
            </a:avLst>
          </a:prstGeom>
          <a:solidFill>
            <a:srgbClr val="FBFEFF">
              <a:alpha val="69804"/>
            </a:srgbClr>
          </a:solidFill>
          <a:ln>
            <a:solidFill>
              <a:srgbClr val="0F7698">
                <a:alpha val="60000"/>
              </a:srgbClr>
            </a:solidFill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Готовые </a:t>
            </a:r>
            <a:r>
              <a:rPr lang="ru-RU" sz="2000" b="1" i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реализации </a:t>
            </a:r>
            <a:r>
              <a:rPr lang="ru-RU" sz="2000" b="1" i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программы:</a:t>
            </a:r>
            <a:endParaRPr sz="2000" b="1" i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подготовке квалифицированных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рабочих (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служащих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по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профессии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«Портье»</a:t>
            </a:r>
            <a:endParaRPr lang="ru-RU"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</a:t>
            </a:r>
            <a:r>
              <a:rPr lang="ru-RU" sz="2400" dirty="0" err="1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подготовке квалифицированных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рабочих (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служащих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по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профессии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«Горничная»</a:t>
            </a:r>
            <a:endParaRPr lang="ru-RU"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</a:t>
            </a:r>
            <a:r>
              <a:rPr lang="ru-RU" sz="2400" dirty="0" err="1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переподготовке по профессии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«Администратор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гостиницы (дома отдыха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)»</a:t>
            </a:r>
            <a:endParaRPr lang="ru-RU"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ПППК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профессии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Горничная» «Старшая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горничная (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супервайзер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)»</a:t>
            </a:r>
            <a:endParaRPr lang="ru-RU"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8563440"/>
              </p:ext>
            </p:extLst>
          </p:nvPr>
        </p:nvGraphicFramePr>
        <p:xfrm>
          <a:off x="6695490" y="1486173"/>
          <a:ext cx="5100854" cy="4168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4506375"/>
              </p:ext>
            </p:extLst>
          </p:nvPr>
        </p:nvGraphicFramePr>
        <p:xfrm>
          <a:off x="6695490" y="1486173"/>
          <a:ext cx="5100854" cy="4168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4131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8"/>
          <p:cNvSpPr/>
          <p:nvPr/>
        </p:nvSpPr>
        <p:spPr>
          <a:xfrm>
            <a:off x="479376" y="92387"/>
            <a:ext cx="1044116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32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 lang="ru-RU" sz="3200" dirty="0">
              <a:solidFill>
                <a:schemeClr val="dk1"/>
              </a:solidFill>
            </a:endParaRPr>
          </a:p>
          <a:p>
            <a:pPr lvl="0" algn="ctr"/>
            <a:r>
              <a:rPr lang="ru-RU" sz="32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«Поварское дело»</a:t>
            </a:r>
          </a:p>
        </p:txBody>
      </p:sp>
      <p:sp>
        <p:nvSpPr>
          <p:cNvPr id="291" name="Google Shape;291;p18"/>
          <p:cNvSpPr/>
          <p:nvPr/>
        </p:nvSpPr>
        <p:spPr>
          <a:xfrm>
            <a:off x="5699956" y="1265818"/>
            <a:ext cx="6341153" cy="5401830"/>
          </a:xfrm>
          <a:prstGeom prst="snip1Rect">
            <a:avLst>
              <a:gd name="adj" fmla="val 16667"/>
            </a:avLst>
          </a:prstGeom>
          <a:solidFill>
            <a:srgbClr val="FBFEFF">
              <a:alpha val="69804"/>
            </a:srgbClr>
          </a:solidFill>
          <a:ln>
            <a:solidFill>
              <a:srgbClr val="0F7698">
                <a:alpha val="60000"/>
              </a:srgbClr>
            </a:solidFill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Готовые </a:t>
            </a:r>
            <a:r>
              <a:rPr lang="ru-RU" sz="2000" b="1" i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реализации </a:t>
            </a:r>
            <a:r>
              <a:rPr lang="ru-RU" sz="2000" b="1" i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программы:</a:t>
            </a:r>
            <a:endParaRPr sz="2000" b="1" i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ДПППК по специальности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Поварское и кондитерское дело»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«Современные 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технологии оформления блюд (</a:t>
            </a:r>
            <a:r>
              <a:rPr lang="ru-RU" sz="22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карвинг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)»</a:t>
            </a:r>
            <a:endParaRPr lang="ru-RU" sz="22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ДПППК по специальности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Поварское и кондитерское дело»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«Использование 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инновационного оборудования и современных технологий в отрасли общественного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питания»</a:t>
            </a:r>
            <a:endParaRPr lang="ru-RU" sz="22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ДПППК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«Практика 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методика реализации образовательных программ среднего профессионального образования с учетом компетенций </a:t>
            </a:r>
            <a:r>
              <a:rPr lang="ru-RU" sz="22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WorldSkills</a:t>
            </a:r>
            <a:r>
              <a:rPr lang="ru-RU" sz="22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2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«Поварское дело»</a:t>
            </a:r>
            <a:endParaRPr lang="ru-RU" sz="22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6282203"/>
              </p:ext>
            </p:extLst>
          </p:nvPr>
        </p:nvGraphicFramePr>
        <p:xfrm>
          <a:off x="275941" y="1457297"/>
          <a:ext cx="5100854" cy="4168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075701"/>
              </p:ext>
            </p:extLst>
          </p:nvPr>
        </p:nvGraphicFramePr>
        <p:xfrm>
          <a:off x="275941" y="1457297"/>
          <a:ext cx="5100854" cy="4168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1759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8"/>
          <p:cNvSpPr/>
          <p:nvPr/>
        </p:nvSpPr>
        <p:spPr>
          <a:xfrm>
            <a:off x="479376" y="92387"/>
            <a:ext cx="1044116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32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 lang="ru-RU" sz="3200" dirty="0">
              <a:solidFill>
                <a:schemeClr val="dk1"/>
              </a:solidFill>
            </a:endParaRPr>
          </a:p>
          <a:p>
            <a:pPr lvl="0" algn="ctr"/>
            <a:r>
              <a:rPr lang="ru-RU" sz="3200" b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«Ресторанный сервис»</a:t>
            </a:r>
            <a:endParaRPr lang="ru-RU" sz="3200" b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18"/>
          <p:cNvSpPr/>
          <p:nvPr/>
        </p:nvSpPr>
        <p:spPr>
          <a:xfrm>
            <a:off x="165430" y="1265818"/>
            <a:ext cx="6341153" cy="5401830"/>
          </a:xfrm>
          <a:prstGeom prst="snip1Rect">
            <a:avLst>
              <a:gd name="adj" fmla="val 16667"/>
            </a:avLst>
          </a:prstGeom>
          <a:solidFill>
            <a:srgbClr val="FBFEFF">
              <a:alpha val="69804"/>
            </a:srgbClr>
          </a:solidFill>
          <a:ln>
            <a:solidFill>
              <a:srgbClr val="0F7698">
                <a:alpha val="60000"/>
              </a:srgbClr>
            </a:solidFill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Готовые </a:t>
            </a:r>
            <a:r>
              <a:rPr lang="ru-RU" sz="2000" b="1" i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реализации </a:t>
            </a:r>
            <a:r>
              <a:rPr lang="ru-RU" sz="2000" b="1" i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программы:</a:t>
            </a:r>
            <a:endParaRPr sz="2000" b="1" i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ДПППК по профессии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«Официант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бармен»  «Кофе Арт»</a:t>
            </a:r>
            <a:endParaRPr lang="ru-RU"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</a:t>
            </a:r>
            <a:r>
              <a:rPr lang="ru-RU" sz="2400" dirty="0" err="1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подготовке квалифицированных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рабочих (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служащих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по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профессии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«Официант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бармен» «Официант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(3 разряд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)»</a:t>
            </a:r>
            <a:endParaRPr lang="ru-RU"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ДПППК «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Бариста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корретто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</a:t>
            </a:r>
            <a:endParaRPr lang="ru-RU" sz="2400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ППК рабочих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служащих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«Официант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(4 разряд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)»</a:t>
            </a:r>
            <a:endParaRPr lang="ru-RU"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rgbClr val="226292"/>
              </a:buClr>
              <a:buSzPts val="2400"/>
              <a:buFont typeface="Times New Roman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Программа переподготовки рабочих,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служащих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«Бармен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(4 разряд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)»</a:t>
            </a:r>
            <a:endParaRPr lang="ru-RU"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3317466"/>
              </p:ext>
            </p:extLst>
          </p:nvPr>
        </p:nvGraphicFramePr>
        <p:xfrm>
          <a:off x="6830244" y="1457297"/>
          <a:ext cx="5100854" cy="4168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2872289"/>
              </p:ext>
            </p:extLst>
          </p:nvPr>
        </p:nvGraphicFramePr>
        <p:xfrm>
          <a:off x="6830244" y="1457297"/>
          <a:ext cx="5100854" cy="4168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0544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"/>
          <p:cNvSpPr/>
          <p:nvPr/>
        </p:nvSpPr>
        <p:spPr>
          <a:xfrm>
            <a:off x="479376" y="1484784"/>
            <a:ext cx="10585176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чемпионатах профессионального мастерства Ворлдскиллс с использованием МТБ колледжа</a:t>
            </a:r>
            <a:endParaRPr sz="5400" b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357085" y="110182"/>
            <a:ext cx="11270233" cy="1658906"/>
            <a:chOff x="357085" y="110182"/>
            <a:chExt cx="11270233" cy="1658906"/>
          </a:xfrm>
        </p:grpSpPr>
        <p:sp>
          <p:nvSpPr>
            <p:cNvPr id="324" name="Google Shape;324;p20"/>
            <p:cNvSpPr/>
            <p:nvPr/>
          </p:nvSpPr>
          <p:spPr>
            <a:xfrm>
              <a:off x="479376" y="260790"/>
              <a:ext cx="11147942" cy="1368300"/>
            </a:xfrm>
            <a:prstGeom prst="snip1Rect">
              <a:avLst>
                <a:gd name="adj" fmla="val 16667"/>
              </a:avLst>
            </a:prstGeom>
            <a:solidFill>
              <a:srgbClr val="F5F9FD"/>
            </a:solidFill>
            <a:ln w="19050" cap="rnd" cmpd="sng">
              <a:solidFill>
                <a:srgbClr val="A7CDE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0000" tIns="0" rIns="72000" bIns="45700" anchor="ctr" anchorCtr="0">
              <a:noAutofit/>
            </a:bodyPr>
            <a:lstStyle/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rgbClr val="226292"/>
                </a:buClr>
                <a:buSzPts val="2400"/>
                <a:buFont typeface="Arial"/>
                <a:buChar char="•"/>
              </a:pPr>
              <a:r>
                <a:rPr lang="ru-RU" sz="2400" dirty="0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Проведение VII Регионального чемпионата «Молодые профессионалы» (</a:t>
              </a:r>
              <a:r>
                <a:rPr lang="ru-RU" sz="2400" dirty="0" err="1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Ворлдскиллс</a:t>
              </a:r>
              <a:r>
                <a:rPr lang="ru-RU" sz="2400" dirty="0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Россия) и </a:t>
              </a:r>
              <a:r>
                <a:rPr lang="ru-RU" sz="2400" dirty="0" err="1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WorldSkills</a:t>
              </a:r>
              <a:r>
                <a:rPr lang="ru-RU" sz="2400" dirty="0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ru-RU" sz="2400" dirty="0" err="1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Russia</a:t>
              </a:r>
              <a:r>
                <a:rPr lang="ru-RU" sz="2400" dirty="0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ru-RU" sz="2400" dirty="0" err="1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Juniors</a:t>
              </a:r>
              <a:r>
                <a:rPr lang="ru-RU" sz="2400" dirty="0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по компетенциям «Туризм», «Администрирование отеля», «Поварское дело», «Ресторанный сервис»</a:t>
              </a:r>
              <a:endParaRPr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357085" y="110182"/>
              <a:ext cx="244582" cy="165890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57085" y="2019698"/>
            <a:ext cx="11270233" cy="1482067"/>
            <a:chOff x="357085" y="2019698"/>
            <a:chExt cx="11270233" cy="1482067"/>
          </a:xfrm>
        </p:grpSpPr>
        <p:sp>
          <p:nvSpPr>
            <p:cNvPr id="325" name="Google Shape;325;p20"/>
            <p:cNvSpPr/>
            <p:nvPr/>
          </p:nvSpPr>
          <p:spPr>
            <a:xfrm>
              <a:off x="479376" y="2183889"/>
              <a:ext cx="11147942" cy="1204200"/>
            </a:xfrm>
            <a:prstGeom prst="snip1Rect">
              <a:avLst>
                <a:gd name="adj" fmla="val 16667"/>
              </a:avLst>
            </a:prstGeom>
            <a:solidFill>
              <a:srgbClr val="F5F9FD"/>
            </a:solidFill>
            <a:ln w="19050" cap="rnd" cmpd="sng">
              <a:solidFill>
                <a:srgbClr val="A7CDE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0000" tIns="0" rIns="91425" bIns="45700" anchor="ctr" anchorCtr="0">
              <a:noAutofit/>
            </a:bodyPr>
            <a:lstStyle/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rgbClr val="226292"/>
                </a:buClr>
                <a:buSzPts val="2400"/>
                <a:buFont typeface="Arial"/>
                <a:buChar char="•"/>
              </a:pPr>
              <a:r>
                <a:rPr lang="ru-RU" sz="2400" dirty="0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Проведение Итоговых соревнований по компетенции «Поварское дело», приравненных к Финалу X Национального чемпионата «Молодые профессионалы» </a:t>
              </a:r>
              <a:endParaRPr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57085" y="2019698"/>
              <a:ext cx="244582" cy="14820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57085" y="3752376"/>
            <a:ext cx="11343657" cy="1175760"/>
            <a:chOff x="357085" y="3752376"/>
            <a:chExt cx="11343657" cy="1175760"/>
          </a:xfrm>
        </p:grpSpPr>
        <p:sp>
          <p:nvSpPr>
            <p:cNvPr id="327" name="Google Shape;327;p20"/>
            <p:cNvSpPr/>
            <p:nvPr/>
          </p:nvSpPr>
          <p:spPr>
            <a:xfrm>
              <a:off x="462339" y="3900860"/>
              <a:ext cx="11238403" cy="858900"/>
            </a:xfrm>
            <a:prstGeom prst="snip1Rect">
              <a:avLst>
                <a:gd name="adj" fmla="val 16667"/>
              </a:avLst>
            </a:prstGeom>
            <a:solidFill>
              <a:srgbClr val="F5F9FD"/>
            </a:solidFill>
            <a:ln w="19050" cap="rnd" cmpd="sng">
              <a:solidFill>
                <a:srgbClr val="A7CDE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0000" tIns="0" rIns="91425" bIns="45700" anchor="ctr" anchorCtr="0">
              <a:noAutofit/>
            </a:bodyPr>
            <a:lstStyle/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rgbClr val="226292"/>
                </a:buClr>
                <a:buSzPts val="2400"/>
                <a:buFont typeface="Arial"/>
                <a:buChar char="•"/>
              </a:pPr>
              <a:r>
                <a:rPr lang="ru-RU" sz="2400" dirty="0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Организация тренировочных мероприятий национальной сборной </a:t>
              </a:r>
              <a:r>
                <a:rPr lang="ru-RU" sz="2400" dirty="0" err="1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Ворлдскиллс</a:t>
              </a:r>
              <a:r>
                <a:rPr lang="ru-RU" sz="2400" dirty="0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на базе инновационных мастерских по компетенции «Поварское дело» </a:t>
              </a:r>
              <a:endParaRPr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57085" y="3752376"/>
              <a:ext cx="244582" cy="117576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357085" y="5178746"/>
            <a:ext cx="11253197" cy="1481935"/>
            <a:chOff x="357085" y="5178746"/>
            <a:chExt cx="11253197" cy="1481935"/>
          </a:xfrm>
        </p:grpSpPr>
        <p:sp>
          <p:nvSpPr>
            <p:cNvPr id="326" name="Google Shape;326;p20"/>
            <p:cNvSpPr/>
            <p:nvPr/>
          </p:nvSpPr>
          <p:spPr>
            <a:xfrm>
              <a:off x="462340" y="5327231"/>
              <a:ext cx="11147942" cy="1204200"/>
            </a:xfrm>
            <a:prstGeom prst="snip1Rect">
              <a:avLst>
                <a:gd name="adj" fmla="val 16667"/>
              </a:avLst>
            </a:prstGeom>
            <a:solidFill>
              <a:srgbClr val="F5F9FD"/>
            </a:solidFill>
            <a:ln w="19050" cap="rnd" cmpd="sng">
              <a:solidFill>
                <a:srgbClr val="A7CDE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0000" tIns="0" rIns="91425" bIns="45700" anchor="ctr" anchorCtr="0">
              <a:noAutofit/>
            </a:bodyPr>
            <a:lstStyle/>
            <a:p>
              <a:pPr marL="342900" marR="0" lvl="0" indent="-342900" algn="l" rtl="0">
                <a:spcBef>
                  <a:spcPts val="0"/>
                </a:spcBef>
                <a:spcAft>
                  <a:spcPts val="0"/>
                </a:spcAft>
                <a:buClr>
                  <a:srgbClr val="226292"/>
                </a:buClr>
                <a:buSzPts val="2400"/>
                <a:buFont typeface="Arial"/>
                <a:buChar char="•"/>
              </a:pPr>
              <a:r>
                <a:rPr lang="ru-RU" sz="2400" dirty="0">
                  <a:solidFill>
                    <a:srgbClr val="22629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Подготовка студентов к участию в Финале X Национального чемпионата «Молодые профессионалы» по компетенциям «Администрирование отеля» и «Ресторанный сервис»</a:t>
              </a:r>
              <a:endParaRPr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57085" y="5178746"/>
              <a:ext cx="244582" cy="148193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18818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1"/>
          <p:cNvSpPr/>
          <p:nvPr/>
        </p:nvSpPr>
        <p:spPr>
          <a:xfrm>
            <a:off x="479376" y="1124744"/>
            <a:ext cx="10585176" cy="4247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Подготовка к чемпионатам и соревнованиям профессионального мастерства различного уровня с использованием МТБ колледжа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04580456"/>
              </p:ext>
            </p:extLst>
          </p:nvPr>
        </p:nvGraphicFramePr>
        <p:xfrm>
          <a:off x="125126" y="288759"/>
          <a:ext cx="11887201" cy="5955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Овал 7"/>
          <p:cNvSpPr/>
          <p:nvPr/>
        </p:nvSpPr>
        <p:spPr>
          <a:xfrm>
            <a:off x="751066" y="3916975"/>
            <a:ext cx="933355" cy="934158"/>
          </a:xfrm>
          <a:prstGeom prst="ellipse">
            <a:avLst/>
          </a:prstGeom>
          <a:blipFill>
            <a:blip r:embed="rId8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Овал 8"/>
          <p:cNvSpPr/>
          <p:nvPr/>
        </p:nvSpPr>
        <p:spPr>
          <a:xfrm>
            <a:off x="209138" y="575405"/>
            <a:ext cx="936268" cy="918851"/>
          </a:xfrm>
          <a:prstGeom prst="ellipse">
            <a:avLst/>
          </a:prstGeom>
          <a:blipFill>
            <a:blip r:embed="rId10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430921704"/>
              </p:ext>
            </p:extLst>
          </p:nvPr>
        </p:nvGraphicFramePr>
        <p:xfrm>
          <a:off x="344031" y="108642"/>
          <a:ext cx="11398313" cy="6627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3"/>
          <p:cNvSpPr/>
          <p:nvPr/>
        </p:nvSpPr>
        <p:spPr>
          <a:xfrm>
            <a:off x="479376" y="1268760"/>
            <a:ext cx="10585176" cy="4247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подготовки студентов и сотрудников Колледжа на площадках мастерских с использованием </a:t>
            </a:r>
            <a:r>
              <a:rPr lang="ru-RU" sz="5400" b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инновационной </a:t>
            </a:r>
            <a:r>
              <a:rPr lang="ru-RU" sz="54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МТБ</a:t>
            </a: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5" name="Google Shape;355;g1386aaf2e6c_0_0"/>
          <p:cNvGraphicFramePr/>
          <p:nvPr>
            <p:extLst>
              <p:ext uri="{D42A27DB-BD31-4B8C-83A1-F6EECF244321}">
                <p14:modId xmlns:p14="http://schemas.microsoft.com/office/powerpoint/2010/main" val="1802765387"/>
              </p:ext>
            </p:extLst>
          </p:nvPr>
        </p:nvGraphicFramePr>
        <p:xfrm>
          <a:off x="497941" y="239973"/>
          <a:ext cx="11268475" cy="6469500"/>
        </p:xfrm>
        <a:graphic>
          <a:graphicData uri="http://schemas.openxmlformats.org/drawingml/2006/table">
            <a:tbl>
              <a:tblPr firstRow="1" firstCol="1" bandRow="1">
                <a:noFill/>
                <a:tableStyleId>{5D05BECE-65D7-49A8-A8AD-3CA8374E1A2F}</a:tableStyleId>
              </a:tblPr>
              <a:tblGrid>
                <a:gridCol w="2245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6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2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58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31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352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3825"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Результаты участия в </a:t>
                      </a: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VII Открытом региональном чемпионате</a:t>
                      </a:r>
                      <a:endParaRPr sz="2000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«Молодые профессионалы» (</a:t>
                      </a:r>
                      <a:r>
                        <a:rPr lang="ru-RU" sz="2000" dirty="0" err="1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WorldSkills</a:t>
                      </a: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Russia</a:t>
                      </a: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 </a:t>
                      </a:r>
                      <a:endParaRPr sz="2000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2022 год</a:t>
                      </a:r>
                      <a:endParaRPr sz="2000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4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Золото</a:t>
                      </a:r>
                      <a:endParaRPr sz="2000" b="1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Серебро</a:t>
                      </a:r>
                      <a:endParaRPr sz="2000" b="1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Бронза</a:t>
                      </a:r>
                      <a:endParaRPr sz="2000" b="1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Медальон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«За профессионализм»</a:t>
                      </a:r>
                      <a:endParaRPr sz="2000" b="1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225">
                <a:tc rowSpan="4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VII Открытый региональный чемпионат</a:t>
                      </a:r>
                      <a:endParaRPr sz="2000" b="0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«Молодые профессионалы» </a:t>
                      </a:r>
                      <a:r>
                        <a:rPr lang="ru-RU" sz="2000" b="0" dirty="0" smtClean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(СПО</a:t>
                      </a:r>
                      <a:r>
                        <a:rPr lang="ru-RU" sz="2000" b="0" baseline="0" dirty="0" smtClean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Юниоры)</a:t>
                      </a:r>
                      <a:endParaRPr sz="2000" b="0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Туризм</a:t>
                      </a:r>
                      <a:endParaRPr sz="2000" b="0" u="none" strike="noStrike" cap="none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9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Администрирование отеля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Поварское дело</a:t>
                      </a:r>
                      <a:endParaRPr sz="200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 b="0" u="none" strike="noStrike" cap="none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 sz="2000" b="0" u="none" strike="noStrike" cap="none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u="none" strike="noStrike" cap="none" dirty="0" smtClean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 sz="2000" b="0" u="none" strike="noStrike" cap="none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9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Ресторанный сервис</a:t>
                      </a:r>
                      <a:endParaRPr sz="200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u="none" strike="noStrike" cap="none" dirty="0" smtClean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 sz="2000" b="0" u="none" strike="noStrike" cap="none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1" name="Google Shape;361;g1386aaf2e6c_1_0"/>
          <p:cNvGraphicFramePr/>
          <p:nvPr>
            <p:extLst>
              <p:ext uri="{D42A27DB-BD31-4B8C-83A1-F6EECF244321}">
                <p14:modId xmlns:p14="http://schemas.microsoft.com/office/powerpoint/2010/main" val="2322347182"/>
              </p:ext>
            </p:extLst>
          </p:nvPr>
        </p:nvGraphicFramePr>
        <p:xfrm>
          <a:off x="567716" y="754225"/>
          <a:ext cx="11161200" cy="5257800"/>
        </p:xfrm>
        <a:graphic>
          <a:graphicData uri="http://schemas.openxmlformats.org/drawingml/2006/table">
            <a:tbl>
              <a:tblPr firstRow="1" firstCol="1" bandRow="1">
                <a:noFill/>
                <a:tableStyleId>{5D05BECE-65D7-49A8-A8AD-3CA8374E1A2F}</a:tableStyleId>
              </a:tblPr>
              <a:tblGrid>
                <a:gridCol w="230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08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3825"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Результаты участия </a:t>
                      </a: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Финале X Национального чемпионата </a:t>
                      </a:r>
                      <a:endParaRPr sz="2000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«Молодые профессионалы» (</a:t>
                      </a:r>
                      <a:r>
                        <a:rPr lang="ru-RU" sz="2000" dirty="0" err="1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WorldSkills</a:t>
                      </a: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Russia</a:t>
                      </a: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 </a:t>
                      </a:r>
                      <a:endParaRPr sz="2000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2022 год</a:t>
                      </a:r>
                      <a:endParaRPr sz="2000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>
                    <a:solidFill>
                      <a:srgbClr val="E9F6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4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Золото</a:t>
                      </a:r>
                      <a:endParaRPr sz="2000" b="1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Серебро</a:t>
                      </a:r>
                      <a:endParaRPr sz="2000" b="1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Бронза</a:t>
                      </a:r>
                      <a:endParaRPr sz="2000" b="1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Медальон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u="none" strike="noStrike" cap="none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«За профессионализм»</a:t>
                      </a:r>
                      <a:endParaRPr sz="2000" b="1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0097"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Итоговые соревнования, приравненные к Финалу X Национального чемпионата «Молодые профессионалы»-2022 </a:t>
                      </a:r>
                      <a:endParaRPr lang="ru-RU" sz="2000" b="0" dirty="0" smtClean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0" dirty="0" smtClean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(СПО и Юниоры)</a:t>
                      </a:r>
                      <a:endParaRPr sz="2000" b="0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Туризм</a:t>
                      </a:r>
                      <a:endParaRPr sz="2000" b="0" u="none" strike="noStrike" cap="none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 b="0" u="none" strike="noStrike" cap="none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 b="0" u="none" strike="noStrike" cap="none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9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Поварское дело</a:t>
                      </a:r>
                      <a:endParaRPr sz="2000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 b="0" u="none" strike="noStrike" cap="none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 sz="2000" b="0" u="none" strike="noStrike" cap="none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solidFill>
                            <a:srgbClr val="226292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 sz="2000" b="0" u="none" strike="noStrike" cap="none" dirty="0">
                        <a:solidFill>
                          <a:srgbClr val="226292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5"/>
          <p:cNvSpPr/>
          <p:nvPr/>
        </p:nvSpPr>
        <p:spPr>
          <a:xfrm>
            <a:off x="479376" y="1484784"/>
            <a:ext cx="10585176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демонстрационного экзамена в мастерских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колледжа в рамках ГИА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6"/>
          <p:cNvSpPr/>
          <p:nvPr/>
        </p:nvSpPr>
        <p:spPr>
          <a:xfrm>
            <a:off x="479376" y="188640"/>
            <a:ext cx="1044116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5334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демонстрационного экзамена в мастерских колледжа в рамках ГИА</a:t>
            </a:r>
            <a:endParaRPr sz="2800" b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1" name="Google Shape;381;p26"/>
          <p:cNvSpPr/>
          <p:nvPr/>
        </p:nvSpPr>
        <p:spPr>
          <a:xfrm>
            <a:off x="485488" y="1308997"/>
            <a:ext cx="11017224" cy="1800200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marR="0" lvl="0" indent="2667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Демонстрационный экзамен по компетенции «Поварское дело»:</a:t>
            </a:r>
            <a:endParaRPr dirty="0"/>
          </a:p>
          <a:p>
            <a:pPr marL="0" marR="0" lvl="0" indent="26670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E547C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Колледжа пищевых технологий – </a:t>
            </a:r>
            <a:r>
              <a:rPr lang="ru-RU" sz="2400" b="1" i="1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82 человека</a:t>
            </a:r>
            <a:endParaRPr sz="2400" b="1" i="1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E547C"/>
              </a:buClr>
              <a:buSzPts val="2400"/>
              <a:buFont typeface="Arial"/>
              <a:buChar char="•"/>
            </a:pPr>
            <a:r>
              <a:rPr lang="ru-RU" sz="2400" dirty="0" err="1" smtClean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Сестрорецкого</a:t>
            </a:r>
            <a:r>
              <a:rPr lang="ru-RU" sz="2400" dirty="0" smtClean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технологического колледжа им. С.И. Мосина – </a:t>
            </a:r>
            <a:r>
              <a:rPr lang="ru-RU" sz="2400" b="1" i="1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 человек </a:t>
            </a:r>
            <a:endParaRPr sz="2400" b="1" i="1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2" name="Google Shape;382;p26"/>
          <p:cNvSpPr/>
          <p:nvPr/>
        </p:nvSpPr>
        <p:spPr>
          <a:xfrm>
            <a:off x="485488" y="3356992"/>
            <a:ext cx="11017224" cy="3312368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marR="0" lvl="0" indent="2667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Демонстрационный экзамен студентов Колледжа туризма Санкт-Петербурга по компетенциям:</a:t>
            </a:r>
            <a:endParaRPr dirty="0"/>
          </a:p>
          <a:p>
            <a:pPr marL="0" marR="0" lvl="0" indent="26670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E547C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«Туризм» (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специальности </a:t>
            </a:r>
            <a:r>
              <a:rPr lang="ru-RU" sz="2400" b="1" i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43.02.10 «Туризм»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E547C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«Администрирование отеля» (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специальности </a:t>
            </a:r>
            <a:r>
              <a:rPr lang="ru-RU" sz="2400" b="1" i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43.02.11 «Гостиничный сервис»</a:t>
            </a:r>
            <a:r>
              <a:rPr lang="ru-RU"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E547C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«Поварское дело» (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специальности </a:t>
            </a:r>
            <a:r>
              <a:rPr lang="ru-RU" sz="2400" b="1" i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43.02.15 «Поварское и кондитерское дело»,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профессии </a:t>
            </a:r>
            <a:r>
              <a:rPr lang="ru-RU" sz="2400" b="1" i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43.01.09 «Повар, кондитер»</a:t>
            </a:r>
            <a:r>
              <a:rPr lang="ru-RU"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7"/>
          <p:cNvSpPr/>
          <p:nvPr/>
        </p:nvSpPr>
        <p:spPr>
          <a:xfrm>
            <a:off x="191344" y="116632"/>
            <a:ext cx="9793088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5334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 результатов итоговой аттестации выпускников по специальности </a:t>
            </a:r>
            <a:r>
              <a:rPr lang="ru-RU" sz="2800" b="1" i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43.02.10 «Туризм»</a:t>
            </a:r>
            <a:endParaRPr sz="2800" b="1" i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89" name="Google Shape;389;p27"/>
          <p:cNvGraphicFramePr/>
          <p:nvPr/>
        </p:nvGraphicFramePr>
        <p:xfrm>
          <a:off x="479376" y="3036441"/>
          <a:ext cx="10814992" cy="3658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0" name="Google Shape;390;p27"/>
          <p:cNvSpPr/>
          <p:nvPr/>
        </p:nvSpPr>
        <p:spPr>
          <a:xfrm>
            <a:off x="191344" y="1268760"/>
            <a:ext cx="1000911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5334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Средний балл результатов ДЭ:</a:t>
            </a:r>
            <a:endParaRPr/>
          </a:p>
          <a:p>
            <a:pPr marL="899999" lvl="0" indent="-422399" algn="just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2021-2022 уч. год – </a:t>
            </a:r>
            <a:r>
              <a:rPr lang="ru-RU" sz="2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4,1 (16 человек)</a:t>
            </a:r>
            <a:endParaRPr sz="240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95350" marR="0" lvl="0" indent="-417750" algn="just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2020-2021 уч. год – </a:t>
            </a:r>
            <a:r>
              <a:rPr lang="ru-RU" sz="2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4,0 (20 человек)</a:t>
            </a:r>
            <a:endParaRPr sz="2400" b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8"/>
          <p:cNvSpPr/>
          <p:nvPr/>
        </p:nvSpPr>
        <p:spPr>
          <a:xfrm>
            <a:off x="191344" y="116632"/>
            <a:ext cx="9793088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5334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 результатов итоговой аттестации выпускников по специальности </a:t>
            </a:r>
            <a:r>
              <a:rPr lang="ru-RU" sz="2800" b="1" i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43.02.11 «Гостиничный сервис»</a:t>
            </a:r>
            <a:endParaRPr sz="2800" b="1" i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97" name="Google Shape;397;p28"/>
          <p:cNvGraphicFramePr/>
          <p:nvPr/>
        </p:nvGraphicFramePr>
        <p:xfrm>
          <a:off x="479376" y="3036441"/>
          <a:ext cx="10814992" cy="3658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8" name="Google Shape;398;p28"/>
          <p:cNvSpPr/>
          <p:nvPr/>
        </p:nvSpPr>
        <p:spPr>
          <a:xfrm>
            <a:off x="191344" y="1268760"/>
            <a:ext cx="1000911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5334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Средний балл результатов ДЭ:</a:t>
            </a:r>
            <a:endParaRPr/>
          </a:p>
          <a:p>
            <a:pPr marL="895350" marR="0" lvl="0" indent="-35242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2021-2022 уч. год – </a:t>
            </a:r>
            <a:r>
              <a:rPr lang="ru-RU" sz="2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4,6 (22 человека)</a:t>
            </a:r>
            <a:endParaRPr sz="2400" b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95350" marR="0" lvl="0" indent="-352425" algn="just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2020-2021 уч. год – </a:t>
            </a:r>
            <a:r>
              <a:rPr lang="ru-RU" sz="2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4,9 (20 человек)</a:t>
            </a:r>
            <a:endParaRPr sz="2400" b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9"/>
          <p:cNvSpPr/>
          <p:nvPr/>
        </p:nvSpPr>
        <p:spPr>
          <a:xfrm>
            <a:off x="191344" y="121155"/>
            <a:ext cx="10729192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5334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 результатов итоговой аттестации выпускников по специальности </a:t>
            </a:r>
            <a:r>
              <a:rPr lang="ru-RU" sz="2800" b="1" i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43.02.15 «Поварское и кондитерское дело»</a:t>
            </a:r>
            <a:endParaRPr/>
          </a:p>
        </p:txBody>
      </p:sp>
      <p:sp>
        <p:nvSpPr>
          <p:cNvPr id="405" name="Google Shape;405;p29"/>
          <p:cNvSpPr/>
          <p:nvPr/>
        </p:nvSpPr>
        <p:spPr>
          <a:xfrm>
            <a:off x="191344" y="1359186"/>
            <a:ext cx="1000911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5334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Средний балл результатов ДЭ:</a:t>
            </a:r>
            <a:endParaRPr/>
          </a:p>
          <a:p>
            <a:pPr marL="899999" lvl="0" indent="-422399" algn="just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2021-2022 уч. год – </a:t>
            </a:r>
            <a:r>
              <a:rPr lang="ru-RU" sz="2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3,7 (20 человек)</a:t>
            </a:r>
            <a:endParaRPr sz="2400" b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95350" marR="0" lvl="0" indent="-417750" algn="just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2020-2021 уч. год – </a:t>
            </a:r>
            <a:r>
              <a:rPr lang="ru-RU" sz="2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3,48 (15 человек)</a:t>
            </a:r>
            <a:endParaRPr/>
          </a:p>
        </p:txBody>
      </p:sp>
      <p:graphicFrame>
        <p:nvGraphicFramePr>
          <p:cNvPr id="406" name="Google Shape;406;p29"/>
          <p:cNvGraphicFramePr/>
          <p:nvPr/>
        </p:nvGraphicFramePr>
        <p:xfrm>
          <a:off x="407368" y="2877280"/>
          <a:ext cx="10814992" cy="3658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0"/>
          <p:cNvSpPr/>
          <p:nvPr/>
        </p:nvSpPr>
        <p:spPr>
          <a:xfrm>
            <a:off x="191344" y="116632"/>
            <a:ext cx="9793088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5334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  результатов итоговой аттестации выпускников по профессии </a:t>
            </a:r>
            <a:r>
              <a:rPr lang="ru-RU" sz="2800" b="1" i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43.01.09 «Повар, кондитер»</a:t>
            </a:r>
            <a:endParaRPr/>
          </a:p>
        </p:txBody>
      </p:sp>
      <p:graphicFrame>
        <p:nvGraphicFramePr>
          <p:cNvPr id="413" name="Google Shape;413;p30"/>
          <p:cNvGraphicFramePr/>
          <p:nvPr/>
        </p:nvGraphicFramePr>
        <p:xfrm>
          <a:off x="479376" y="3036441"/>
          <a:ext cx="10814992" cy="3658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4" name="Google Shape;414;p30"/>
          <p:cNvSpPr/>
          <p:nvPr/>
        </p:nvSpPr>
        <p:spPr>
          <a:xfrm>
            <a:off x="191344" y="1268760"/>
            <a:ext cx="1000911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5334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Средний балл результатов ДЭ:</a:t>
            </a:r>
            <a:endParaRPr/>
          </a:p>
          <a:p>
            <a:pPr marL="899999" lvl="0" indent="-422399" algn="just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2021-2022 уч. год – </a:t>
            </a:r>
            <a:r>
              <a:rPr lang="ru-RU" sz="2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4,0 (49 человек)</a:t>
            </a:r>
            <a:endParaRPr sz="240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95350" marR="0" lvl="0" indent="-417750" algn="just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2020-2021 уч. год – </a:t>
            </a:r>
            <a:r>
              <a:rPr lang="ru-RU" sz="2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3,9 (48 человек)</a:t>
            </a:r>
            <a:endParaRPr sz="2400" b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0;p18"/>
          <p:cNvSpPr/>
          <p:nvPr/>
        </p:nvSpPr>
        <p:spPr>
          <a:xfrm>
            <a:off x="496883" y="-83808"/>
            <a:ext cx="1044116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36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Независимая оценка качества </a:t>
            </a:r>
            <a:r>
              <a:rPr lang="ru-RU" sz="3600" b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проведения</a:t>
            </a:r>
            <a:endParaRPr lang="en-US" sz="3600" b="1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/>
            <a:r>
              <a:rPr lang="ru-RU" sz="3600" b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демонстрационного экзамена</a:t>
            </a:r>
            <a:endParaRPr lang="ru-RU" sz="3600" b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8" y="1675998"/>
            <a:ext cx="5578071" cy="4386664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5578071" y="1116480"/>
            <a:ext cx="6444931" cy="5505701"/>
            <a:chOff x="144379" y="1848050"/>
            <a:chExt cx="6444931" cy="4090737"/>
          </a:xfrm>
        </p:grpSpPr>
        <p:sp>
          <p:nvSpPr>
            <p:cNvPr id="6" name="Google Shape;324;p20"/>
            <p:cNvSpPr/>
            <p:nvPr/>
          </p:nvSpPr>
          <p:spPr>
            <a:xfrm>
              <a:off x="356436" y="1992428"/>
              <a:ext cx="6232874" cy="3811605"/>
            </a:xfrm>
            <a:prstGeom prst="snip1Rect">
              <a:avLst>
                <a:gd name="adj" fmla="val 16667"/>
              </a:avLst>
            </a:prstGeom>
            <a:solidFill>
              <a:srgbClr val="F5F9FD"/>
            </a:solidFill>
            <a:ln w="19050" cap="rnd" cmpd="sng">
              <a:solidFill>
                <a:srgbClr val="A7CDE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0000" tIns="0" rIns="72000" bIns="45700" anchor="t" anchorCtr="0">
              <a:noAutofit/>
            </a:bodyPr>
            <a:lstStyle/>
            <a:p>
              <a:pPr lvl="0" algn="ctr">
                <a:buClr>
                  <a:srgbClr val="226292"/>
                </a:buClr>
                <a:buSzPts val="2400"/>
              </a:pPr>
              <a:r>
                <a:rPr lang="ru-RU" sz="2400" b="1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Основные критерии:</a:t>
              </a:r>
            </a:p>
            <a:p>
              <a:pPr lvl="0" algn="ctr">
                <a:buClr>
                  <a:srgbClr val="226292"/>
                </a:buClr>
                <a:buSzPts val="2400"/>
              </a:pPr>
              <a:r>
                <a:rPr lang="ru-RU" sz="2400" b="1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</a:p>
            <a:p>
              <a:pPr marL="457200" lvl="0" indent="-457200">
                <a:spcAft>
                  <a:spcPts val="300"/>
                </a:spcAft>
                <a:buClr>
                  <a:srgbClr val="226292"/>
                </a:buClr>
                <a:buSzPts val="2400"/>
                <a:buFont typeface="+mj-lt"/>
                <a:buAutoNum type="arabicPeriod"/>
              </a:pPr>
              <a:r>
                <a:rPr lang="ru-RU" sz="2400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Обеспечение </a:t>
              </a:r>
              <a:r>
                <a:rPr lang="ru-RU" sz="2400" dirty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демонстрационного экзамена </a:t>
              </a:r>
              <a:r>
                <a:rPr lang="ru-RU" sz="2400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необходимой документацией</a:t>
              </a:r>
            </a:p>
            <a:p>
              <a:pPr marL="457200" marR="0" lvl="0" indent="-457200" algn="l" rtl="0">
                <a:spcBef>
                  <a:spcPts val="0"/>
                </a:spcBef>
                <a:spcAft>
                  <a:spcPts val="300"/>
                </a:spcAft>
                <a:buClr>
                  <a:srgbClr val="226292"/>
                </a:buClr>
                <a:buSzPts val="2400"/>
                <a:buFont typeface="+mj-lt"/>
                <a:buAutoNum type="arabicPeriod"/>
              </a:pPr>
              <a:r>
                <a:rPr lang="ru-RU" sz="2400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Оснащение Центра проведения демонстрационного экзамена</a:t>
              </a:r>
            </a:p>
            <a:p>
              <a:pPr marL="457200" marR="0" lvl="0" indent="-457200" algn="l" rtl="0">
                <a:spcBef>
                  <a:spcPts val="0"/>
                </a:spcBef>
                <a:spcAft>
                  <a:spcPts val="300"/>
                </a:spcAft>
                <a:buClr>
                  <a:srgbClr val="226292"/>
                </a:buClr>
                <a:buSzPts val="2400"/>
                <a:buFont typeface="+mj-lt"/>
                <a:buAutoNum type="arabicPeriod"/>
              </a:pPr>
              <a:r>
                <a:rPr lang="ru-RU" sz="2400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Обеспечение демонстрационного экзамена экспертами</a:t>
              </a:r>
            </a:p>
            <a:p>
              <a:pPr marL="457200" marR="0" lvl="0" indent="-457200" algn="l" rtl="0">
                <a:spcBef>
                  <a:spcPts val="0"/>
                </a:spcBef>
                <a:spcAft>
                  <a:spcPts val="300"/>
                </a:spcAft>
                <a:buClr>
                  <a:srgbClr val="226292"/>
                </a:buClr>
                <a:buSzPts val="2400"/>
                <a:buFont typeface="+mj-lt"/>
                <a:buAutoNum type="arabicPeriod"/>
              </a:pPr>
              <a:r>
                <a:rPr lang="ru-RU" sz="2400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Использование актуальных вариантов заданий</a:t>
              </a:r>
            </a:p>
            <a:p>
              <a:pPr marL="457200" marR="0" lvl="0" indent="-457200" algn="l" rtl="0">
                <a:spcBef>
                  <a:spcPts val="0"/>
                </a:spcBef>
                <a:spcAft>
                  <a:spcPts val="300"/>
                </a:spcAft>
                <a:buClr>
                  <a:srgbClr val="226292"/>
                </a:buClr>
                <a:buSzPts val="2400"/>
                <a:buFont typeface="+mj-lt"/>
                <a:buAutoNum type="arabicPeriod"/>
              </a:pPr>
              <a:r>
                <a:rPr lang="ru-RU" sz="2400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Квалификация и деятельность главного эксперта</a:t>
              </a:r>
              <a:endParaRPr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44379" y="1848050"/>
              <a:ext cx="278785" cy="409073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438713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1"/>
          <p:cNvSpPr/>
          <p:nvPr/>
        </p:nvSpPr>
        <p:spPr>
          <a:xfrm>
            <a:off x="551384" y="1340768"/>
            <a:ext cx="10897126" cy="415494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164161"/>
              </a:buClr>
              <a:buSzPts val="2400"/>
              <a:buFont typeface="Times New Roman"/>
              <a:buAutoNum type="arabicPeriod"/>
            </a:pP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Повышение качества подготовки специалистов в колледже с учетом требований тенденций отрасли, работодателей</a:t>
            </a:r>
            <a:endParaRPr dirty="0"/>
          </a:p>
          <a:p>
            <a:pPr marL="6096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/>
            </a:pPr>
            <a:endParaRPr sz="2400" dirty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164161"/>
              </a:buClr>
              <a:buSzPts val="2400"/>
              <a:buFont typeface="Times New Roman"/>
              <a:buAutoNum type="arabicPeriod"/>
            </a:pP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Повышение имиджа колледжа в глазах партнеров, всех субъектов образовательного процесса </a:t>
            </a:r>
            <a:endParaRPr dirty="0"/>
          </a:p>
          <a:p>
            <a:pPr marL="6096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/>
            </a:pPr>
            <a:endParaRPr sz="2400" dirty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>
              <a:buClr>
                <a:srgbClr val="164161"/>
              </a:buClr>
              <a:buSzPts val="2400"/>
              <a:buFont typeface="Times New Roman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16416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Реализация программ профессионального обучения и ДПО, </a:t>
            </a:r>
            <a:r>
              <a:rPr lang="ru-RU" sz="2400" dirty="0">
                <a:solidFill>
                  <a:srgbClr val="16416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краткосрочных </a:t>
            </a:r>
            <a:r>
              <a:rPr lang="ru-RU" sz="2400" dirty="0" smtClean="0">
                <a:solidFill>
                  <a:srgbClr val="16416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программ для </a:t>
            </a:r>
            <a:r>
              <a:rPr lang="ru-RU" sz="2400" dirty="0">
                <a:solidFill>
                  <a:srgbClr val="16416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различных групп населения</a:t>
            </a:r>
            <a:endParaRPr lang="ru-RU" sz="2400" dirty="0">
              <a:solidFill>
                <a:srgbClr val="16416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342900" lvl="0" indent="-342900" algn="just">
              <a:buClr>
                <a:srgbClr val="164161"/>
              </a:buClr>
              <a:buSzPts val="2400"/>
              <a:buFont typeface="Times New Roman"/>
              <a:buAutoNum type="arabicPeriod"/>
            </a:pPr>
            <a:endParaRPr sz="2400" dirty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164161"/>
              </a:buClr>
              <a:buSzPts val="2400"/>
              <a:buFont typeface="Times New Roman"/>
              <a:buAutoNum type="arabicPeriod"/>
            </a:pP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Рост </a:t>
            </a: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образовательных, </a:t>
            </a: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творческих достижений </a:t>
            </a: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педагогического коллектива и студентов</a:t>
            </a:r>
            <a:endParaRPr dirty="0"/>
          </a:p>
        </p:txBody>
      </p:sp>
      <p:sp>
        <p:nvSpPr>
          <p:cNvPr id="421" name="Google Shape;421;p31"/>
          <p:cNvSpPr/>
          <p:nvPr/>
        </p:nvSpPr>
        <p:spPr>
          <a:xfrm>
            <a:off x="479376" y="188640"/>
            <a:ext cx="1044116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5334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Задачи по реализации  мероприятий </a:t>
            </a:r>
            <a:r>
              <a:rPr lang="ru-RU" sz="28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национального проекта «Образование»: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761466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1953</TotalTime>
  <Words>3987</Words>
  <Application>Microsoft Office PowerPoint</Application>
  <PresentationFormat>Широкоэкранный</PresentationFormat>
  <Paragraphs>461</Paragraphs>
  <Slides>37</Slides>
  <Notes>37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3" baseType="lpstr">
      <vt:lpstr>Arial</vt:lpstr>
      <vt:lpstr>Calibri</vt:lpstr>
      <vt:lpstr>Noto Sans Symbols</vt:lpstr>
      <vt:lpstr>Times New Roman</vt:lpstr>
      <vt:lpstr>Trebuchet MS</vt:lpstr>
      <vt:lpstr>Аспект</vt:lpstr>
      <vt:lpstr>Использование материально-технической базы мастерских колледжа для реализации мероприятий национального проекта «Образование»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материально-технической базы мастерских колледжа для реализации мероприятий национального проекта «Образование»</dc:title>
  <dc:creator>support</dc:creator>
  <cp:lastModifiedBy>Е. Ю. Шевченко</cp:lastModifiedBy>
  <cp:revision>42</cp:revision>
  <cp:lastPrinted>2022-08-30T13:45:29Z</cp:lastPrinted>
  <dcterms:created xsi:type="dcterms:W3CDTF">2017-11-07T06:38:35Z</dcterms:created>
  <dcterms:modified xsi:type="dcterms:W3CDTF">2022-08-30T17:35:16Z</dcterms:modified>
</cp:coreProperties>
</file>