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7" r:id="rId3"/>
    <p:sldId id="291" r:id="rId4"/>
    <p:sldId id="258" r:id="rId5"/>
    <p:sldId id="266" r:id="rId6"/>
    <p:sldId id="259" r:id="rId7"/>
    <p:sldId id="268" r:id="rId8"/>
    <p:sldId id="261" r:id="rId9"/>
    <p:sldId id="271" r:id="rId10"/>
    <p:sldId id="294" r:id="rId11"/>
    <p:sldId id="272" r:id="rId12"/>
    <p:sldId id="293" r:id="rId13"/>
    <p:sldId id="285" r:id="rId14"/>
    <p:sldId id="287" r:id="rId15"/>
    <p:sldId id="262" r:id="rId16"/>
    <p:sldId id="288" r:id="rId17"/>
    <p:sldId id="278" r:id="rId18"/>
    <p:sldId id="270" r:id="rId19"/>
    <p:sldId id="295" r:id="rId20"/>
    <p:sldId id="277" r:id="rId21"/>
    <p:sldId id="269" r:id="rId22"/>
    <p:sldId id="275" r:id="rId23"/>
    <p:sldId id="279" r:id="rId24"/>
    <p:sldId id="296" r:id="rId25"/>
    <p:sldId id="280" r:id="rId26"/>
    <p:sldId id="282" r:id="rId27"/>
    <p:sldId id="286" r:id="rId2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Rg st="1" end="27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274" y="-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911232-FA56-4F0B-BD1A-FA614CEBD3AE}" type="datetimeFigureOut">
              <a:rPr lang="ru-RU" smtClean="0"/>
              <a:pPr>
                <a:defRPr/>
              </a:pPr>
              <a:t>04.10.2022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929A1B4-85F1-401C-BCB6-56C1D66FDF4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AB54F7E2-4020-405A-8D59-3D41DBE0EEB0}" type="datetimeFigureOut">
              <a:rPr lang="ru-RU" smtClean="0"/>
              <a:pPr>
                <a:defRPr/>
              </a:pPr>
              <a:t>04.10.2022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5072341-0919-4E2D-8EAF-3D43620C0490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0672A2-7F77-40FB-A4ED-8532197D2DD0}" type="datetimeFigureOut">
              <a:rPr lang="ru-RU" smtClean="0"/>
              <a:pPr>
                <a:defRPr/>
              </a:pPr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43645F-0FB4-4054-A81E-BF1C260A55F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B8B9382-05BE-4227-A1BF-8FC325CD60E9}" type="datetimeFigureOut">
              <a:rPr lang="ru-RU" smtClean="0"/>
              <a:pPr>
                <a:defRPr/>
              </a:pPr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4FE75C7-7613-4B96-909D-F8D4A74523B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7DC97B-9ED7-4FA1-AA03-6C510F9200A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D835E4-7F3B-4DE9-9F15-AFB0B1245442}" type="datetimeFigureOut">
              <a:rPr lang="ru-RU" smtClean="0"/>
              <a:pPr>
                <a:defRPr/>
              </a:pPr>
              <a:t>04.10.2022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E23F084-1ECF-48D7-AFBD-41ACA9C92A33}" type="datetimeFigureOut">
              <a:rPr lang="ru-RU" smtClean="0"/>
              <a:pPr>
                <a:defRPr/>
              </a:pPr>
              <a:t>04.10.2022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581AA9-3EE8-44CA-B54C-4C08518183E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7285052-5DD0-4D00-AEC7-D3B7ADEB422E}" type="datetimeFigureOut">
              <a:rPr lang="ru-RU" smtClean="0"/>
              <a:pPr>
                <a:defRPr/>
              </a:pPr>
              <a:t>04.10.2022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A483EF-E0CE-4C04-B3C9-6799E9C3A93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CAF4E789-461A-43CA-8FAE-0206E64BFE9F}" type="datetimeFigureOut">
              <a:rPr lang="ru-RU" smtClean="0"/>
              <a:pPr>
                <a:defRPr/>
              </a:pPr>
              <a:t>04.10.2022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CC106BA8-1A12-43DE-9B46-788DB753FEB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5F5F12-66CB-41D0-8043-07F401A54AEA}" type="datetimeFigureOut">
              <a:rPr lang="ru-RU" smtClean="0"/>
              <a:pPr>
                <a:defRPr/>
              </a:pPr>
              <a:t>04.10.2022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EF7AD189-0FC1-4DDB-B5CB-1882F1E53A6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5F5E1E-6DFE-44A9-B2AE-DB82ABBAB51B}" type="datetimeFigureOut">
              <a:rPr lang="ru-RU" smtClean="0"/>
              <a:pPr>
                <a:defRPr/>
              </a:pPr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729A888-C014-4BEA-9590-43C1D2E57E2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1CC835-23D6-4752-A39B-B7DDF0A692C2}" type="datetimeFigureOut">
              <a:rPr lang="ru-RU" smtClean="0"/>
              <a:pPr>
                <a:defRPr/>
              </a:pPr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C840119-DF55-4768-8C82-DA4DCC07D97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280DD33B-6A0C-4B42-AB60-9F841AA8064E}" type="datetimeFigureOut">
              <a:rPr lang="ru-RU" smtClean="0"/>
              <a:pPr>
                <a:defRPr/>
              </a:pPr>
              <a:t>04.10.2022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39E8556-BA74-4980-8F63-008B11FCCA4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gif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gi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gif"/><Relationship Id="rId4" Type="http://schemas.openxmlformats.org/officeDocument/2006/relationships/image" Target="../media/image2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gi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gif"/><Relationship Id="rId4" Type="http://schemas.openxmlformats.org/officeDocument/2006/relationships/image" Target="../media/image3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gif"/><Relationship Id="rId4" Type="http://schemas.openxmlformats.org/officeDocument/2006/relationships/image" Target="../media/image3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gi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10" Type="http://schemas.openxmlformats.org/officeDocument/2006/relationships/image" Target="../media/image3.gif"/><Relationship Id="rId4" Type="http://schemas.openxmlformats.org/officeDocument/2006/relationships/image" Target="../media/image44.jpeg"/><Relationship Id="rId9" Type="http://schemas.openxmlformats.org/officeDocument/2006/relationships/image" Target="../media/image4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  <p:pic>
        <p:nvPicPr>
          <p:cNvPr id="2050" name="Picture 2" descr="C:\Users\Biblioteka\Desktop\Tsvetaeva_signature_194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313" y="4221163"/>
            <a:ext cx="38100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2571332"/>
          </a:xfrm>
        </p:spPr>
        <p:txBody>
          <a:bodyPr rtlCol="0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8000" dirty="0" smtClean="0"/>
              <a:t>Марина Ивановна Цветаева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Краткий очерк жизни и </a:t>
            </a:r>
            <a:r>
              <a:rPr lang="ru-RU" dirty="0" smtClean="0"/>
              <a:t>творчества</a:t>
            </a:r>
            <a:br>
              <a:rPr lang="ru-RU" dirty="0" smtClean="0"/>
            </a:br>
            <a:r>
              <a:rPr lang="ru-RU" sz="2400" dirty="0" smtClean="0"/>
              <a:t>к 130 –</a:t>
            </a:r>
            <a:r>
              <a:rPr lang="ru-RU" sz="2400" dirty="0" err="1" smtClean="0"/>
              <a:t>летию</a:t>
            </a:r>
            <a:r>
              <a:rPr lang="ru-RU" sz="2400" dirty="0" smtClean="0"/>
              <a:t>  со дня рождения</a:t>
            </a:r>
            <a:endParaRPr lang="ru-RU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  <p:sp>
        <p:nvSpPr>
          <p:cNvPr id="3074" name="Содержимое 2"/>
          <p:cNvSpPr>
            <a:spLocks noGrp="1"/>
          </p:cNvSpPr>
          <p:nvPr>
            <p:ph idx="1"/>
          </p:nvPr>
        </p:nvSpPr>
        <p:spPr>
          <a:xfrm>
            <a:off x="457200" y="4077072"/>
            <a:ext cx="8229600" cy="2049091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/>
              <a:t>Она считается одной из ключевых фигур в мировой поэзии XX века. Сегодня называют хрестоматийными такие стихотворения Марины Цветаевой о любви, как «Пригвождена к позорному столбу…», «Не самозванка – я пришла домой…», «Вчера еще в глаза глядел…» и многие другие. </a:t>
            </a:r>
          </a:p>
        </p:txBody>
      </p:sp>
      <p:pic>
        <p:nvPicPr>
          <p:cNvPr id="3" name="Содержимое 3" descr="k5fIqYVjOT0.jpg"/>
          <p:cNvPicPr>
            <a:picLocks noChangeAspect="1"/>
          </p:cNvPicPr>
          <p:nvPr/>
        </p:nvPicPr>
        <p:blipFill>
          <a:blip r:embed="rId3" cstate="print"/>
          <a:srcRect l="33229" r="33229"/>
          <a:stretch>
            <a:fillRect/>
          </a:stretch>
        </p:blipFill>
        <p:spPr bwMode="auto">
          <a:xfrm>
            <a:off x="1835696" y="332656"/>
            <a:ext cx="5328592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  <p:sp>
        <p:nvSpPr>
          <p:cNvPr id="5" name="Текст 4"/>
          <p:cNvSpPr>
            <a:spLocks noGrp="1"/>
          </p:cNvSpPr>
          <p:nvPr>
            <p:ph sz="half" idx="1"/>
          </p:nvPr>
        </p:nvSpPr>
        <p:spPr>
          <a:xfrm>
            <a:off x="251520" y="332656"/>
            <a:ext cx="8496944" cy="6336704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/>
              <a:t>Пригвождена к позорному столбу</a:t>
            </a:r>
            <a:br>
              <a:rPr lang="ru-RU" sz="2400" dirty="0" smtClean="0"/>
            </a:br>
            <a:r>
              <a:rPr lang="ru-RU" sz="2400" dirty="0" smtClean="0"/>
              <a:t>Славянской совести старинной,</a:t>
            </a:r>
            <a:br>
              <a:rPr lang="ru-RU" sz="2400" dirty="0" smtClean="0"/>
            </a:br>
            <a:r>
              <a:rPr lang="ru-RU" sz="2400" dirty="0" smtClean="0"/>
              <a:t>С змеёю в сердце и с клеймом на лбу,</a:t>
            </a:r>
            <a:br>
              <a:rPr lang="ru-RU" sz="2400" dirty="0" smtClean="0"/>
            </a:br>
            <a:r>
              <a:rPr lang="ru-RU" sz="2400" dirty="0" smtClean="0"/>
              <a:t>Я утверждаю, что — невинна.</a:t>
            </a:r>
          </a:p>
          <a:p>
            <a:pPr algn="ctr"/>
            <a:r>
              <a:rPr lang="ru-RU" sz="2400" dirty="0" smtClean="0"/>
              <a:t>Я утверждаю, что во мне покой</a:t>
            </a:r>
            <a:br>
              <a:rPr lang="ru-RU" sz="2400" dirty="0" smtClean="0"/>
            </a:br>
            <a:r>
              <a:rPr lang="ru-RU" sz="2400" dirty="0" smtClean="0"/>
              <a:t>Причастницы перед причастьем.</a:t>
            </a:r>
            <a:br>
              <a:rPr lang="ru-RU" sz="2400" dirty="0" smtClean="0"/>
            </a:br>
            <a:r>
              <a:rPr lang="ru-RU" sz="2400" dirty="0" smtClean="0"/>
              <a:t>Что не моя вина, что я с рукой</a:t>
            </a:r>
            <a:br>
              <a:rPr lang="ru-RU" sz="2400" dirty="0" smtClean="0"/>
            </a:br>
            <a:r>
              <a:rPr lang="ru-RU" sz="2400" dirty="0" smtClean="0"/>
              <a:t>По площадям стою — за счастьем.</a:t>
            </a:r>
          </a:p>
          <a:p>
            <a:pPr algn="ctr"/>
            <a:r>
              <a:rPr lang="ru-RU" sz="2400" dirty="0" smtClean="0"/>
              <a:t>Пересмотрите всё моё добро,</a:t>
            </a:r>
            <a:br>
              <a:rPr lang="ru-RU" sz="2400" dirty="0" smtClean="0"/>
            </a:br>
            <a:r>
              <a:rPr lang="ru-RU" sz="2400" dirty="0" smtClean="0"/>
              <a:t>Скажите — или я ослепла?</a:t>
            </a:r>
            <a:br>
              <a:rPr lang="ru-RU" sz="2400" dirty="0" smtClean="0"/>
            </a:br>
            <a:r>
              <a:rPr lang="ru-RU" sz="2400" dirty="0" smtClean="0"/>
              <a:t>Где золото моё? Где серебро?</a:t>
            </a:r>
            <a:br>
              <a:rPr lang="ru-RU" sz="2400" dirty="0" smtClean="0"/>
            </a:br>
            <a:r>
              <a:rPr lang="ru-RU" sz="2400" dirty="0" smtClean="0"/>
              <a:t>В моей руке — лишь горстка пепла!</a:t>
            </a:r>
          </a:p>
          <a:p>
            <a:pPr algn="ctr"/>
            <a:r>
              <a:rPr lang="ru-RU" sz="2400" dirty="0" smtClean="0"/>
              <a:t>И это всё, что лестью и мольбой</a:t>
            </a:r>
            <a:br>
              <a:rPr lang="ru-RU" sz="2400" dirty="0" smtClean="0"/>
            </a:br>
            <a:r>
              <a:rPr lang="ru-RU" sz="2400" dirty="0" smtClean="0"/>
              <a:t>Я выпросила у счастливых.</a:t>
            </a:r>
            <a:br>
              <a:rPr lang="ru-RU" sz="2400" dirty="0" smtClean="0"/>
            </a:br>
            <a:r>
              <a:rPr lang="ru-RU" sz="2400" dirty="0" smtClean="0"/>
              <a:t>И это всё, что я возьму с собой</a:t>
            </a:r>
            <a:br>
              <a:rPr lang="ru-RU" sz="2400" dirty="0" smtClean="0"/>
            </a:br>
            <a:r>
              <a:rPr lang="ru-RU" sz="2400" dirty="0" smtClean="0"/>
              <a:t>В край целований молчаливых.</a:t>
            </a:r>
          </a:p>
          <a:p>
            <a:pPr algn="ctr"/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3375"/>
            <a:ext cx="8229600" cy="1079500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Марина Цветаева родилась 26 сентября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dirty="0" smtClean="0"/>
              <a:t> (8 октября) 1892 года в Москве</a:t>
            </a:r>
          </a:p>
        </p:txBody>
      </p:sp>
      <p:pic>
        <p:nvPicPr>
          <p:cNvPr id="4099" name="Picture 2" descr="C:\Users\Biblioteka\Desktop\Tsvetae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675" y="1412875"/>
            <a:ext cx="3522663" cy="518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  <p:sp>
        <p:nvSpPr>
          <p:cNvPr id="5122" name="Содержимое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877272"/>
          </a:xfrm>
        </p:spPr>
        <p:txBody>
          <a:bodyPr/>
          <a:lstStyle/>
          <a:p>
            <a:pPr algn="ctr"/>
            <a:r>
              <a:rPr lang="ru-RU" i="1" dirty="0" smtClean="0"/>
              <a:t>Красною кистью</a:t>
            </a:r>
            <a:br>
              <a:rPr lang="ru-RU" i="1" dirty="0" smtClean="0"/>
            </a:br>
            <a:r>
              <a:rPr lang="ru-RU" i="1" dirty="0" smtClean="0"/>
              <a:t>Рябина зажглась.</a:t>
            </a:r>
            <a:br>
              <a:rPr lang="ru-RU" i="1" dirty="0" smtClean="0"/>
            </a:br>
            <a:r>
              <a:rPr lang="ru-RU" i="1" dirty="0" smtClean="0"/>
              <a:t>Падали листья,</a:t>
            </a:r>
            <a:br>
              <a:rPr lang="ru-RU" i="1" dirty="0" smtClean="0"/>
            </a:br>
            <a:r>
              <a:rPr lang="ru-RU" i="1" dirty="0" smtClean="0"/>
              <a:t>Я родилась.</a:t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>Спорили сотни</a:t>
            </a:r>
            <a:br>
              <a:rPr lang="ru-RU" i="1" dirty="0" smtClean="0"/>
            </a:br>
            <a:r>
              <a:rPr lang="ru-RU" i="1" dirty="0" smtClean="0"/>
              <a:t>Колоколов.</a:t>
            </a:r>
            <a:br>
              <a:rPr lang="ru-RU" i="1" dirty="0" smtClean="0"/>
            </a:br>
            <a:r>
              <a:rPr lang="ru-RU" i="1" dirty="0" smtClean="0"/>
              <a:t>День был субботний:</a:t>
            </a:r>
            <a:br>
              <a:rPr lang="ru-RU" i="1" dirty="0" smtClean="0"/>
            </a:br>
            <a:r>
              <a:rPr lang="ru-RU" i="1" dirty="0" smtClean="0"/>
              <a:t>Иоанн Богослов.</a:t>
            </a:r>
            <a:endParaRPr lang="ru-RU" dirty="0" smtClean="0"/>
          </a:p>
          <a:p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Biblioteka\Desktop\_bio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0200" y="3429000"/>
            <a:ext cx="5003800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Содержимое 6" descr="_bio3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14800" y="0"/>
            <a:ext cx="5029200" cy="3352800"/>
          </a:xfrm>
        </p:spPr>
      </p:pic>
      <p:sp>
        <p:nvSpPr>
          <p:cNvPr id="6148" name="Текст 14"/>
          <p:cNvSpPr>
            <a:spLocks noGrp="1"/>
          </p:cNvSpPr>
          <p:nvPr>
            <p:ph type="body" idx="2"/>
          </p:nvPr>
        </p:nvSpPr>
        <p:spPr>
          <a:xfrm>
            <a:off x="179388" y="908050"/>
            <a:ext cx="3744912" cy="5218113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400" smtClean="0"/>
              <a:t>Родилась девочка в Москве, в семье профессора Московского университета, известного филолога и искусствоведа Ивана Владимировича Цветаева, и его второй супруги Марии Мейн, профессиональной пианистки, ученицы самого Николая Рубинштейна.</a:t>
            </a:r>
          </a:p>
          <a:p>
            <a:endParaRPr lang="ru-RU" smtClean="0"/>
          </a:p>
        </p:txBody>
      </p:sp>
      <p:pic>
        <p:nvPicPr>
          <p:cNvPr id="5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 descr="C:\Users\Biblioteka\Desktop\мать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404664"/>
            <a:ext cx="2285803" cy="2862730"/>
          </a:xfrm>
          <a:prstGeom prst="rect">
            <a:avLst/>
          </a:prstGeom>
          <a:noFill/>
        </p:spPr>
      </p:pic>
      <p:pic>
        <p:nvPicPr>
          <p:cNvPr id="7170" name="Picture 3" descr="C:\Users\Biblioteka\Desktop\Иван Владимирович Цветаев с дочерью.1906г.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995936" y="3212976"/>
            <a:ext cx="5029200" cy="3352800"/>
          </a:xfrm>
          <a:noFill/>
        </p:spPr>
      </p:pic>
      <p:sp>
        <p:nvSpPr>
          <p:cNvPr id="7171" name="Текст 6"/>
          <p:cNvSpPr>
            <a:spLocks noGrp="1"/>
          </p:cNvSpPr>
          <p:nvPr>
            <p:ph type="body" idx="2"/>
          </p:nvPr>
        </p:nvSpPr>
        <p:spPr>
          <a:xfrm>
            <a:off x="250825" y="1435100"/>
            <a:ext cx="3529013" cy="4691063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400" smtClean="0"/>
              <a:t>Образование будущая знаменитая поэтесса начала получать в московской частной женской гимназии, а позднее училась в пансионах для девочек в Швейцарии и Германии. </a:t>
            </a:r>
          </a:p>
          <a:p>
            <a:pPr algn="ctr"/>
            <a:r>
              <a:rPr lang="ru-RU" sz="2400" smtClean="0"/>
              <a:t>Стихи она начала писать в 6-летнем возрасте </a:t>
            </a:r>
          </a:p>
        </p:txBody>
      </p:sp>
      <p:pic>
        <p:nvPicPr>
          <p:cNvPr id="7172" name="Picture 4" descr="C:\Users\Biblioteka\Desktop\С сестрой Анастасией 1911г.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0152" y="1052736"/>
            <a:ext cx="3203848" cy="21358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Текст 7"/>
          <p:cNvSpPr>
            <a:spLocks noGrp="1"/>
          </p:cNvSpPr>
          <p:nvPr>
            <p:ph type="body" idx="2"/>
          </p:nvPr>
        </p:nvSpPr>
        <p:spPr>
          <a:xfrm>
            <a:off x="250825" y="1125538"/>
            <a:ext cx="3214688" cy="5327650"/>
          </a:xfrm>
        </p:spPr>
        <p:txBody>
          <a:bodyPr>
            <a:normAutofit fontScale="92500"/>
          </a:bodyPr>
          <a:lstStyle/>
          <a:p>
            <a:pPr algn="ctr"/>
            <a:r>
              <a:rPr lang="ru-RU" sz="2400" smtClean="0"/>
              <a:t>Когда поэтесса Цветаева начала публиковать свои стихи, она стала близко общаться с кругом московских символистов и активно участвовать в жизни литературных кружков и студий при издательстве «Мусагет».</a:t>
            </a:r>
          </a:p>
        </p:txBody>
      </p:sp>
      <p:pic>
        <p:nvPicPr>
          <p:cNvPr id="8195" name="Picture 3" descr="C:\Users\Biblioteka\Desktop\webp9q1MnrUf_marina-tsvetae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72200" y="1"/>
            <a:ext cx="2771800" cy="36966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  <p:pic>
        <p:nvPicPr>
          <p:cNvPr id="8196" name="Содержимое 3" descr="Marina_Tsvetaeva_by_Max_Voloshin_1911.jpeg"/>
          <p:cNvPicPr>
            <a:picLocks noGrp="1" noChangeAspect="1"/>
          </p:cNvPicPr>
          <p:nvPr>
            <p:ph sz="quarter" idx="1"/>
          </p:nvPr>
        </p:nvPicPr>
        <p:blipFill>
          <a:blip r:embed="rId4" cstate="print"/>
          <a:stretch>
            <a:fillRect/>
          </a:stretch>
        </p:blipFill>
        <p:spPr>
          <a:xfrm>
            <a:off x="3635896" y="1772816"/>
            <a:ext cx="3458966" cy="486916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Содержимое 4" descr="_st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23928" y="260648"/>
            <a:ext cx="4893958" cy="3305894"/>
          </a:xfrm>
        </p:spPr>
      </p:pic>
      <p:sp>
        <p:nvSpPr>
          <p:cNvPr id="9219" name="Текст 3"/>
          <p:cNvSpPr>
            <a:spLocks noGrp="1"/>
          </p:cNvSpPr>
          <p:nvPr>
            <p:ph type="body" idx="2"/>
          </p:nvPr>
        </p:nvSpPr>
        <p:spPr>
          <a:xfrm>
            <a:off x="250825" y="476250"/>
            <a:ext cx="3384550" cy="597693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000" smtClean="0"/>
              <a:t>Первый сборник Марины Цветаевой под названием «Вечерний альбом» увидел свет в 1910 году. В основном он включал ее творения, написанные в школьные годы. Довольно быстро творчество юной поэтессы привлекло внимание знаменитых литераторов, особенно ею заинтересовались Максимилиан Волошин, муж Анны Ахматовой, Николай Гумилёв, и основоположник русского символизма Валерий Брюсов.</a:t>
            </a:r>
          </a:p>
          <a:p>
            <a:endParaRPr lang="ru-RU" sz="2000" smtClean="0"/>
          </a:p>
        </p:txBody>
      </p:sp>
      <p:pic>
        <p:nvPicPr>
          <p:cNvPr id="6" name="Содержимое 4" descr="_st2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3573016"/>
            <a:ext cx="4915839" cy="3284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6048375"/>
          </a:xfrm>
        </p:spPr>
        <p:txBody>
          <a:bodyPr rtlCol="0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В огромном городе моем — ночь.</a:t>
            </a:r>
            <a:br>
              <a:rPr lang="ru-RU" dirty="0" smtClean="0"/>
            </a:br>
            <a:r>
              <a:rPr lang="ru-RU" dirty="0" smtClean="0"/>
              <a:t>Из дома сонного иду — прочь.</a:t>
            </a:r>
            <a:br>
              <a:rPr lang="ru-RU" dirty="0" smtClean="0"/>
            </a:br>
            <a:r>
              <a:rPr lang="ru-RU" dirty="0" smtClean="0"/>
              <a:t>И люди думают: жена, дочь, —</a:t>
            </a:r>
            <a:br>
              <a:rPr lang="ru-RU" dirty="0" smtClean="0"/>
            </a:br>
            <a:r>
              <a:rPr lang="ru-RU" dirty="0" smtClean="0"/>
              <a:t>А я запомнила одно: ночь.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Июльский ветер мне метет — путь,</a:t>
            </a:r>
            <a:br>
              <a:rPr lang="ru-RU" dirty="0" smtClean="0"/>
            </a:br>
            <a:r>
              <a:rPr lang="ru-RU" dirty="0" smtClean="0"/>
              <a:t>И где-то музыка в окне — чуть.</a:t>
            </a:r>
            <a:br>
              <a:rPr lang="ru-RU" dirty="0" smtClean="0"/>
            </a:br>
            <a:r>
              <a:rPr lang="ru-RU" dirty="0" smtClean="0"/>
              <a:t>Ах, нынче ветру до зари — дуть</a:t>
            </a:r>
            <a:br>
              <a:rPr lang="ru-RU" dirty="0" smtClean="0"/>
            </a:br>
            <a:r>
              <a:rPr lang="ru-RU" dirty="0" smtClean="0"/>
              <a:t>Сквозь стенки тонкие груди — в грудь.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Есть черный тополь, и в окне — свет,</a:t>
            </a:r>
            <a:br>
              <a:rPr lang="ru-RU" dirty="0" smtClean="0"/>
            </a:br>
            <a:r>
              <a:rPr lang="ru-RU" dirty="0" smtClean="0"/>
              <a:t>И звон на башне, и в руке — цвет,</a:t>
            </a:r>
            <a:br>
              <a:rPr lang="ru-RU" dirty="0" smtClean="0"/>
            </a:br>
            <a:r>
              <a:rPr lang="ru-RU" dirty="0" smtClean="0"/>
              <a:t>И шаг вот этот — никому—вслед,</a:t>
            </a:r>
            <a:br>
              <a:rPr lang="ru-RU" dirty="0" smtClean="0"/>
            </a:br>
            <a:r>
              <a:rPr lang="ru-RU" dirty="0" smtClean="0"/>
              <a:t>И тень вот эта, а меня — нет.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Огни — как нити золотых бус,</a:t>
            </a:r>
            <a:br>
              <a:rPr lang="ru-RU" dirty="0" smtClean="0"/>
            </a:br>
            <a:r>
              <a:rPr lang="ru-RU" dirty="0" smtClean="0"/>
              <a:t>Ночного листика во рту — вкус.</a:t>
            </a:r>
            <a:br>
              <a:rPr lang="ru-RU" dirty="0" smtClean="0"/>
            </a:br>
            <a:r>
              <a:rPr lang="ru-RU" dirty="0" smtClean="0"/>
              <a:t>Освободите от дневных уз,</a:t>
            </a:r>
            <a:br>
              <a:rPr lang="ru-RU" dirty="0" smtClean="0"/>
            </a:br>
            <a:r>
              <a:rPr lang="ru-RU" dirty="0" smtClean="0"/>
              <a:t>Друзья, поймите, что я вам — снюсь.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17 июля 1916 </a:t>
            </a:r>
            <a:br>
              <a:rPr lang="ru-RU" dirty="0" smtClean="0"/>
            </a:br>
            <a:r>
              <a:rPr lang="ru-RU" dirty="0" smtClean="0"/>
              <a:t>Москва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  <p:pic>
        <p:nvPicPr>
          <p:cNvPr id="5" name="Содержимое 4" descr="волшебный фонарь.jpg"/>
          <p:cNvPicPr>
            <a:picLocks noGrp="1" noChangeAspect="1"/>
          </p:cNvPicPr>
          <p:nvPr>
            <p:ph sz="quarter" idx="1"/>
          </p:nvPr>
        </p:nvPicPr>
        <p:blipFill>
          <a:blip r:embed="rId3" cstate="print"/>
          <a:stretch>
            <a:fillRect/>
          </a:stretch>
        </p:blipFill>
        <p:spPr>
          <a:xfrm>
            <a:off x="3491880" y="332656"/>
            <a:ext cx="3815995" cy="3664487"/>
          </a:xfrm>
        </p:spPr>
      </p:pic>
      <p:sp>
        <p:nvSpPr>
          <p:cNvPr id="11267" name="Текст 3"/>
          <p:cNvSpPr>
            <a:spLocks noGrp="1"/>
          </p:cNvSpPr>
          <p:nvPr>
            <p:ph type="body" idx="2"/>
          </p:nvPr>
        </p:nvSpPr>
        <p:spPr>
          <a:xfrm>
            <a:off x="457200" y="620713"/>
            <a:ext cx="3008313" cy="5505450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2400" smtClean="0"/>
              <a:t>Вскоре был издан «Волшебный фонарь» Марины Цветаевой, ее второй поэтический сборник, потом вышло и следующее произведение —</a:t>
            </a:r>
          </a:p>
          <a:p>
            <a:pPr algn="ctr"/>
            <a:r>
              <a:rPr lang="ru-RU" sz="2400" smtClean="0"/>
              <a:t> «Из двух книг». </a:t>
            </a:r>
          </a:p>
          <a:p>
            <a:pPr algn="ctr"/>
            <a:r>
              <a:rPr lang="ru-RU" sz="2400" smtClean="0"/>
              <a:t>Именно тогда она создала и знаменитые циклы стихотворений «К Ахматовой» и «Стихи о Москве». </a:t>
            </a:r>
          </a:p>
        </p:txBody>
      </p:sp>
      <p:pic>
        <p:nvPicPr>
          <p:cNvPr id="11268" name="Picture 4" descr="C:\Users\Biblioteka\Desktop\п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3284984"/>
            <a:ext cx="2304256" cy="33628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453336"/>
          </a:xfrm>
        </p:spPr>
        <p:txBody>
          <a:bodyPr rtlCol="0">
            <a:normAutofit fontScale="92500" lnSpcReduction="20000"/>
          </a:bodyPr>
          <a:lstStyle/>
          <a:p>
            <a:pPr lvl="5">
              <a:defRPr/>
            </a:pPr>
            <a:r>
              <a:rPr lang="ru-RU" dirty="0" smtClean="0"/>
              <a:t>Сегодня таяло, сегодня</a:t>
            </a:r>
            <a:br>
              <a:rPr lang="ru-RU" dirty="0" smtClean="0"/>
            </a:br>
            <a:r>
              <a:rPr lang="ru-RU" dirty="0" smtClean="0"/>
              <a:t>Я простояла у окна.</a:t>
            </a:r>
            <a:br>
              <a:rPr lang="ru-RU" dirty="0" smtClean="0"/>
            </a:br>
            <a:r>
              <a:rPr lang="ru-RU" dirty="0" smtClean="0"/>
              <a:t>Взгляд отрезвленной, грудь свободней,</a:t>
            </a:r>
            <a:br>
              <a:rPr lang="ru-RU" dirty="0" smtClean="0"/>
            </a:br>
            <a:r>
              <a:rPr lang="ru-RU" dirty="0" smtClean="0"/>
              <a:t>Опять умиротворена.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Не знаю, почему. Должно быть,</a:t>
            </a:r>
            <a:br>
              <a:rPr lang="ru-RU" dirty="0" smtClean="0"/>
            </a:br>
            <a:r>
              <a:rPr lang="ru-RU" dirty="0" smtClean="0"/>
              <a:t>Устала попросту душа,</a:t>
            </a:r>
            <a:br>
              <a:rPr lang="ru-RU" dirty="0" smtClean="0"/>
            </a:br>
            <a:r>
              <a:rPr lang="ru-RU" dirty="0" smtClean="0"/>
              <a:t>И как-то не хотелось трогать</a:t>
            </a:r>
            <a:br>
              <a:rPr lang="ru-RU" dirty="0" smtClean="0"/>
            </a:br>
            <a:r>
              <a:rPr lang="ru-RU" dirty="0" smtClean="0"/>
              <a:t>Мятежного карандаша.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Так простояла я — в тумане—</a:t>
            </a:r>
            <a:br>
              <a:rPr lang="ru-RU" dirty="0" smtClean="0"/>
            </a:br>
            <a:r>
              <a:rPr lang="ru-RU" dirty="0" smtClean="0"/>
              <a:t>Далекая добру и злу,</a:t>
            </a:r>
            <a:br>
              <a:rPr lang="ru-RU" dirty="0" smtClean="0"/>
            </a:br>
            <a:r>
              <a:rPr lang="ru-RU" dirty="0" smtClean="0"/>
              <a:t>Тихонько пальцем барабаня</a:t>
            </a:r>
            <a:br>
              <a:rPr lang="ru-RU" dirty="0" smtClean="0"/>
            </a:br>
            <a:r>
              <a:rPr lang="ru-RU" dirty="0" smtClean="0"/>
              <a:t>По чуть звенящему стеклу.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Душой не лучше и не хуже,</a:t>
            </a:r>
            <a:br>
              <a:rPr lang="ru-RU" dirty="0" smtClean="0"/>
            </a:br>
            <a:r>
              <a:rPr lang="ru-RU" dirty="0" smtClean="0"/>
              <a:t>Чем первый встречный — этот вот,</a:t>
            </a:r>
            <a:br>
              <a:rPr lang="ru-RU" dirty="0" smtClean="0"/>
            </a:br>
            <a:r>
              <a:rPr lang="ru-RU" dirty="0" smtClean="0"/>
              <a:t>Чем перламутровые лужи,</a:t>
            </a:r>
            <a:br>
              <a:rPr lang="ru-RU" dirty="0" smtClean="0"/>
            </a:br>
            <a:r>
              <a:rPr lang="ru-RU" dirty="0" smtClean="0"/>
              <a:t>Где расплескался небосвод,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Чем пролетающая птица</a:t>
            </a:r>
            <a:br>
              <a:rPr lang="ru-RU" dirty="0" smtClean="0"/>
            </a:br>
            <a:r>
              <a:rPr lang="ru-RU" dirty="0" smtClean="0"/>
              <a:t>И попросту бегущий пес,</a:t>
            </a:r>
            <a:br>
              <a:rPr lang="ru-RU" dirty="0" smtClean="0"/>
            </a:br>
            <a:r>
              <a:rPr lang="ru-RU" dirty="0" smtClean="0"/>
              <a:t>И даже нищая певица</a:t>
            </a:r>
            <a:br>
              <a:rPr lang="ru-RU" dirty="0" smtClean="0"/>
            </a:br>
            <a:r>
              <a:rPr lang="ru-RU" dirty="0" smtClean="0"/>
              <a:t>Меня не довела до слез.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Забвенье милое искусство</a:t>
            </a:r>
            <a:br>
              <a:rPr lang="ru-RU" dirty="0" smtClean="0"/>
            </a:br>
            <a:r>
              <a:rPr lang="ru-RU" dirty="0" smtClean="0"/>
              <a:t>Душой усвоено уже.</a:t>
            </a:r>
            <a:br>
              <a:rPr lang="ru-RU" dirty="0" smtClean="0"/>
            </a:br>
            <a:r>
              <a:rPr lang="ru-RU" dirty="0" smtClean="0"/>
              <a:t>Какое-то большое чувство</a:t>
            </a:r>
            <a:br>
              <a:rPr lang="ru-RU" dirty="0" smtClean="0"/>
            </a:br>
            <a:r>
              <a:rPr lang="ru-RU" dirty="0" smtClean="0"/>
              <a:t>Сегодня таяло в душе.</a:t>
            </a:r>
            <a:br>
              <a:rPr lang="ru-RU" dirty="0" smtClean="0"/>
            </a:br>
            <a:endParaRPr lang="ru-RU" dirty="0" smtClean="0"/>
          </a:p>
          <a:p>
            <a:pPr lvl="5">
              <a:buFont typeface="Arial" pitchFamily="34" charset="0"/>
              <a:buNone/>
              <a:defRPr/>
            </a:pPr>
            <a:endParaRPr lang="ru-RU" dirty="0" smtClean="0"/>
          </a:p>
          <a:p>
            <a:pPr lvl="5">
              <a:buFont typeface="Arial" pitchFamily="34" charset="0"/>
              <a:buNone/>
              <a:defRPr/>
            </a:pPr>
            <a:endParaRPr lang="ru-RU" dirty="0" smtClean="0"/>
          </a:p>
          <a:p>
            <a:pPr lvl="5">
              <a:buFont typeface="Arial" pitchFamily="34" charset="0"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Содержимое 3" descr="София Парнок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932040" y="476672"/>
            <a:ext cx="3888940" cy="2592627"/>
          </a:xfrm>
        </p:spPr>
      </p:pic>
      <p:sp>
        <p:nvSpPr>
          <p:cNvPr id="6" name="Текст 5"/>
          <p:cNvSpPr>
            <a:spLocks noGrp="1"/>
          </p:cNvSpPr>
          <p:nvPr>
            <p:ph type="body" idx="2"/>
          </p:nvPr>
        </p:nvSpPr>
        <p:spPr>
          <a:xfrm>
            <a:off x="179512" y="260648"/>
            <a:ext cx="4752528" cy="3528393"/>
          </a:xfrm>
        </p:spPr>
        <p:txBody>
          <a:bodyPr rtlCol="0">
            <a:no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Марина была женщиной очень увлекающейся и в разное время ее сердцем завладевали другие мужчины. Например, великий русский поэт Борис Пастернак, с которым у Цветаевой были почти 10-летние романтические отношения, не прекратившиеся и после ее эмиграции.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Но личная жизнь Марины Цветаевой была связана не только с мужчинами. Еще до эмиграции, в 1914 году она познакомилась в литературном кружке с поэтессой и переводчицей Софией </a:t>
            </a:r>
            <a:r>
              <a:rPr lang="ru-RU" sz="2000" dirty="0" err="1" smtClean="0"/>
              <a:t>Парнок</a:t>
            </a:r>
            <a:endParaRPr lang="ru-RU" sz="2000" dirty="0" smtClean="0"/>
          </a:p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2000" dirty="0" smtClean="0"/>
              <a:t>Марина посвятила возлюбленной цикл стихов «Подруга»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ru-RU" sz="1800" dirty="0" smtClean="0"/>
          </a:p>
        </p:txBody>
      </p:sp>
      <p:pic>
        <p:nvPicPr>
          <p:cNvPr id="13316" name="Picture 4" descr="C:\Users\Biblioteka\Desktop\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2996952"/>
            <a:ext cx="3419872" cy="3569747"/>
          </a:xfrm>
          <a:prstGeom prst="rect">
            <a:avLst/>
          </a:prstGeom>
          <a:noFill/>
        </p:spPr>
      </p:pic>
      <p:pic>
        <p:nvPicPr>
          <p:cNvPr id="5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80528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Содержимое 7" descr="XeGJI4faNEU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4572000" cy="6858000"/>
          </a:xfrm>
        </p:spPr>
      </p:pic>
      <p:pic>
        <p:nvPicPr>
          <p:cNvPr id="14339" name="Содержимое 8" descr="RZurViZQzaw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664075" y="0"/>
            <a:ext cx="46228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5" name="Picture 5" descr="C:\Users\Biblioteka\Desktop\сергей эфро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3311903"/>
            <a:ext cx="2348796" cy="3546097"/>
          </a:xfrm>
          <a:prstGeom prst="rect">
            <a:avLst/>
          </a:prstGeom>
          <a:noFill/>
        </p:spPr>
      </p:pic>
      <p:sp>
        <p:nvSpPr>
          <p:cNvPr id="15363" name="Текст 6"/>
          <p:cNvSpPr>
            <a:spLocks noGrp="1"/>
          </p:cNvSpPr>
          <p:nvPr>
            <p:ph type="body" idx="2"/>
          </p:nvPr>
        </p:nvSpPr>
        <p:spPr>
          <a:xfrm>
            <a:off x="323850" y="549275"/>
            <a:ext cx="3311525" cy="5832475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2000" smtClean="0"/>
              <a:t>Вскоре начинается Гражданская война. Эти годы очень тяжело сказались на моральном состоянии молодой женщины. Разрыв родины на белую и красную составляющие она не принимала и не одобряла. Весной 1922 года Марина Цветаева добивается разрешения эмигрировать из России и отправиться в Чехию, куда несколько лет назад бежал ее муж, Сергей Эфрон, служивший в рядах Белой армии, а теперь обучавшийся в Пражском университете. </a:t>
            </a:r>
          </a:p>
        </p:txBody>
      </p:sp>
      <p:pic>
        <p:nvPicPr>
          <p:cNvPr id="15364" name="Picture 2" descr="C:\Users\Biblioteka\Desktop\Сергей Эфрон и Марина Цветаева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738" y="0"/>
            <a:ext cx="5148262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Белая гвардия, путь твой высок:</a:t>
            </a:r>
            <a:br>
              <a:rPr lang="ru-RU" dirty="0" smtClean="0"/>
            </a:br>
            <a:r>
              <a:rPr lang="ru-RU" dirty="0" smtClean="0"/>
              <a:t>Чёрному дулу — грудь и висок.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Божье да белое твоё дело:</a:t>
            </a:r>
            <a:br>
              <a:rPr lang="ru-RU" dirty="0" smtClean="0"/>
            </a:br>
            <a:r>
              <a:rPr lang="ru-RU" dirty="0" smtClean="0"/>
              <a:t>Белое тело твоё — в песок.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Не лебедей это в небе стая:</a:t>
            </a:r>
            <a:br>
              <a:rPr lang="ru-RU" dirty="0" smtClean="0"/>
            </a:br>
            <a:r>
              <a:rPr lang="ru-RU" dirty="0" smtClean="0"/>
              <a:t>Белогвардейская рать святая</a:t>
            </a:r>
            <a:br>
              <a:rPr lang="ru-RU" dirty="0" smtClean="0"/>
            </a:br>
            <a:r>
              <a:rPr lang="ru-RU" dirty="0" smtClean="0"/>
              <a:t>Белым видением тает, тает…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Старого мира — последний сон:</a:t>
            </a:r>
            <a:br>
              <a:rPr lang="ru-RU" dirty="0" smtClean="0"/>
            </a:br>
            <a:r>
              <a:rPr lang="ru-RU" dirty="0" smtClean="0"/>
              <a:t>Молодость — Доблесть — Вандея — Дон.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24 марта 1918</a:t>
            </a:r>
          </a:p>
        </p:txBody>
      </p:sp>
      <p:pic>
        <p:nvPicPr>
          <p:cNvPr id="3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sz="half" idx="1"/>
          </p:nvPr>
        </p:nvSpPr>
        <p:spPr>
          <a:xfrm>
            <a:off x="251520" y="549274"/>
            <a:ext cx="3816424" cy="5904061"/>
          </a:xfrm>
        </p:spPr>
        <p:txBody>
          <a:bodyPr rtlCol="0">
            <a:normAutofit fontScale="850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После рождения второй дочери Марина Цветаева сталкивается с черной полосой в жизни. Революция, побег мужа заграницу, крайняя нужда, голод. Сильно заболела старшая дочка Ариадна, и Цветаева отдает детей в приют в подмосковном поселке </a:t>
            </a:r>
            <a:r>
              <a:rPr lang="ru-RU" dirty="0" err="1" smtClean="0"/>
              <a:t>Кунцово</a:t>
            </a:r>
            <a:r>
              <a:rPr lang="ru-RU" dirty="0" smtClean="0"/>
              <a:t>. Ариадна выздоровела, но заболела и в трехлетнем возрасте умерла Ирина. Позднее, уже после воссоединения с мужем в Праге, поэтесса родила третьего ребенка – сына Георгия, которого в семье называли «</a:t>
            </a:r>
            <a:r>
              <a:rPr lang="ru-RU" dirty="0" err="1" smtClean="0"/>
              <a:t>Мур</a:t>
            </a:r>
            <a:r>
              <a:rPr lang="ru-RU" dirty="0" smtClean="0"/>
              <a:t>». </a:t>
            </a:r>
          </a:p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  <p:pic>
        <p:nvPicPr>
          <p:cNvPr id="7" name="Содержимое 6" descr="дочь2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6084168" y="0"/>
            <a:ext cx="3059832" cy="3412453"/>
          </a:xfrm>
        </p:spPr>
      </p:pic>
      <p:pic>
        <p:nvPicPr>
          <p:cNvPr id="17414" name="Picture 6" descr="C:\Users\Biblioteka\Desktop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1916832"/>
            <a:ext cx="2569989" cy="2996952"/>
          </a:xfrm>
          <a:prstGeom prst="rect">
            <a:avLst/>
          </a:prstGeom>
          <a:noFill/>
        </p:spPr>
      </p:pic>
      <p:pic>
        <p:nvPicPr>
          <p:cNvPr id="9" name="Picture 2" descr="C:\Users\Biblioteka\Desktop\Геогий Эфрон с матерью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4596" y="4005064"/>
            <a:ext cx="4279404" cy="2852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076056" y="2780928"/>
            <a:ext cx="3241858" cy="4359376"/>
          </a:xfrm>
        </p:spPr>
      </p:pic>
      <p:sp>
        <p:nvSpPr>
          <p:cNvPr id="19459" name="Текст 3"/>
          <p:cNvSpPr>
            <a:spLocks noGrp="1"/>
          </p:cNvSpPr>
          <p:nvPr>
            <p:ph type="body" idx="2"/>
          </p:nvPr>
        </p:nvSpPr>
        <p:spPr>
          <a:xfrm>
            <a:off x="457200" y="476250"/>
            <a:ext cx="3682752" cy="5689054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sz="2000" dirty="0" smtClean="0"/>
              <a:t>В тот же период она пишет стихи для сборника «Лебединый стан», а также большие поэмы «Царь-девица», «Егорушка», «На красном коне» и романтические пьесы. После переезда за границу поэтесса сочиняет две масштабные работы - «Поэму Горы» и «Поэму Конца», которые окажутся в числе ее главных произведений. Но большинство стихов периода эмиграции опубликованы не были.</a:t>
            </a:r>
          </a:p>
        </p:txBody>
      </p:sp>
      <p:pic>
        <p:nvPicPr>
          <p:cNvPr id="7" name="Picture 4" descr="C:\Users\Biblioteka\Desktop\a18582e9-8880-43da-bce8-840fc501c312.di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6632"/>
            <a:ext cx="4355976" cy="3266982"/>
          </a:xfrm>
          <a:prstGeom prst="rect">
            <a:avLst/>
          </a:prstGeom>
          <a:noFill/>
        </p:spPr>
      </p:pic>
      <p:pic>
        <p:nvPicPr>
          <p:cNvPr id="8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Я счастлива жить образцово и просто —</a:t>
            </a:r>
            <a:br>
              <a:rPr lang="ru-RU" dirty="0" smtClean="0"/>
            </a:br>
            <a:r>
              <a:rPr lang="ru-RU" dirty="0" smtClean="0"/>
              <a:t>Как солнце, как маятник, как календарь.</a:t>
            </a:r>
            <a:br>
              <a:rPr lang="ru-RU" dirty="0" smtClean="0"/>
            </a:br>
            <a:r>
              <a:rPr lang="ru-RU" dirty="0" smtClean="0"/>
              <a:t>Быть светской пустынницей стройного роста,</a:t>
            </a:r>
            <a:br>
              <a:rPr lang="ru-RU" dirty="0" smtClean="0"/>
            </a:br>
            <a:r>
              <a:rPr lang="ru-RU" dirty="0" smtClean="0"/>
              <a:t>Премудрой — как всякая божия тварь.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Знать: дух — мой сподвижник и дух — мой вожатый!</a:t>
            </a:r>
            <a:br>
              <a:rPr lang="ru-RU" dirty="0" smtClean="0"/>
            </a:br>
            <a:r>
              <a:rPr lang="ru-RU" dirty="0" smtClean="0"/>
              <a:t>Входить без доклада, как луч и как взгляд.</a:t>
            </a:r>
            <a:br>
              <a:rPr lang="ru-RU" dirty="0" smtClean="0"/>
            </a:br>
            <a:r>
              <a:rPr lang="ru-RU" dirty="0" smtClean="0"/>
              <a:t>Жить так, как пишу: образцово и сжато —</a:t>
            </a:r>
            <a:br>
              <a:rPr lang="ru-RU" dirty="0" smtClean="0"/>
            </a:br>
            <a:r>
              <a:rPr lang="ru-RU" dirty="0" smtClean="0"/>
              <a:t>Как бог повелел и друзья не велят.</a:t>
            </a:r>
          </a:p>
        </p:txBody>
      </p:sp>
      <p:pic>
        <p:nvPicPr>
          <p:cNvPr id="3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Текст 3"/>
          <p:cNvSpPr>
            <a:spLocks noGrp="1"/>
          </p:cNvSpPr>
          <p:nvPr>
            <p:ph type="body" idx="2"/>
          </p:nvPr>
        </p:nvSpPr>
        <p:spPr>
          <a:xfrm>
            <a:off x="457200" y="549275"/>
            <a:ext cx="3008313" cy="5576888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sz="2400" smtClean="0"/>
              <a:t>В эмиграции Марина и ее семья жили чуть ли не в нищете. </a:t>
            </a:r>
          </a:p>
          <a:p>
            <a:pPr algn="ctr"/>
            <a:r>
              <a:rPr lang="ru-RU" sz="2400" smtClean="0"/>
              <a:t>Она назвала такое материальное положение замедленным умиранием от голода. Поэтому все члены семьи постоянно обращаются в советское посольство с просьбой вернуться на родину. </a:t>
            </a:r>
          </a:p>
          <a:p>
            <a:pPr algn="ctr"/>
            <a:endParaRPr lang="ru-RU" sz="2400" smtClean="0"/>
          </a:p>
        </p:txBody>
      </p:sp>
      <p:pic>
        <p:nvPicPr>
          <p:cNvPr id="4" name="Picture 4" descr="C:\Users\Biblioteka\Desktop\i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3709597"/>
            <a:ext cx="4283969" cy="3148403"/>
          </a:xfrm>
          <a:prstGeom prst="rect">
            <a:avLst/>
          </a:prstGeom>
          <a:noFill/>
        </p:spPr>
      </p:pic>
      <p:pic>
        <p:nvPicPr>
          <p:cNvPr id="20484" name="Picture 4" descr="C:\Users\Biblioteka\Desktop\i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11960" y="262732"/>
            <a:ext cx="3192984" cy="3883360"/>
          </a:xfrm>
          <a:prstGeom prst="rect">
            <a:avLst/>
          </a:prstGeom>
          <a:noFill/>
        </p:spPr>
      </p:pic>
      <p:pic>
        <p:nvPicPr>
          <p:cNvPr id="7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Никто не может вообразить бедности, в которой мы живём. Мой единственный доход — от того, что я пишу. Мой муж болен и не может работать. Моя дочь зарабатывает гроши, вышивая шляпки. У меня есть сын, ему восемь лет. Мы вчетвером живём на эти деньги. Другими словами, мы медленно умираем от голода.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dirty="0" smtClean="0"/>
              <a:t>— Из воспоминаний Марины Цветаевой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  <p:pic>
        <p:nvPicPr>
          <p:cNvPr id="4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дочь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4335760" y="3422111"/>
            <a:ext cx="4808240" cy="3435889"/>
          </a:xfrm>
        </p:spPr>
      </p:pic>
      <p:sp>
        <p:nvSpPr>
          <p:cNvPr id="22532" name="Текст 4"/>
          <p:cNvSpPr>
            <a:spLocks noGrp="1"/>
          </p:cNvSpPr>
          <p:nvPr>
            <p:ph type="body" idx="2"/>
          </p:nvPr>
        </p:nvSpPr>
        <p:spPr>
          <a:xfrm>
            <a:off x="457200" y="476672"/>
            <a:ext cx="3898776" cy="5649491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В 1937 году получает такое право Ариадна, через полгода в Москву тайно перебирается Сергей Эфрон, так как во Франции ему угрожал арест как соучастнику политического убийства. Через некоторое время официально пересекает границу сама Марина с сыном. Но возвращение обернулось трагедией. Очень скоро НКВД арестовывает дочь, а за ней и мужа Цветаевой. И если Ариадна после смерти Сталина, отсидев свыше 15 лет, была реабилитирована, то Эфрона расстреляли в октябре 1941 года. </a:t>
            </a:r>
          </a:p>
        </p:txBody>
      </p:sp>
      <p:pic>
        <p:nvPicPr>
          <p:cNvPr id="22533" name="Picture 5" descr="C:\Users\Biblioteka\Desktop\муж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31797" y="188640"/>
            <a:ext cx="2412203" cy="3212976"/>
          </a:xfrm>
          <a:prstGeom prst="rect">
            <a:avLst/>
          </a:prstGeom>
          <a:noFill/>
        </p:spPr>
      </p:pic>
      <p:pic>
        <p:nvPicPr>
          <p:cNvPr id="22534" name="Picture 6" descr="C:\Users\Biblioteka\Desktop\отец и дочь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188640"/>
            <a:ext cx="2016224" cy="3230999"/>
          </a:xfrm>
          <a:prstGeom prst="rect">
            <a:avLst/>
          </a:prstGeom>
          <a:noFill/>
        </p:spPr>
      </p:pic>
      <p:pic>
        <p:nvPicPr>
          <p:cNvPr id="9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Текст 3"/>
          <p:cNvSpPr>
            <a:spLocks noGrp="1"/>
          </p:cNvSpPr>
          <p:nvPr>
            <p:ph type="body" idx="2"/>
          </p:nvPr>
        </p:nvSpPr>
        <p:spPr>
          <a:xfrm>
            <a:off x="251520" y="620688"/>
            <a:ext cx="3744416" cy="5832648"/>
          </a:xfrm>
        </p:spPr>
        <p:txBody>
          <a:bodyPr/>
          <a:lstStyle/>
          <a:p>
            <a:pPr algn="ctr"/>
            <a:r>
              <a:rPr lang="ru-RU" sz="2000" dirty="0" smtClean="0"/>
              <a:t>Когда началась Великая Отечественная война, Цветаева с сыном-подростком отправилась в эвакуацию в городок Елабуга на реке Каме. Чтобы получить временную прописку, поэтесса вынуждена устроиться на работу посудомойкой. Ее заявление датировано 28 августа 1941 года, а спустя три дня Цветаева совершила самоубийство, повесившись в доме, куда их с Георгием определили на постой. </a:t>
            </a:r>
          </a:p>
        </p:txBody>
      </p:sp>
      <p:pic>
        <p:nvPicPr>
          <p:cNvPr id="5" name="Содержимое 5" descr="памятник М.Цветаевой в Тарусе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0"/>
            <a:ext cx="50292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5" descr="C:\Users\Biblioteka\Desktop\Sf44QwqUMu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81632" y="3308176"/>
            <a:ext cx="2662368" cy="3549824"/>
          </a:xfrm>
          <a:prstGeom prst="rect">
            <a:avLst/>
          </a:prstGeom>
          <a:noFill/>
        </p:spPr>
      </p:pic>
      <p:pic>
        <p:nvPicPr>
          <p:cNvPr id="23558" name="Picture 6" descr="C:\Users\Biblioteka\Desktop\SZogqHHrxmM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9952" y="3429000"/>
            <a:ext cx="2425806" cy="3234409"/>
          </a:xfrm>
          <a:prstGeom prst="rect">
            <a:avLst/>
          </a:prstGeom>
          <a:noFill/>
        </p:spPr>
      </p:pic>
      <p:pic>
        <p:nvPicPr>
          <p:cNvPr id="9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памятник М.Цветаевой в Башкирии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114800" y="0"/>
            <a:ext cx="5029200" cy="3352800"/>
          </a:xfrm>
        </p:spPr>
      </p:pic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23528" y="476672"/>
            <a:ext cx="3600400" cy="5904656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ru-RU" sz="2000" dirty="0" smtClean="0"/>
              <a:t>Марина оставила три предсмертные записки. Одну из них она адресовала сыну и просила простить, а в двух других обращалась к людям с просьбой позаботиться о мальчике. </a:t>
            </a:r>
          </a:p>
          <a:p>
            <a:pPr algn="ctr"/>
            <a:r>
              <a:rPr lang="ru-RU" sz="2000" dirty="0" smtClean="0"/>
              <a:t>Но во время Второй мировой войны пошел на фронт, где и погиб летом 1944 года. Похоронен Георгий Эфрон в братской могиле в Витебской области. В связи с тем, что ни Ариадна, ни Георгий не имели своих детей, то на сегодняшний день прямых потомков великой поэтессы Цветаевой не существует.</a:t>
            </a:r>
            <a:endParaRPr lang="ru-RU" sz="2000" dirty="0"/>
          </a:p>
        </p:txBody>
      </p:sp>
      <p:pic>
        <p:nvPicPr>
          <p:cNvPr id="6" name="Picture 2" descr="C:\Users\Biblioteka\Desktop\сын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3088137"/>
            <a:ext cx="2736304" cy="3769863"/>
          </a:xfrm>
          <a:prstGeom prst="rect">
            <a:avLst/>
          </a:prstGeom>
          <a:noFill/>
        </p:spPr>
      </p:pic>
      <p:pic>
        <p:nvPicPr>
          <p:cNvPr id="7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Содержимое 5"/>
          <p:cNvSpPr>
            <a:spLocks noGrp="1"/>
          </p:cNvSpPr>
          <p:nvPr>
            <p:ph idx="1"/>
          </p:nvPr>
        </p:nvSpPr>
        <p:spPr>
          <a:xfrm>
            <a:off x="457200" y="404813"/>
            <a:ext cx="8229600" cy="2232025"/>
          </a:xfrm>
        </p:spPr>
        <p:txBody>
          <a:bodyPr/>
          <a:lstStyle/>
          <a:p>
            <a:r>
              <a:rPr lang="ru-RU" smtClean="0"/>
              <a:t>Похоронили Цветаеву в Елабуге, но так как шла война, точное место погребения остается невыясненным до сих пор.</a:t>
            </a:r>
          </a:p>
        </p:txBody>
      </p:sp>
      <p:pic>
        <p:nvPicPr>
          <p:cNvPr id="24579" name="Picture 2" descr="C:\Users\Biblioteka\Desktop\7haOAup34WOF_marina-tsvetaev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00350"/>
            <a:ext cx="2857500" cy="405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3" descr="C:\Users\Biblioteka\Desktop\RUuYtOZPsRyn_marina-tsvetaev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77086" y="2852936"/>
            <a:ext cx="3066913" cy="40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Содержимое 3" descr="Цветаева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43808" y="2348880"/>
            <a:ext cx="3263057" cy="3754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7" name="Picture 7" descr="C:\Users\Biblioteka\Desktop\uk10381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381250" cy="3638550"/>
          </a:xfrm>
          <a:prstGeom prst="rect">
            <a:avLst/>
          </a:prstGeom>
          <a:noFill/>
        </p:spPr>
      </p:pic>
      <p:pic>
        <p:nvPicPr>
          <p:cNvPr id="25609" name="Picture 9" descr="C:\Users\Biblioteka\Desktop\uk83253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62749" y="0"/>
            <a:ext cx="2381251" cy="3695700"/>
          </a:xfrm>
          <a:prstGeom prst="rect">
            <a:avLst/>
          </a:prstGeom>
          <a:noFill/>
        </p:spPr>
      </p:pic>
      <p:pic>
        <p:nvPicPr>
          <p:cNvPr id="25610" name="Picture 10" descr="C:\Users\Biblioteka\Desktop\uk13536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62750" y="3486150"/>
            <a:ext cx="2381250" cy="3371850"/>
          </a:xfrm>
          <a:prstGeom prst="rect">
            <a:avLst/>
          </a:prstGeom>
          <a:noFill/>
        </p:spPr>
      </p:pic>
      <p:pic>
        <p:nvPicPr>
          <p:cNvPr id="25608" name="Picture 8" descr="C:\Users\Biblioteka\Desktop\uk42218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348907"/>
            <a:ext cx="2232248" cy="3509093"/>
          </a:xfrm>
          <a:prstGeom prst="rect">
            <a:avLst/>
          </a:prstGeom>
          <a:noFill/>
        </p:spPr>
      </p:pic>
      <p:pic>
        <p:nvPicPr>
          <p:cNvPr id="25604" name="Picture 4" descr="C:\Users\Biblioteka\Desktop\uk460674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572000" y="0"/>
            <a:ext cx="2237234" cy="3382698"/>
          </a:xfrm>
          <a:prstGeom prst="rect">
            <a:avLst/>
          </a:prstGeom>
          <a:noFill/>
        </p:spPr>
      </p:pic>
      <p:pic>
        <p:nvPicPr>
          <p:cNvPr id="25606" name="Picture 6" descr="C:\Users\Biblioteka\Desktop\uk78293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3140968"/>
            <a:ext cx="2239176" cy="3717032"/>
          </a:xfrm>
          <a:prstGeom prst="rect">
            <a:avLst/>
          </a:prstGeom>
          <a:noFill/>
        </p:spPr>
      </p:pic>
      <p:pic>
        <p:nvPicPr>
          <p:cNvPr id="25605" name="Picture 5" descr="C:\Users\Biblioteka\Desktop\книга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67744" y="3341351"/>
            <a:ext cx="2426487" cy="3516649"/>
          </a:xfrm>
          <a:prstGeom prst="rect">
            <a:avLst/>
          </a:prstGeom>
          <a:noFill/>
        </p:spPr>
      </p:pic>
      <p:pic>
        <p:nvPicPr>
          <p:cNvPr id="12" name="Содержимое 5" descr="3305-marina-tsvetaeva-moy-pushkin.jpg"/>
          <p:cNvPicPr>
            <a:picLocks noGrp="1" noChangeAspect="1"/>
          </p:cNvPicPr>
          <p:nvPr>
            <p:ph idx="1"/>
          </p:nvPr>
        </p:nvPicPr>
        <p:blipFill>
          <a:blip r:embed="rId9" cstate="print"/>
          <a:stretch>
            <a:fillRect/>
          </a:stretch>
        </p:blipFill>
        <p:spPr>
          <a:xfrm>
            <a:off x="2411760" y="0"/>
            <a:ext cx="2368150" cy="3429000"/>
          </a:xfrm>
        </p:spPr>
      </p:pic>
      <p:pic>
        <p:nvPicPr>
          <p:cNvPr id="13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СПАСИБО ЗА ВНИМАНИЕ !</a:t>
            </a:r>
            <a:endParaRPr lang="ru-RU" dirty="0"/>
          </a:p>
        </p:txBody>
      </p:sp>
      <p:pic>
        <p:nvPicPr>
          <p:cNvPr id="9" name="Рисунок 8" descr="т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9418" r="9418"/>
          <a:stretch>
            <a:fillRect/>
          </a:stretch>
        </p:blipFill>
        <p:spPr/>
      </p:pic>
      <p:pic>
        <p:nvPicPr>
          <p:cNvPr id="4" name="Picture 5" descr="C:\Users\Biblioteka\Desktop\109662963_5307782_2ramkazol_1_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70996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676</TotalTime>
  <Words>813</Words>
  <Application>Microsoft Office PowerPoint</Application>
  <PresentationFormat>Экран (4:3)</PresentationFormat>
  <Paragraphs>38</Paragraphs>
  <Slides>27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Бумажная</vt:lpstr>
      <vt:lpstr>Марина Ивановна Цветаева Краткий очерк жизни и творчества к 130 –летию  со дня рождения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СПАСИБО ЗА ВНИМАНИЕ 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Biblioteka</dc:creator>
  <cp:lastModifiedBy>Biblioteka</cp:lastModifiedBy>
  <cp:revision>72</cp:revision>
  <dcterms:created xsi:type="dcterms:W3CDTF">2017-09-14T07:57:56Z</dcterms:created>
  <dcterms:modified xsi:type="dcterms:W3CDTF">2022-10-04T07:13:57Z</dcterms:modified>
</cp:coreProperties>
</file>