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61" r:id="rId4"/>
    <p:sldId id="277" r:id="rId5"/>
    <p:sldId id="276" r:id="rId6"/>
    <p:sldId id="278" r:id="rId7"/>
    <p:sldId id="262" r:id="rId8"/>
    <p:sldId id="263" r:id="rId9"/>
    <p:sldId id="285" r:id="rId10"/>
    <p:sldId id="271" r:id="rId11"/>
    <p:sldId id="279" r:id="rId12"/>
    <p:sldId id="280" r:id="rId13"/>
    <p:sldId id="291" r:id="rId14"/>
    <p:sldId id="264" r:id="rId15"/>
    <p:sldId id="287" r:id="rId16"/>
    <p:sldId id="281" r:id="rId17"/>
    <p:sldId id="265" r:id="rId18"/>
    <p:sldId id="266" r:id="rId19"/>
    <p:sldId id="288" r:id="rId20"/>
    <p:sldId id="290" r:id="rId21"/>
    <p:sldId id="268" r:id="rId22"/>
    <p:sldId id="27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Rg st="1" end="22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A6626-644C-4B10-8023-409FA09C545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13F9B66-583A-4846-A644-4061DF40A1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A6626-644C-4B10-8023-409FA09C545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13F9B66-583A-4846-A644-4061DF40A1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A6626-644C-4B10-8023-409FA09C545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13F9B66-583A-4846-A644-4061DF40A1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805A6626-644C-4B10-8023-409FA09C545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9B66-583A-4846-A644-4061DF40A1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A6626-644C-4B10-8023-409FA09C545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13F9B66-583A-4846-A644-4061DF40A1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A6626-644C-4B10-8023-409FA09C545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13F9B66-583A-4846-A644-4061DF40A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A6626-644C-4B10-8023-409FA09C545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13F9B66-583A-4846-A644-4061DF40A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13F9B66-583A-4846-A644-4061DF40A1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A6626-644C-4B10-8023-409FA09C545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13F9B66-583A-4846-A644-4061DF40A1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805A6626-644C-4B10-8023-409FA09C545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A6626-644C-4B10-8023-409FA09C545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F9B66-583A-4846-A644-4061DF40A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13F9B66-583A-4846-A644-4061DF40A1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A6626-644C-4B10-8023-409FA09C545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805A6626-644C-4B10-8023-409FA09C5459}" type="datetimeFigureOut">
              <a:rPr lang="ru-RU" smtClean="0"/>
              <a:pPr/>
              <a:t>26.09.2022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13F9B66-583A-4846-A644-4061DF40A1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Biblioteka\Desktop\&#1054;&#1088;&#1082;&#1077;&#1089;&#1090;&#1088;%20&#1052;&#1054;%20&#1057;&#1057;&#1057;&#1056;%20-%20&#1055;&#1072;&#1090;&#1088;&#1080;&#1086;&#1090;&#1080;&#1095;&#1077;&#1089;&#1082;&#1072;&#1103;%20(&#1052;.&#1043;&#1083;&#1080;&#1085;&#1082;&#1072;).mp3" TargetMode="Externa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calend.ru/persons/3149/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pandia.ru/text/category/professionalmznoe_sovershenstvovanie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Users\Biblioteka\Desktop\&#1043;&#1077;&#1086;&#1088;&#1075;&#1080;&#1081;%20&#1057;&#1074;&#1080;&#1088;&#1080;&#1076;&#1086;&#1074;%20(&#1041;&#1086;&#1083;&#1100;&#1096;&#1086;&#1081;%20&#1089;&#1080;&#1084;&#1092;&#1086;&#1085;&#1080;&#1095;&#1077;&#1089;&#1082;&#1080;&#1081;%20&#1086;&#1088;&#1082;&#1077;&#1089;&#1090;&#1088;%20&#1043;&#1086;%20-%20&#1042;&#1088;&#1077;&#1084;&#1103;,%20&#1074;&#1087;&#1077;&#1088;&#1105;&#1076;!.mp3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s://www.calend.ru/day/10-2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pandia.ru/text/category/srednie_shkoli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Users\Biblioteka\Desktop\&#1040;&#1085;&#1076;&#1088;&#1077;&#1081;%20&#1050;&#1088;&#1102;&#1095;&#1082;&#1086;&#1074;%20-%20&#1055;&#1056;&#1054;&#1060;&#1058;&#1045;&#1061;&#1054;&#1041;&#1056;&#1040;&#1047;&#1054;&#1042;&#1040;&#1053;&#1048;&#1045;_(OOSOUND.RU)(1).mp3" TargetMode="Externa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Biblioteka\Desktop\master.mp4" TargetMode="External"/><Relationship Id="rId6" Type="http://schemas.openxmlformats.org/officeDocument/2006/relationships/image" Target="../media/image51.jpeg"/><Relationship Id="rId11" Type="http://schemas.openxmlformats.org/officeDocument/2006/relationships/image" Target="../media/image56.jpeg"/><Relationship Id="rId5" Type="http://schemas.openxmlformats.org/officeDocument/2006/relationships/image" Target="../media/image50.jpeg"/><Relationship Id="rId10" Type="http://schemas.openxmlformats.org/officeDocument/2006/relationships/image" Target="../media/image55.png"/><Relationship Id="rId4" Type="http://schemas.openxmlformats.org/officeDocument/2006/relationships/image" Target="../media/image49.gif"/><Relationship Id="rId9" Type="http://schemas.openxmlformats.org/officeDocument/2006/relationships/image" Target="../media/image54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9.xml"/><Relationship Id="rId1" Type="http://schemas.openxmlformats.org/officeDocument/2006/relationships/audio" Target="file:///C:\Users\Biblioteka\Desktop\&#1053;&#1077;&#1080;&#1079;&#1074;&#1077;&#1089;&#1090;&#1077;&#1085;%20-%20&#1043;&#1080;&#1084;&#1085;%20&#1055;&#1088;&#1086;&#1092;&#1090;&#1077;&#1093;&#1086;&#1073;&#1088;&#1072;&#1079;&#1086;&#1074;&#1072;&#1085;&#1080;&#1102;_(OOSOUND.RU).mp3" TargetMode="External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48064" y="3140968"/>
            <a:ext cx="3816424" cy="1431032"/>
          </a:xfrm>
        </p:spPr>
        <p:txBody>
          <a:bodyPr/>
          <a:lstStyle/>
          <a:p>
            <a:r>
              <a:rPr lang="ru-RU" dirty="0" smtClean="0"/>
              <a:t>2 октября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21118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День профессионально-технического образования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5" descr="2_1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1259632" y="2780928"/>
            <a:ext cx="6669063" cy="2547789"/>
          </a:xfrm>
        </p:spPr>
      </p:pic>
      <p:pic>
        <p:nvPicPr>
          <p:cNvPr id="5" name="Оркестр МО СССР - Патриотическая (М.Глинка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  <p:pic>
        <p:nvPicPr>
          <p:cNvPr id="21505" name="Picture 1" descr="C:\Users\Biblioteka\Desktop\Красивые-картинки-на-День-профтехобразования-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797399"/>
            <a:ext cx="4752528" cy="3564396"/>
          </a:xfrm>
          <a:prstGeom prst="rect">
            <a:avLst/>
          </a:prstGeom>
          <a:noFill/>
        </p:spPr>
      </p:pic>
      <p:pic>
        <p:nvPicPr>
          <p:cNvPr id="8" name="Рисунок 7" descr="IMG_9609-768x834.jpg"/>
          <p:cNvPicPr>
            <a:picLocks noChangeAspect="1"/>
          </p:cNvPicPr>
          <p:nvPr/>
        </p:nvPicPr>
        <p:blipFill>
          <a:blip r:embed="rId6" cstate="print"/>
          <a:srcRect t="16514" b="16514"/>
          <a:stretch>
            <a:fillRect/>
          </a:stretch>
        </p:blipFill>
        <p:spPr>
          <a:xfrm>
            <a:off x="5724128" y="4031250"/>
            <a:ext cx="3230852" cy="2349710"/>
          </a:xfrm>
          <a:prstGeom prst="rect">
            <a:avLst/>
          </a:prstGeom>
        </p:spPr>
      </p:pic>
      <p:pic>
        <p:nvPicPr>
          <p:cNvPr id="9" name="Оркестр МО СССР - Патриотическая (М.Глинка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6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numSld="999" showWhenStopped="0">
                <p:cTn id="8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День профессионально-технического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В качестве даты празднования</a:t>
            </a:r>
          </a:p>
          <a:p>
            <a:pPr>
              <a:buNone/>
            </a:pPr>
            <a:r>
              <a:rPr lang="ru-RU" dirty="0" smtClean="0"/>
              <a:t> Дня </a:t>
            </a:r>
            <a:r>
              <a:rPr lang="ru-RU" dirty="0" err="1" smtClean="0"/>
              <a:t>профтехобразования</a:t>
            </a:r>
            <a:r>
              <a:rPr lang="ru-RU" dirty="0" smtClean="0"/>
              <a:t> России </a:t>
            </a:r>
          </a:p>
          <a:p>
            <a:pPr>
              <a:buNone/>
            </a:pPr>
            <a:r>
              <a:rPr lang="ru-RU" dirty="0" smtClean="0"/>
              <a:t>2 октября было выбрано не случайно </a:t>
            </a:r>
          </a:p>
          <a:p>
            <a:r>
              <a:rPr lang="ru-RU" dirty="0" smtClean="0"/>
              <a:t>Этот день стал отправной точкой для создания системы трудовых резервов страны </a:t>
            </a:r>
          </a:p>
          <a:p>
            <a:r>
              <a:rPr lang="ru-RU" dirty="0" smtClean="0"/>
              <a:t>Соответствующий Указ Советского Правительства вышел 2 октября 1940 года</a:t>
            </a:r>
            <a:endParaRPr lang="ru-RU" dirty="0"/>
          </a:p>
        </p:txBody>
      </p:sp>
      <p:pic>
        <p:nvPicPr>
          <p:cNvPr id="7" name="Содержимое 6" descr="ukaz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49942" y="1371600"/>
            <a:ext cx="3539915" cy="4681538"/>
          </a:xfr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День профессионально-технического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Формированию же системы подготовки собственных кадров для развития отечественной промышленности положили начало еще реформы </a:t>
            </a:r>
            <a:r>
              <a:rPr lang="ru-RU" dirty="0" smtClean="0">
                <a:hlinkClick r:id="rId2"/>
              </a:rPr>
              <a:t>Петра I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при котором появились первые технические училища</a:t>
            </a:r>
            <a:endParaRPr lang="ru-RU" dirty="0"/>
          </a:p>
        </p:txBody>
      </p:sp>
      <p:pic>
        <p:nvPicPr>
          <p:cNvPr id="17" name="Содержимое 16" descr="maxresdefault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00600" y="2576512"/>
            <a:ext cx="4038600" cy="2271713"/>
          </a:xfr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День профессионально-технического образования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Систематическое профессиональное образование начинает складываться в нашей стране в середине XVII века с появлением посольских, лекарских, типографских школ</a:t>
            </a:r>
          </a:p>
          <a:p>
            <a:r>
              <a:rPr lang="ru-RU" dirty="0" smtClean="0"/>
              <a:t>Так, например, в Типографской школе при Приказе печатного двора, основанной в 1681году, обучалось к 1684 году 194 человека</a:t>
            </a:r>
            <a:endParaRPr lang="ru-RU" dirty="0"/>
          </a:p>
        </p:txBody>
      </p:sp>
      <p:pic>
        <p:nvPicPr>
          <p:cNvPr id="10" name="Содержимое 6" descr="12a26960-3b75-4700-a7cb-49e0a0e39ccc.jpe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32040" y="1412776"/>
            <a:ext cx="4038600" cy="3028950"/>
          </a:xfrm>
        </p:spPr>
      </p:pic>
      <p:pic>
        <p:nvPicPr>
          <p:cNvPr id="11" name="Picture 4" descr="C:\Users\Biblioteka\Desktop\img12-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8197" y="4437112"/>
            <a:ext cx="2579779" cy="1934834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День профессионально-технического образования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Образование и воспитание в петровской школе было направлено на приобретение </a:t>
            </a:r>
            <a:r>
              <a:rPr lang="ru-RU" dirty="0" smtClean="0">
                <a:hlinkClick r:id="rId2" tooltip="Профессиональное совершенствование"/>
              </a:rPr>
              <a:t>профессиональных навыков</a:t>
            </a:r>
            <a:endParaRPr lang="ru-RU" dirty="0" smtClean="0"/>
          </a:p>
          <a:p>
            <a:r>
              <a:rPr lang="ru-RU" dirty="0" smtClean="0"/>
              <a:t>России нужны были корабельные инженеры, артиллеристы, мореходы, офицеры, мастера и техники в различных областях</a:t>
            </a:r>
          </a:p>
          <a:p>
            <a:r>
              <a:rPr lang="ru-RU" dirty="0" smtClean="0"/>
              <a:t>В 1701 году </a:t>
            </a:r>
            <a:r>
              <a:rPr lang="ru-RU" dirty="0" err="1" smtClean="0"/>
              <a:t>ПетромI</a:t>
            </a:r>
            <a:r>
              <a:rPr lang="ru-RU" dirty="0" smtClean="0"/>
              <a:t> была утверждена в Москве “Школа математических и </a:t>
            </a:r>
            <a:r>
              <a:rPr lang="ru-RU" dirty="0" err="1" smtClean="0"/>
              <a:t>навигацких</a:t>
            </a:r>
            <a:r>
              <a:rPr lang="ru-RU" dirty="0" smtClean="0"/>
              <a:t> наук”, навигаторские классы которой в 1715 году были переведены в Петербург и на их основе создана Морская Академия</a:t>
            </a:r>
          </a:p>
          <a:p>
            <a:r>
              <a:rPr lang="ru-RU" dirty="0" smtClean="0"/>
              <a:t>В 1733 году в Петербурге было основано приравненное к академиям Горное училище, положившее начало инженерному образованию в России</a:t>
            </a:r>
            <a:endParaRPr lang="ru-RU" dirty="0"/>
          </a:p>
        </p:txBody>
      </p:sp>
      <p:pic>
        <p:nvPicPr>
          <p:cNvPr id="7" name="Содержимое 6" descr="img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02156" y="1412776"/>
            <a:ext cx="4480496" cy="2520280"/>
          </a:xfrm>
        </p:spPr>
      </p:pic>
      <p:pic>
        <p:nvPicPr>
          <p:cNvPr id="4098" name="Picture 2" descr="C:\Users\Biblioteka\Desktop\petrograd_morskoj_kadetskij_korpus_izd_a_k_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3717032"/>
            <a:ext cx="4079369" cy="2724891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Biblioteka\Desktop\post-650-1322178210_thum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573016"/>
            <a:ext cx="2587970" cy="184608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День профессионально-технического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В конце ХIХ в. В России было 143 средних специальных учебных заведения, подведомственных различным министерствам</a:t>
            </a:r>
            <a:endParaRPr lang="ru-RU" dirty="0"/>
          </a:p>
        </p:txBody>
      </p:sp>
      <p:pic>
        <p:nvPicPr>
          <p:cNvPr id="5" name="Picture 3" descr="C:\Users\Biblioteka\Desktop\imtu-mo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412776"/>
            <a:ext cx="3213208" cy="2232248"/>
          </a:xfrm>
          <a:prstGeom prst="rect">
            <a:avLst/>
          </a:prstGeom>
          <a:noFill/>
        </p:spPr>
      </p:pic>
      <p:pic>
        <p:nvPicPr>
          <p:cNvPr id="6146" name="Picture 2" descr="C:\Users\Biblioteka\Desktop\imgprevie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92362" y="4509120"/>
            <a:ext cx="2806258" cy="1867695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День профессионально-технического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Следующей вехой стал рубеж 19-20 веков, когда в России происходил промышленный переворот</a:t>
            </a:r>
          </a:p>
          <a:p>
            <a:r>
              <a:rPr lang="ru-RU" dirty="0" smtClean="0"/>
              <a:t> Вот тогда уже оформились принципы, согласно которым после получения теоретических знаний,</a:t>
            </a:r>
          </a:p>
          <a:p>
            <a:pPr>
              <a:buNone/>
            </a:pPr>
            <a:r>
              <a:rPr lang="ru-RU" dirty="0" smtClean="0"/>
              <a:t> ученик должен был получить практические навыки работы в той или иной отрасли по определённой специальности </a:t>
            </a:r>
          </a:p>
          <a:p>
            <a:r>
              <a:rPr lang="ru-RU" dirty="0" smtClean="0"/>
              <a:t>Эту практику он получал на предприятии</a:t>
            </a:r>
          </a:p>
          <a:p>
            <a:pPr>
              <a:buNone/>
            </a:pPr>
            <a:r>
              <a:rPr lang="ru-RU" dirty="0" smtClean="0"/>
              <a:t> при кураторстве опытных мастеров</a:t>
            </a:r>
          </a:p>
        </p:txBody>
      </p:sp>
      <p:pic>
        <p:nvPicPr>
          <p:cNvPr id="2052" name="Picture 4" descr="C:\Users\Biblioteka\Desktop\9330563_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1" y="1397163"/>
            <a:ext cx="4104457" cy="2926028"/>
          </a:xfrm>
          <a:prstGeom prst="rect">
            <a:avLst/>
          </a:prstGeom>
          <a:noFill/>
        </p:spPr>
      </p:pic>
      <p:pic>
        <p:nvPicPr>
          <p:cNvPr id="2051" name="Picture 3" descr="C:\Users\Biblioteka\Desktop\d183d187d0b8d0bbd0b8d189d0b5-20-d0b5-d0b3d0bed0b4d18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595020"/>
            <a:ext cx="3816424" cy="2807849"/>
          </a:xfrm>
          <a:prstGeom prst="rect">
            <a:avLst/>
          </a:prstGeom>
          <a:noFill/>
        </p:spPr>
      </p:pic>
      <p:pic>
        <p:nvPicPr>
          <p:cNvPr id="7" name="Георгий Свиридов (Большой симфонический оркестр Го - Время, вперёд!.mp3">
            <a:hlinkClick r:id="" action="ppaction://media"/>
          </p:cNvPr>
          <p:cNvPicPr>
            <a:picLocks noGrp="1" noRot="1" noChangeAspect="1"/>
          </p:cNvPicPr>
          <p:nvPr>
            <p:ph sz="half" idx="2"/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6697663" y="3589338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День профессионально-технического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СССР такую роль выполняли школы фабрично-заводского ученичества, </a:t>
            </a:r>
          </a:p>
          <a:p>
            <a:r>
              <a:rPr lang="ru-RU" dirty="0" smtClean="0"/>
              <a:t>к которым впоследствии присоединились ремесленные и железнодорожные училища </a:t>
            </a:r>
          </a:p>
        </p:txBody>
      </p:sp>
      <p:pic>
        <p:nvPicPr>
          <p:cNvPr id="12" name="Содержимое 9" descr="811887036c2e34e603e52756e7539a1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4008" y="1772816"/>
            <a:ext cx="2539008" cy="2076779"/>
          </a:xfrm>
        </p:spPr>
      </p:pic>
      <p:pic>
        <p:nvPicPr>
          <p:cNvPr id="13" name="Содержимое 7" descr="история_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861048"/>
            <a:ext cx="4398640" cy="2474854"/>
          </a:xfrm>
          <a:prstGeom prst="rect">
            <a:avLst/>
          </a:prstGeom>
        </p:spPr>
      </p:pic>
      <p:pic>
        <p:nvPicPr>
          <p:cNvPr id="14" name="Содержимое 7" descr="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208" y="1412776"/>
            <a:ext cx="2539007" cy="170621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День профессионально-технического образования</a:t>
            </a:r>
            <a:endParaRPr lang="ru-RU" dirty="0"/>
          </a:p>
        </p:txBody>
      </p:sp>
      <p:pic>
        <p:nvPicPr>
          <p:cNvPr id="5" name="Содержимое 4" descr="sc4r9tA3QC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66110" y="1371600"/>
            <a:ext cx="3309630" cy="4681538"/>
          </a:xfrm>
        </p:spPr>
      </p:pic>
      <p:pic>
        <p:nvPicPr>
          <p:cNvPr id="9" name="Содержимое 5" descr="chel_296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6016" y="1988840"/>
            <a:ext cx="4038600" cy="308952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День профессионально-технического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Все эти учреждения по подготовке специалистов для различных отраслей промышленности и вошли в сформированную Указом от </a:t>
            </a:r>
            <a:r>
              <a:rPr lang="ru-RU" dirty="0" smtClean="0">
                <a:hlinkClick r:id="rId2"/>
              </a:rPr>
              <a:t>2 октября</a:t>
            </a:r>
            <a:r>
              <a:rPr lang="ru-RU" dirty="0" smtClean="0"/>
              <a:t> 1940 года систему трудовых резервов страны</a:t>
            </a:r>
          </a:p>
          <a:p>
            <a:endParaRPr lang="ru-RU" dirty="0"/>
          </a:p>
        </p:txBody>
      </p:sp>
      <p:pic>
        <p:nvPicPr>
          <p:cNvPr id="10" name="Содержимое 4" descr="10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4221088"/>
            <a:ext cx="3048000" cy="2176272"/>
          </a:xfrm>
        </p:spPr>
      </p:pic>
      <p:pic>
        <p:nvPicPr>
          <p:cNvPr id="7" name="Содержимое 9" descr="4054172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6926" y="1412777"/>
            <a:ext cx="2545051" cy="33843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День профессионально-технического образования</a:t>
            </a:r>
            <a:endParaRPr lang="ru-RU" dirty="0"/>
          </a:p>
        </p:txBody>
      </p:sp>
      <p:sp>
        <p:nvSpPr>
          <p:cNvPr id="5" name="Содержимое 17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За годы Великой Отечественной войны 1941—1945, когда с предприятий на фронт уходили кадровые рабочие учебные заведения профессионально-технического образования подготовили 2480 тыс. молодых квалифицированных рабочих</a:t>
            </a:r>
            <a:endParaRPr lang="ru-RU" dirty="0"/>
          </a:p>
        </p:txBody>
      </p:sp>
      <p:pic>
        <p:nvPicPr>
          <p:cNvPr id="7" name="Содержимое 12" descr="3811735_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4005064"/>
            <a:ext cx="3619128" cy="2351973"/>
          </a:xfrm>
          <a:prstGeom prst="rect">
            <a:avLst/>
          </a:prstGeom>
        </p:spPr>
      </p:pic>
      <p:pic>
        <p:nvPicPr>
          <p:cNvPr id="9" name="Содержимое 8" descr="fotografiia_stakhanovtsy_za_rabotoi_na_gvozdelnykh_tsekhakh_na_obuvnom_kombinate_spartak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71657" y="1412775"/>
            <a:ext cx="4298984" cy="2592289"/>
          </a:xfr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День профессионально-технического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с 1954 начали создаваться учебные заведения нового типа — технические училища для молодёжи</a:t>
            </a:r>
          </a:p>
          <a:p>
            <a:r>
              <a:rPr lang="ru-RU" dirty="0" smtClean="0"/>
              <a:t>По окончании обучения и сдачи экзаменов рабочим предоставлялась работа в соответствии с полученной профессией</a:t>
            </a:r>
          </a:p>
          <a:p>
            <a:r>
              <a:rPr lang="ru-RU" dirty="0" smtClean="0"/>
              <a:t>Училища и школы прикреплялись к предприятиям, для которых подготавливались рабочие кадры</a:t>
            </a:r>
            <a:endParaRPr lang="ru-RU" dirty="0"/>
          </a:p>
        </p:txBody>
      </p:sp>
      <p:pic>
        <p:nvPicPr>
          <p:cNvPr id="8" name="Содержимое 4" descr="2020-10-01_23263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1412776"/>
            <a:ext cx="3354025" cy="4436701"/>
          </a:xfrm>
          <a:prstGeom prst="rect">
            <a:avLst/>
          </a:prstGeom>
        </p:spPr>
      </p:pic>
      <p:pic>
        <p:nvPicPr>
          <p:cNvPr id="8195" name="Picture 3" descr="C:\Users\Biblioteka\Desktop\kokarda_sssr_pto_tekhnicheskoe_uchilishche_tekhniku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1" y="5085184"/>
            <a:ext cx="1668866" cy="1364951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День профессионально-технического образования</a:t>
            </a:r>
            <a:endParaRPr lang="ru-RU" dirty="0"/>
          </a:p>
        </p:txBody>
      </p:sp>
      <p:pic>
        <p:nvPicPr>
          <p:cNvPr id="5" name="Содержимое 4" descr="Jqt17hjhV9M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00600" y="2680633"/>
            <a:ext cx="4038600" cy="2063472"/>
          </a:xfrm>
        </p:spPr>
      </p:pic>
      <p:pic>
        <p:nvPicPr>
          <p:cNvPr id="8" name="Содержимое 7" descr="c6e524444517703c5ff3d67c3bbb728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1415955"/>
            <a:ext cx="3528392" cy="4998555"/>
          </a:xfr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День профессионально-технического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В 1958-59 годах все учреждения системы подготовки трудовых резервов были переформированы в профессионально-технические учреждения </a:t>
            </a:r>
          </a:p>
          <a:p>
            <a:r>
              <a:rPr lang="ru-RU" dirty="0" smtClean="0"/>
              <a:t>Сложившаяся система профессионально-технического образования в СССР включала в себя три типа профессиональных училищ, в которые принимались учащиеся, </a:t>
            </a:r>
            <a:r>
              <a:rPr lang="ru-RU" dirty="0" err="1" smtClean="0"/>
              <a:t>закончавшие</a:t>
            </a:r>
            <a:r>
              <a:rPr lang="ru-RU" dirty="0" smtClean="0"/>
              <a:t> восьмилетнюю или полную </a:t>
            </a:r>
            <a:r>
              <a:rPr lang="ru-RU" dirty="0" smtClean="0">
                <a:hlinkClick r:id="rId2" tooltip="Средние школы"/>
              </a:rPr>
              <a:t>среднюю школу</a:t>
            </a:r>
            <a:endParaRPr lang="ru-RU" dirty="0" smtClean="0"/>
          </a:p>
        </p:txBody>
      </p:sp>
      <p:pic>
        <p:nvPicPr>
          <p:cNvPr id="6" name="Содержимое 5" descr="62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4296259"/>
            <a:ext cx="4392488" cy="2072901"/>
          </a:xfrm>
        </p:spPr>
      </p:pic>
      <p:pic>
        <p:nvPicPr>
          <p:cNvPr id="8" name="Содержимое 6" descr="МагнитогорскИндустриальный техникум. Учащиеся 3-го курса на занятиях в лаборатории спектрального анализа (1954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1468270"/>
            <a:ext cx="4176464" cy="275281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День профессионально-технического образования</a:t>
            </a:r>
            <a:endParaRPr lang="ru-RU" dirty="0"/>
          </a:p>
        </p:txBody>
      </p:sp>
      <p:pic>
        <p:nvPicPr>
          <p:cNvPr id="5" name="Содержимое 4" descr="uchashchajasja_molodezh_pomogaj_rabochim_v_uchebe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01625" y="2253109"/>
            <a:ext cx="4038600" cy="2918520"/>
          </a:xfrm>
        </p:spPr>
      </p:pic>
      <p:pic>
        <p:nvPicPr>
          <p:cNvPr id="6" name="Содержимое 5" descr="77925020-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64323" y="1371600"/>
            <a:ext cx="3511153" cy="4681538"/>
          </a:xfr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День профессионально-технического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Так, возник новый тип ПТУ – среднее профессионально-техническое училище, в котором одновременно учащиеся получали полное среднее образование и овладевали рабочей профессией высокой квалификации</a:t>
            </a:r>
          </a:p>
          <a:p>
            <a:r>
              <a:rPr lang="ru-RU" dirty="0" smtClean="0"/>
              <a:t>В период обучения учащиеся большинства ПТУ находились на полном государственном обеспечении: им предоставлялось общежитие, питание, форменное обмундирование, выплачивалась стипендия</a:t>
            </a:r>
            <a:endParaRPr lang="ru-RU" dirty="0"/>
          </a:p>
        </p:txBody>
      </p:sp>
      <p:pic>
        <p:nvPicPr>
          <p:cNvPr id="5" name="Содержимое 4" descr="pic_10_19-1-1140-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60032" y="3861048"/>
            <a:ext cx="4038600" cy="2530856"/>
          </a:xfrm>
        </p:spPr>
      </p:pic>
      <p:pic>
        <p:nvPicPr>
          <p:cNvPr id="9218" name="Picture 2" descr="C:\Users\Biblioteka\Desktop\81dd54364d33aaede5b833892cd7419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628800"/>
            <a:ext cx="4427984" cy="2207634"/>
          </a:xfrm>
          <a:prstGeom prst="rect">
            <a:avLst/>
          </a:prstGeom>
          <a:noFill/>
        </p:spPr>
      </p:pic>
      <p:pic>
        <p:nvPicPr>
          <p:cNvPr id="7" name="Андрей Крючков - ПРОФТЕХОБРАЗОВАНИЕ_(OOSOUND.RU)(1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numSld="5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День профессионально-технического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После реформы 2013 года </a:t>
            </a:r>
          </a:p>
          <a:p>
            <a:pPr>
              <a:buNone/>
            </a:pPr>
            <a:r>
              <a:rPr lang="ru-RU" dirty="0" smtClean="0"/>
              <a:t>все учреждения начального профессионального образования были преобразованы в техникумы и колледжи</a:t>
            </a:r>
          </a:p>
          <a:p>
            <a:pPr>
              <a:buNone/>
            </a:pPr>
            <a:r>
              <a:rPr lang="ru-RU" dirty="0" smtClean="0"/>
              <a:t> и вошли в структуру среднего профессионального образования</a:t>
            </a:r>
            <a:endParaRPr lang="ru-RU" dirty="0"/>
          </a:p>
        </p:txBody>
      </p:sp>
      <p:pic>
        <p:nvPicPr>
          <p:cNvPr id="18" name="Содержимое 17" descr="ктигс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00600" y="2399824"/>
            <a:ext cx="4038600" cy="2625090"/>
          </a:xfr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День профессионально-технического образования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Восстановление лучших традиций системы профессионального технического образования – одна из важнейших задач, стоящих сегодня перед Министерством Просвещения Российской Федерации</a:t>
            </a:r>
            <a:endParaRPr lang="ru-RU" dirty="0"/>
          </a:p>
        </p:txBody>
      </p:sp>
      <p:pic>
        <p:nvPicPr>
          <p:cNvPr id="7" name="Содержимое 6" descr="avps-117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7524328" y="1412776"/>
            <a:ext cx="1433557" cy="2624138"/>
          </a:xfrm>
        </p:spPr>
      </p:pic>
      <p:pic>
        <p:nvPicPr>
          <p:cNvPr id="2050" name="Picture 2" descr="C:\Users\Biblioteka\Desktop\znak_veteran_proftekhobrazovanija_sss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772816"/>
            <a:ext cx="2664296" cy="3860715"/>
          </a:xfrm>
          <a:prstGeom prst="rect">
            <a:avLst/>
          </a:prstGeom>
          <a:noFill/>
        </p:spPr>
      </p:pic>
      <p:pic>
        <p:nvPicPr>
          <p:cNvPr id="2051" name="Picture 3" descr="C:\Users\Biblioteka\Desktop\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2320" y="4005064"/>
            <a:ext cx="1526075" cy="2348111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День профессионально-технического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Эта работа сопровождается восстановлением системы шефства, которое берут на себя промышленные предприятия</a:t>
            </a:r>
          </a:p>
          <a:p>
            <a:endParaRPr lang="ru-RU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6372200" y="1412776"/>
          <a:ext cx="2771800" cy="3921864"/>
        </p:xfrm>
        <a:graphic>
          <a:graphicData uri="http://schemas.openxmlformats.org/presentationml/2006/ole">
            <p:oleObj spid="_x0000_s3074" name="Acrobat Document" r:id="rId3" imgW="4533698" imgH="6415869" progId="AcroExch.Document.11">
              <p:embed/>
            </p:oleObj>
          </a:graphicData>
        </a:graphic>
      </p:graphicFrame>
      <p:pic>
        <p:nvPicPr>
          <p:cNvPr id="3078" name="Picture 6" descr="C:\Users\Biblioteka\Desktop\image162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429000"/>
            <a:ext cx="2112430" cy="2989288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День профессионально-технического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Шефство включает в себя предоставление специалистов для обучения, помощь в создании материально-технической базы и современного оборудования, предоставление рабочих мест выпускникам на льготных условиях и др.</a:t>
            </a:r>
          </a:p>
          <a:p>
            <a:endParaRPr lang="ru-RU" dirty="0"/>
          </a:p>
        </p:txBody>
      </p:sp>
      <p:pic>
        <p:nvPicPr>
          <p:cNvPr id="8" name="Picture 4" descr="C:\Users\Biblioteka\Desktop\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1412776"/>
            <a:ext cx="2337563" cy="3293297"/>
          </a:xfrm>
          <a:prstGeom prst="rect">
            <a:avLst/>
          </a:prstGeom>
          <a:noFill/>
        </p:spPr>
      </p:pic>
      <p:pic>
        <p:nvPicPr>
          <p:cNvPr id="6" name="Picture 3" descr="C:\Users\Biblioteka\Desktop\image162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934435"/>
            <a:ext cx="2448272" cy="3446414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C:\Users\Biblioteka\Pictures\jmyhrymdzqbazpzdn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316276"/>
            <a:ext cx="2736304" cy="2052228"/>
          </a:xfrm>
          <a:prstGeom prst="rect">
            <a:avLst/>
          </a:prstGeom>
          <a:noFill/>
        </p:spPr>
      </p:pic>
      <p:pic>
        <p:nvPicPr>
          <p:cNvPr id="34822" name="Picture 6" descr="C:\Users\Biblioteka\Pictures\news_13042015_rest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3284984"/>
            <a:ext cx="2972991" cy="1435237"/>
          </a:xfrm>
          <a:prstGeom prst="rect">
            <a:avLst/>
          </a:prstGeom>
          <a:noFill/>
        </p:spPr>
      </p:pic>
      <p:pic>
        <p:nvPicPr>
          <p:cNvPr id="34821" name="Picture 5" descr="C:\Users\Biblioteka\Pictures\R-keeper_previe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2996952"/>
            <a:ext cx="2812329" cy="1872208"/>
          </a:xfrm>
          <a:prstGeom prst="rect">
            <a:avLst/>
          </a:prstGeom>
          <a:noFill/>
        </p:spPr>
      </p:pic>
      <p:pic>
        <p:nvPicPr>
          <p:cNvPr id="7" name="Picture 5" descr="C:\Users\Biblioteka\Desktop\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800" y="1412776"/>
            <a:ext cx="2571750" cy="1571625"/>
          </a:xfrm>
          <a:prstGeom prst="rect">
            <a:avLst/>
          </a:prstGeom>
          <a:noFill/>
        </p:spPr>
      </p:pic>
      <p:pic>
        <p:nvPicPr>
          <p:cNvPr id="34818" name="Picture 2" descr="C:\Users\Biblioteka\Pictures\cwwqquhfmi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6096" y="4581128"/>
            <a:ext cx="3561080" cy="1775594"/>
          </a:xfrm>
          <a:prstGeom prst="rect">
            <a:avLst/>
          </a:prstGeom>
          <a:noFill/>
        </p:spPr>
      </p:pic>
      <p:pic>
        <p:nvPicPr>
          <p:cNvPr id="8" name="Picture 6" descr="C:\Users\Biblioteka\Desktop\fydcvfhf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3848" y="4365104"/>
            <a:ext cx="2060923" cy="2060923"/>
          </a:xfrm>
          <a:prstGeom prst="rect">
            <a:avLst/>
          </a:prstGeom>
          <a:noFill/>
        </p:spPr>
      </p:pic>
      <p:pic>
        <p:nvPicPr>
          <p:cNvPr id="5" name="Содержимое 10" descr="04122015_resto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105400" y="1412776"/>
            <a:ext cx="4038600" cy="1949669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День профессионально-технического образования</a:t>
            </a:r>
            <a:endParaRPr lang="ru-RU" dirty="0"/>
          </a:p>
        </p:txBody>
      </p:sp>
      <p:pic>
        <p:nvPicPr>
          <p:cNvPr id="6" name="master.mp4">
            <a:hlinkClick r:id="" action="ppaction://media"/>
          </p:cNvPr>
          <p:cNvPicPr>
            <a:picLocks noGrp="1" noRot="1" noChangeAspect="1"/>
          </p:cNvPicPr>
          <p:nvPr>
            <p:ph sz="quarter" idx="1"/>
            <a:videoFile r:link="rId1"/>
          </p:nvPr>
        </p:nvPicPr>
        <p:blipFill>
          <a:blip r:embed="rId10" cstate="print"/>
          <a:stretch>
            <a:fillRect/>
          </a:stretch>
        </p:blipFill>
        <p:spPr>
          <a:xfrm>
            <a:off x="3335338" y="2898775"/>
            <a:ext cx="2438400" cy="1828800"/>
          </a:xfrm>
          <a:prstGeom prst="rect">
            <a:avLst/>
          </a:prstGeom>
        </p:spPr>
      </p:pic>
      <p:pic>
        <p:nvPicPr>
          <p:cNvPr id="34819" name="Picture 3" descr="C:\Users\Biblioteka\Pictures\51139ad6a84ac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9512" y="1412777"/>
            <a:ext cx="2592288" cy="162018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День профессионально-технического образования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type="body" sz="half" idx="2"/>
          </p:nvPr>
        </p:nvSpPr>
        <p:spPr>
          <a:xfrm>
            <a:off x="179512" y="990600"/>
            <a:ext cx="2736304" cy="52578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СПАСИБО ЗА ВНИМАНИЕ </a:t>
            </a:r>
            <a:r>
              <a:rPr lang="ru-RU" sz="4400" dirty="0" smtClean="0"/>
              <a:t>!</a:t>
            </a:r>
            <a:endParaRPr lang="ru-RU" sz="4400" dirty="0"/>
          </a:p>
        </p:txBody>
      </p:sp>
      <p:pic>
        <p:nvPicPr>
          <p:cNvPr id="13" name="Рисунок 12" descr="8438a23556f51eb326661d41900d6572.jpe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4883" r="4883"/>
          <a:stretch>
            <a:fillRect/>
          </a:stretch>
        </p:blipFill>
        <p:spPr/>
      </p:pic>
      <p:pic>
        <p:nvPicPr>
          <p:cNvPr id="7" name="Неизвестен - Гимн Профтехобразованию_(OOSOUND.RU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7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1453</TotalTime>
  <Words>597</Words>
  <Application>Microsoft Office PowerPoint</Application>
  <PresentationFormat>Экран (4:3)</PresentationFormat>
  <Paragraphs>60</Paragraphs>
  <Slides>22</Slides>
  <Notes>0</Notes>
  <HiddenSlides>0</HiddenSlides>
  <MMClips>6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Официальная</vt:lpstr>
      <vt:lpstr>Acrobat Document</vt:lpstr>
      <vt:lpstr> День профессионально-технического образования </vt:lpstr>
      <vt:lpstr>День профессионально-технического образования</vt:lpstr>
      <vt:lpstr>День профессионально-технического образования</vt:lpstr>
      <vt:lpstr>День профессионально-технического образования</vt:lpstr>
      <vt:lpstr>День профессионально-технического образования</vt:lpstr>
      <vt:lpstr>День профессионально-технического образования</vt:lpstr>
      <vt:lpstr>День профессионально-технического образования</vt:lpstr>
      <vt:lpstr>День профессионально-технического образования</vt:lpstr>
      <vt:lpstr>День профессионально-технического образования</vt:lpstr>
      <vt:lpstr>День профессионально-технического образования</vt:lpstr>
      <vt:lpstr>День профессионально-технического образования</vt:lpstr>
      <vt:lpstr>День профессионально-технического образования</vt:lpstr>
      <vt:lpstr>День профессионально-технического образования</vt:lpstr>
      <vt:lpstr>День профессионально-технического образования</vt:lpstr>
      <vt:lpstr>День профессионально-технического образования</vt:lpstr>
      <vt:lpstr>День профессионально-технического образования</vt:lpstr>
      <vt:lpstr>День профессионально-технического образования</vt:lpstr>
      <vt:lpstr>День профессионально-технического образования</vt:lpstr>
      <vt:lpstr>День профессионально-технического образования</vt:lpstr>
      <vt:lpstr>День профессионально-технического образования</vt:lpstr>
      <vt:lpstr>День профессионально-технического образования</vt:lpstr>
      <vt:lpstr>День профессионально-технического образования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Biblioteka</dc:creator>
  <cp:lastModifiedBy>Biblioteka</cp:lastModifiedBy>
  <cp:revision>133</cp:revision>
  <dcterms:created xsi:type="dcterms:W3CDTF">2022-09-08T11:56:17Z</dcterms:created>
  <dcterms:modified xsi:type="dcterms:W3CDTF">2022-09-26T10:14:05Z</dcterms:modified>
</cp:coreProperties>
</file>