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84" r:id="rId8"/>
    <p:sldId id="265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8" r:id="rId17"/>
    <p:sldId id="279" r:id="rId18"/>
    <p:sldId id="280" r:id="rId19"/>
    <p:sldId id="281" r:id="rId20"/>
    <p:sldId id="282" r:id="rId21"/>
    <p:sldId id="283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&#1044;&#1054;&#1050;&#1059;&#1052;&#1045;&#1053;&#1058;&#1067;\&#1057;&#1054;&#1042;&#1045;&#1058;%20&#1056;&#1059;&#1050;&#1054;&#1042;&#1054;&#1044;&#1057;&#1058;&#1042;&#1040;\2014\&#1076;&#1083;&#1103;%20&#1089;&#1086;&#1074;&#1077;&#1090;&#1072;%20&#1088;&#1091;&#1082;&#1086;&#1074;&#1086;&#1076;&#1089;&#1090;&#1074;&#1072;%2001.01.20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4;&#1050;&#1059;&#1052;&#1045;&#1053;&#1058;&#1067;\&#1044;&#1054;&#1050;&#1059;&#1052;&#1045;&#1053;&#1058;&#1067;\&#1057;&#1054;&#1042;&#1045;&#1058;%20&#1056;&#1059;&#1050;&#1054;&#1042;&#1054;&#1044;&#1057;&#1058;&#1042;&#1040;\2014\&#1076;&#1083;&#1103;%20&#1089;&#1086;&#1074;&#1077;&#1090;&#1072;%20&#1088;&#1091;&#1082;&#1086;&#1074;&#1086;&#1076;&#1089;&#1090;&#1074;&#1072;%2001.01.2014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ubtk\Desktop\&#1048;&#1090;&#1086;&#1075;&#1080;%20&#1076;&#1083;&#1103;%20&#1076;&#1080;&#1072;&#1075;&#1088;&#1072;&#1084;&#1084;&#1099;%20&#1087;&#1086;%20&#1082;&#1072;&#1095;&#1077;&#1089;&#1090;&#1074;&#1091;%20&#1079;&#1085;&#1072;&#1085;&#1080;&#1081;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44;&#1054;&#1050;&#1059;&#1052;&#1045;&#1053;&#1058;&#1067;\&#1055;&#1045;&#1044;&#1057;&#1054;&#1042;&#1045;&#1058;\30.08.12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>
                <a:solidFill>
                  <a:schemeClr val="bg1"/>
                </a:solidFill>
              </a:defRPr>
            </a:pPr>
            <a:r>
              <a:rPr lang="ru-RU" sz="2800" dirty="0">
                <a:solidFill>
                  <a:schemeClr val="bg1"/>
                </a:solidFill>
              </a:rPr>
              <a:t>Причины отчислений (кол-во человек)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38404957290359826"/>
          <c:y val="0.10856002307877707"/>
          <c:w val="0.59309897502910813"/>
          <c:h val="0.82867522829243856"/>
        </c:manualLayout>
      </c:layout>
      <c:barChart>
        <c:barDir val="bar"/>
        <c:grouping val="clustered"/>
        <c:varyColors val="0"/>
        <c:ser>
          <c:idx val="1"/>
          <c:order val="1"/>
          <c:invertIfNegative val="0"/>
          <c:cat>
            <c:numRef>
              <c:f>'[для совета руководства 27.12.2012.xlsx]отсев'!$H$182:$H$188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cat>
          <c:val>
            <c:numRef>
              <c:f>'[для совета руководства 27.12.2012.xlsx]отсев'!$I$182:$I$188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0"/>
          <c:order val="0"/>
          <c:invertIfNegative val="0"/>
          <c:dLbls>
            <c:spPr>
              <a:solidFill>
                <a:srgbClr val="F79646">
                  <a:lumMod val="60000"/>
                  <a:lumOff val="40000"/>
                </a:srgbClr>
              </a:solidFill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'[для совета руководства 01.01.2014.xlsx]01.01.2014'!$AG$24:$AG$28</c:f>
              <c:strCache>
                <c:ptCount val="5"/>
                <c:pt idx="0">
                  <c:v>Семейные обстоятельства</c:v>
                </c:pt>
                <c:pt idx="1">
                  <c:v>Академическая неуспеваемость</c:v>
                </c:pt>
                <c:pt idx="2">
                  <c:v>Перемена места жительства</c:v>
                </c:pt>
                <c:pt idx="3">
                  <c:v>Поступление в другое ОУ</c:v>
                </c:pt>
                <c:pt idx="4">
                  <c:v>Трудоустройство</c:v>
                </c:pt>
              </c:strCache>
            </c:strRef>
          </c:cat>
          <c:val>
            <c:numRef>
              <c:f>'[для совета руководства 01.01.2014.xlsx]01.01.2014'!$AH$24:$AH$28</c:f>
              <c:numCache>
                <c:formatCode>General</c:formatCode>
                <c:ptCount val="5"/>
                <c:pt idx="0">
                  <c:v>4</c:v>
                </c:pt>
                <c:pt idx="1">
                  <c:v>8</c:v>
                </c:pt>
                <c:pt idx="2">
                  <c:v>9</c:v>
                </c:pt>
                <c:pt idx="3">
                  <c:v>16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81430016"/>
        <c:axId val="81431552"/>
      </c:barChart>
      <c:catAx>
        <c:axId val="81430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81431552"/>
        <c:crosses val="autoZero"/>
        <c:auto val="1"/>
        <c:lblAlgn val="ctr"/>
        <c:lblOffset val="100"/>
        <c:noMultiLvlLbl val="0"/>
      </c:catAx>
      <c:valAx>
        <c:axId val="81431552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81430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'01.01.2014'!$B$23</c:f>
              <c:strCache>
                <c:ptCount val="1"/>
                <c:pt idx="0">
                  <c:v>Всего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'01.01.2014'!$A$24:$A$33</c:f>
              <c:strCache>
                <c:ptCount val="10"/>
                <c:pt idx="0">
                  <c:v>Гостиничный сервис</c:v>
                </c:pt>
                <c:pt idx="1">
                  <c:v>Технология продукции ОП</c:v>
                </c:pt>
                <c:pt idx="2">
                  <c:v>Туризм</c:v>
                </c:pt>
                <c:pt idx="3">
                  <c:v>Организация обслуживания в ОП</c:v>
                </c:pt>
                <c:pt idx="4">
                  <c:v>Коммерция по отраслям</c:v>
                </c:pt>
                <c:pt idx="5">
                  <c:v>Строительство и эксплуатация</c:v>
                </c:pt>
                <c:pt idx="6">
                  <c:v>Операционная деятельность в логистике</c:v>
                </c:pt>
                <c:pt idx="7">
                  <c:v>Товароведение и экспертиза качества</c:v>
                </c:pt>
                <c:pt idx="8">
                  <c:v>Агент рекламный</c:v>
                </c:pt>
                <c:pt idx="9">
                  <c:v>Повар, кондитер</c:v>
                </c:pt>
              </c:strCache>
            </c:strRef>
          </c:cat>
          <c:val>
            <c:numRef>
              <c:f>'01.01.2014'!$B$24:$B$33</c:f>
              <c:numCache>
                <c:formatCode>General</c:formatCode>
                <c:ptCount val="10"/>
                <c:pt idx="0">
                  <c:v>16</c:v>
                </c:pt>
                <c:pt idx="1">
                  <c:v>15</c:v>
                </c:pt>
                <c:pt idx="2">
                  <c:v>9</c:v>
                </c:pt>
                <c:pt idx="3">
                  <c:v>7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ser>
          <c:idx val="1"/>
          <c:order val="1"/>
          <c:tx>
            <c:strRef>
              <c:f>'01.01.2014'!$C$23</c:f>
              <c:strCache>
                <c:ptCount val="1"/>
                <c:pt idx="0">
                  <c:v>Из-них 1 курс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'01.01.2014'!$A$24:$A$33</c:f>
              <c:strCache>
                <c:ptCount val="10"/>
                <c:pt idx="0">
                  <c:v>Гостиничный сервис</c:v>
                </c:pt>
                <c:pt idx="1">
                  <c:v>Технология продукции ОП</c:v>
                </c:pt>
                <c:pt idx="2">
                  <c:v>Туризм</c:v>
                </c:pt>
                <c:pt idx="3">
                  <c:v>Организация обслуживания в ОП</c:v>
                </c:pt>
                <c:pt idx="4">
                  <c:v>Коммерция по отраслям</c:v>
                </c:pt>
                <c:pt idx="5">
                  <c:v>Строительство и эксплуатация</c:v>
                </c:pt>
                <c:pt idx="6">
                  <c:v>Операционная деятельность в логистике</c:v>
                </c:pt>
                <c:pt idx="7">
                  <c:v>Товароведение и экспертиза качества</c:v>
                </c:pt>
                <c:pt idx="8">
                  <c:v>Агент рекламный</c:v>
                </c:pt>
                <c:pt idx="9">
                  <c:v>Повар, кондитер</c:v>
                </c:pt>
              </c:strCache>
            </c:strRef>
          </c:cat>
          <c:val>
            <c:numRef>
              <c:f>'01.01.2014'!$C$24:$C$33</c:f>
              <c:numCache>
                <c:formatCode>General</c:formatCode>
                <c:ptCount val="10"/>
                <c:pt idx="0">
                  <c:v>10</c:v>
                </c:pt>
                <c:pt idx="1">
                  <c:v>8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2383616"/>
        <c:axId val="82385152"/>
        <c:axId val="0"/>
      </c:bar3DChart>
      <c:catAx>
        <c:axId val="82383616"/>
        <c:scaling>
          <c:orientation val="minMax"/>
        </c:scaling>
        <c:delete val="0"/>
        <c:axPos val="b"/>
        <c:majorTickMark val="out"/>
        <c:minorTickMark val="none"/>
        <c:tickLblPos val="nextTo"/>
        <c:crossAx val="82385152"/>
        <c:crosses val="autoZero"/>
        <c:auto val="1"/>
        <c:lblAlgn val="ctr"/>
        <c:lblOffset val="100"/>
        <c:noMultiLvlLbl val="0"/>
      </c:catAx>
      <c:valAx>
        <c:axId val="823851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23836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chemeClr val="bg1"/>
                </a:solidFill>
              </a:rPr>
              <a:t>Качество</a:t>
            </a:r>
            <a:r>
              <a:rPr lang="ru-RU" baseline="0" dirty="0" smtClean="0">
                <a:solidFill>
                  <a:schemeClr val="bg1"/>
                </a:solidFill>
              </a:rPr>
              <a:t> знаний (среднее)</a:t>
            </a:r>
          </a:p>
          <a:p>
            <a:pPr>
              <a:defRPr/>
            </a:pPr>
            <a:r>
              <a:rPr lang="ru-RU" baseline="0" dirty="0" smtClean="0">
                <a:solidFill>
                  <a:schemeClr val="bg1"/>
                </a:solidFill>
              </a:rPr>
              <a:t> по отделениям </a:t>
            </a:r>
            <a:r>
              <a:rPr lang="ru-RU" baseline="0" dirty="0">
                <a:solidFill>
                  <a:schemeClr val="bg1"/>
                </a:solidFill>
              </a:rPr>
              <a:t>колледжа</a:t>
            </a:r>
          </a:p>
          <a:p>
            <a:pPr>
              <a:defRPr/>
            </a:pPr>
            <a:r>
              <a:rPr lang="ru-RU" baseline="0" dirty="0">
                <a:solidFill>
                  <a:schemeClr val="bg1"/>
                </a:solidFill>
              </a:rPr>
              <a:t> за 1 </a:t>
            </a:r>
            <a:r>
              <a:rPr lang="ru-RU" baseline="0" dirty="0" err="1">
                <a:solidFill>
                  <a:schemeClr val="bg1"/>
                </a:solidFill>
              </a:rPr>
              <a:t>п</a:t>
            </a:r>
            <a:r>
              <a:rPr lang="ru-RU" baseline="0" dirty="0">
                <a:solidFill>
                  <a:schemeClr val="bg1"/>
                </a:solidFill>
              </a:rPr>
              <a:t>/г 2012/2013 учебного года</a:t>
            </a:r>
            <a:endParaRPr lang="ru-RU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18710663646347325"/>
          <c:y val="1.2905070168355322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итоги!$A$3</c:f>
              <c:strCache>
                <c:ptCount val="1"/>
                <c:pt idx="0">
                  <c:v>Отделение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/>
            </a:sp3d>
          </c:spPr>
          <c:explosion val="4"/>
          <c:dLbls>
            <c:dLbl>
              <c:idx val="0"/>
              <c:layout>
                <c:manualLayout>
                  <c:x val="1.5718415795040547E-2"/>
                  <c:y val="3.6368003019230711E-3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5  отделение</a:t>
                    </a:r>
                    <a:r>
                      <a:rPr lang="en-US" dirty="0"/>
                      <a:t>
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2.1355584283307867E-2"/>
                  <c:y val="-1.4977212815718297E-2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3 отделение</a:t>
                    </a:r>
                    <a:r>
                      <a:rPr lang="en-US" dirty="0"/>
                      <a:t>
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2.8720805421710412E-2"/>
                  <c:y val="-5.5301551358367784E-2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6</a:t>
                    </a:r>
                    <a:r>
                      <a:rPr lang="ru-RU" sz="1800" baseline="0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отделение</a:t>
                    </a:r>
                    <a:r>
                      <a:rPr lang="en-US" dirty="0"/>
                      <a:t>
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0282759431190506E-2"/>
                  <c:y val="-2.5419175544233459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1</a:t>
                    </a:r>
                    <a:r>
                      <a:rPr lang="ru-RU" sz="1800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 отделение</a:t>
                    </a:r>
                    <a:r>
                      <a:rPr lang="en-US" dirty="0"/>
                      <a:t>
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1.5531476475888281E-2"/>
                  <c:y val="-8.6812024313954218E-3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2 отделение</a:t>
                    </a:r>
                    <a:r>
                      <a:rPr lang="en-US" sz="1800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
</a:t>
                    </a:r>
                    <a:r>
                      <a:rPr lang="ru-RU" sz="1800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69,6</a:t>
                    </a:r>
                    <a:r>
                      <a:rPr lang="en-US" sz="1800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1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>
                  <a:solidFill>
                    <a:schemeClr val="bg1">
                      <a:lumMod val="10000"/>
                    </a:schemeClr>
                  </a:solidFill>
                </a:ln>
              </c:spPr>
            </c:leaderLines>
          </c:dLbls>
          <c:val>
            <c:numRef>
              <c:f>итоги!$A$4:$A$8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</c:ser>
        <c:ser>
          <c:idx val="1"/>
          <c:order val="1"/>
          <c:tx>
            <c:strRef>
              <c:f>итоги!$B$3</c:f>
              <c:strCache>
                <c:ptCount val="1"/>
                <c:pt idx="0">
                  <c:v>Качество знаний по группам (%)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>
                  <a:solidFill>
                    <a:schemeClr val="bg1">
                      <a:lumMod val="10000"/>
                    </a:schemeClr>
                  </a:solidFill>
                </a:ln>
              </c:spPr>
            </c:leaderLines>
          </c:dLbls>
          <c:val>
            <c:numRef>
              <c:f>итоги!$B$4:$B$8</c:f>
              <c:numCache>
                <c:formatCode>0.0</c:formatCode>
                <c:ptCount val="5"/>
                <c:pt idx="0">
                  <c:v>61.935748921892099</c:v>
                </c:pt>
                <c:pt idx="1">
                  <c:v>69.575835054261475</c:v>
                </c:pt>
                <c:pt idx="2">
                  <c:v>48.288956454280445</c:v>
                </c:pt>
                <c:pt idx="3">
                  <c:v>36.988924214226536</c:v>
                </c:pt>
                <c:pt idx="4">
                  <c:v>55.680077076943746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"/>
      </c:pieChart>
    </c:plotArea>
    <c:plotVisOnly val="1"/>
    <c:dispBlanksAs val="zero"/>
    <c:showDLblsOverMax val="0"/>
  </c:chart>
  <c:spPr>
    <a:scene3d>
      <a:camera prst="orthographicFront"/>
      <a:lightRig rig="threePt" dir="t"/>
    </a:scene3d>
    <a:sp3d>
      <a:bevelT/>
    </a:sp3d>
  </c:sp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099840"/>
        <c:axId val="84101376"/>
      </c:barChart>
      <c:catAx>
        <c:axId val="84099840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84101376"/>
        <c:crosses val="autoZero"/>
        <c:auto val="1"/>
        <c:lblAlgn val="ctr"/>
        <c:lblOffset val="100"/>
        <c:noMultiLvlLbl val="0"/>
      </c:catAx>
      <c:valAx>
        <c:axId val="84101376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840998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rgbClr val="000066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BD0FB1-FB20-42A7-A3DE-433173F3B055}" type="doc">
      <dgm:prSet loTypeId="urn:microsoft.com/office/officeart/2005/8/layout/balance1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3AC6DF-48A2-40FF-81A8-43C51E552118}">
      <dgm:prSet phldrT="[Текст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sz="1600" b="1" dirty="0">
              <a:solidFill>
                <a:srgbClr val="002060"/>
              </a:solidFill>
            </a:rPr>
            <a:t>контингент на </a:t>
          </a:r>
          <a:r>
            <a:rPr lang="ru-RU" sz="1600" b="1" dirty="0" smtClean="0">
              <a:solidFill>
                <a:srgbClr val="002060"/>
              </a:solidFill>
            </a:rPr>
            <a:t>начало года</a:t>
          </a:r>
          <a:endParaRPr lang="ru-RU" sz="1600" b="1" dirty="0">
            <a:solidFill>
              <a:srgbClr val="002060"/>
            </a:solidFill>
          </a:endParaRPr>
        </a:p>
      </dgm:t>
    </dgm:pt>
    <dgm:pt modelId="{E46394C3-F3D5-4A3F-8D60-583CC46467AD}" type="parTrans" cxnId="{10D753AB-302C-4BFE-95A5-8C3F57B0AB7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EA488C6B-436B-4CCC-BC67-16304D729E02}" type="sibTrans" cxnId="{10D753AB-302C-4BFE-95A5-8C3F57B0AB7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3A2E14A-0AFB-4404-8E05-DB2804AE0F2F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79 групп</a:t>
          </a:r>
          <a:endParaRPr lang="ru-RU" sz="2400" b="1" dirty="0">
            <a:solidFill>
              <a:srgbClr val="002060"/>
            </a:solidFill>
          </a:endParaRPr>
        </a:p>
      </dgm:t>
    </dgm:pt>
    <dgm:pt modelId="{0F05DE19-D4F1-44D8-BCA4-D56AC75E709B}" type="parTrans" cxnId="{B19A0A94-E90E-4251-9555-4F2F4F3FBDB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BEB35D3-6730-4748-8C3F-24E33AB2EC0F}" type="sibTrans" cxnId="{B19A0A94-E90E-4251-9555-4F2F4F3FBDB0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532C047-2CEF-4927-BC06-A03C98ADD7C0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2089 чел.</a:t>
          </a:r>
          <a:endParaRPr lang="ru-RU" sz="2400" b="1" dirty="0">
            <a:solidFill>
              <a:srgbClr val="002060"/>
            </a:solidFill>
          </a:endParaRPr>
        </a:p>
      </dgm:t>
    </dgm:pt>
    <dgm:pt modelId="{B440C607-1EC3-4629-88E5-AC5BB2E1A650}" type="parTrans" cxnId="{4F00A775-E95F-4268-A98C-8CE0F770CF4D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C4C6CDA-E470-41C9-9776-1051AA5E9FDC}" type="sibTrans" cxnId="{4F00A775-E95F-4268-A98C-8CE0F770CF4D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0D6BB43-698D-4ED7-A06D-EC8BEDEE8900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контингент </a:t>
          </a:r>
          <a:r>
            <a:rPr lang="ru-RU" b="1" dirty="0">
              <a:solidFill>
                <a:srgbClr val="002060"/>
              </a:solidFill>
            </a:rPr>
            <a:t>на </a:t>
          </a:r>
          <a:r>
            <a:rPr lang="ru-RU" b="1" dirty="0" smtClean="0">
              <a:solidFill>
                <a:srgbClr val="002060"/>
              </a:solidFill>
            </a:rPr>
            <a:t>01.01.2014</a:t>
          </a:r>
          <a:endParaRPr lang="ru-RU" b="1" dirty="0">
            <a:solidFill>
              <a:srgbClr val="002060"/>
            </a:solidFill>
          </a:endParaRPr>
        </a:p>
      </dgm:t>
    </dgm:pt>
    <dgm:pt modelId="{CD61B89D-725A-496A-B66F-275556262313}" type="parTrans" cxnId="{AE9F53EE-7347-49BF-B562-5BB9213CF45C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FEDB410-FDD4-40BE-B1C5-F2E7315E9548}" type="sibTrans" cxnId="{AE9F53EE-7347-49BF-B562-5BB9213CF45C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CAAFF4C-BE3E-4E67-B69A-F41613AC96C5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 2045 чел.</a:t>
          </a:r>
          <a:endParaRPr lang="ru-RU" sz="2400" b="1" dirty="0">
            <a:solidFill>
              <a:srgbClr val="002060"/>
            </a:solidFill>
          </a:endParaRPr>
        </a:p>
      </dgm:t>
    </dgm:pt>
    <dgm:pt modelId="{A7B1C1AF-283F-4B18-8748-9189F9EDE887}" type="parTrans" cxnId="{E9903AF4-0BCC-4F0B-B1FD-CFF805497FD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66CBDAFB-658E-426E-B7CE-DA40A53DE9AA}" type="sibTrans" cxnId="{E9903AF4-0BCC-4F0B-B1FD-CFF805497FD8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FB722DF0-A000-4FA3-A39E-30EFB6A5723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</a:rPr>
            <a:t> 79 групп</a:t>
          </a:r>
          <a:endParaRPr lang="ru-RU" sz="2400" b="1" dirty="0">
            <a:solidFill>
              <a:srgbClr val="002060"/>
            </a:solidFill>
          </a:endParaRPr>
        </a:p>
      </dgm:t>
    </dgm:pt>
    <dgm:pt modelId="{6A49C835-398C-44E9-B766-332168D12AE8}" type="sibTrans" cxnId="{CBFE7D06-E95D-4550-8F1B-B9D6D8011C9D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A312C3F-DEE0-4198-A725-D0DFA222C342}" type="parTrans" cxnId="{CBFE7D06-E95D-4550-8F1B-B9D6D8011C9D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CFF18F9-9650-41D0-90EB-ED819CB4F8C7}" type="pres">
      <dgm:prSet presAssocID="{D5BD0FB1-FB20-42A7-A3DE-433173F3B055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B5ADCF-FB3C-4BAA-BBF0-74002B3B3691}" type="pres">
      <dgm:prSet presAssocID="{D5BD0FB1-FB20-42A7-A3DE-433173F3B055}" presName="dummyMaxCanvas" presStyleCnt="0"/>
      <dgm:spPr/>
    </dgm:pt>
    <dgm:pt modelId="{ACE30012-ED5E-4330-9C7A-9F4DCE363E48}" type="pres">
      <dgm:prSet presAssocID="{D5BD0FB1-FB20-42A7-A3DE-433173F3B055}" presName="parentComposite" presStyleCnt="0"/>
      <dgm:spPr/>
    </dgm:pt>
    <dgm:pt modelId="{30EF632C-3935-43F1-A655-F54481B05ED5}" type="pres">
      <dgm:prSet presAssocID="{D5BD0FB1-FB20-42A7-A3DE-433173F3B055}" presName="parent1" presStyleLbl="alignAccFollowNode1" presStyleIdx="0" presStyleCnt="4" custScaleX="136828" custScaleY="162954" custLinFactNeighborX="-16438" custLinFactNeighborY="17746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5403D2DA-8FF4-440A-ADDA-CC2D3A5FA42E}" type="pres">
      <dgm:prSet presAssocID="{D5BD0FB1-FB20-42A7-A3DE-433173F3B055}" presName="parent2" presStyleLbl="alignAccFollowNode1" presStyleIdx="1" presStyleCnt="4" custScaleY="155599" custLinFactNeighborX="32350" custLinFactNeighborY="18851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68975E25-30B0-40E5-BC59-9F9F37250076}" type="pres">
      <dgm:prSet presAssocID="{D5BD0FB1-FB20-42A7-A3DE-433173F3B055}" presName="childrenComposite" presStyleCnt="0"/>
      <dgm:spPr/>
    </dgm:pt>
    <dgm:pt modelId="{9E85FAFA-B095-4699-B24D-D0D74101F877}" type="pres">
      <dgm:prSet presAssocID="{D5BD0FB1-FB20-42A7-A3DE-433173F3B055}" presName="dummyMaxCanvas_ChildArea" presStyleCnt="0"/>
      <dgm:spPr/>
    </dgm:pt>
    <dgm:pt modelId="{5D4C0A17-5E38-43BA-A1CF-5DB4E6083FA7}" type="pres">
      <dgm:prSet presAssocID="{D5BD0FB1-FB20-42A7-A3DE-433173F3B055}" presName="fulcrum" presStyleLbl="alignAccFollowNode1" presStyleIdx="2" presStyleCnt="4" custScaleX="66656" custScaleY="86786" custLinFactNeighborX="14441" custLinFactNeighborY="28352"/>
      <dgm:spPr>
        <a:solidFill>
          <a:srgbClr val="00B050">
            <a:alpha val="90000"/>
          </a:srgbClr>
        </a:solidFill>
      </dgm:spPr>
      <dgm:t>
        <a:bodyPr/>
        <a:lstStyle/>
        <a:p>
          <a:endParaRPr lang="ru-RU"/>
        </a:p>
      </dgm:t>
    </dgm:pt>
    <dgm:pt modelId="{43095B03-37FE-4F29-ABA1-C7DEB26BFD8C}" type="pres">
      <dgm:prSet presAssocID="{D5BD0FB1-FB20-42A7-A3DE-433173F3B055}" presName="balance_22" presStyleLbl="alignAccFollowNode1" presStyleIdx="3" presStyleCnt="4" custAng="20899532" custLinFactNeighborX="2676" custLinFactNeighborY="49942">
        <dgm:presLayoutVars>
          <dgm:bulletEnabled val="1"/>
        </dgm:presLayoutVars>
      </dgm:prSet>
      <dgm:spPr>
        <a:solidFill>
          <a:srgbClr val="00B050">
            <a:alpha val="90000"/>
          </a:srgbClr>
        </a:solidFill>
        <a:ln>
          <a:solidFill>
            <a:schemeClr val="accent2">
              <a:lumMod val="75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C5DA5D1B-5A76-4919-8998-8DDD4186EB90}" type="pres">
      <dgm:prSet presAssocID="{D5BD0FB1-FB20-42A7-A3DE-433173F3B055}" presName="right_22_1" presStyleLbl="node1" presStyleIdx="0" presStyleCnt="4" custAng="20813876" custScaleX="161794" custScaleY="67493" custLinFactNeighborX="20901" custLinFactNeighborY="-143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C6E890-3BCA-4020-8A76-A4F429FFDDC1}" type="pres">
      <dgm:prSet presAssocID="{D5BD0FB1-FB20-42A7-A3DE-433173F3B055}" presName="right_22_2" presStyleLbl="node1" presStyleIdx="1" presStyleCnt="4" custAng="20615923" custScaleX="85699" custScaleY="79061" custLinFactNeighborX="-7614" custLinFactNeighborY="80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748A9B-2BB3-4400-BCFC-EAEF83690050}" type="pres">
      <dgm:prSet presAssocID="{D5BD0FB1-FB20-42A7-A3DE-433173F3B055}" presName="left_22_1" presStyleLbl="node1" presStyleIdx="2" presStyleCnt="4" custAng="20964030" custScaleX="121704" custScaleY="67493" custLinFactNeighborX="756" custLinFactNeighborY="34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F7D7C9-65C8-4115-8E78-D3582BB02BBD}" type="pres">
      <dgm:prSet presAssocID="{D5BD0FB1-FB20-42A7-A3DE-433173F3B055}" presName="left_22_2" presStyleLbl="node1" presStyleIdx="3" presStyleCnt="4" custAng="20949940" custScaleX="86284" custScaleY="79061" custLinFactNeighborX="-5959" custLinFactNeighborY="475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0B695B-20B3-4B3C-9C80-2546F64D5E35}" type="presOf" srcId="{FB722DF0-A000-4FA3-A39E-30EFB6A57236}" destId="{C5DA5D1B-5A76-4919-8998-8DDD4186EB90}" srcOrd="0" destOrd="0" presId="urn:microsoft.com/office/officeart/2005/8/layout/balance1"/>
    <dgm:cxn modelId="{AE9F53EE-7347-49BF-B562-5BB9213CF45C}" srcId="{D5BD0FB1-FB20-42A7-A3DE-433173F3B055}" destId="{C0D6BB43-698D-4ED7-A06D-EC8BEDEE8900}" srcOrd="1" destOrd="0" parTransId="{CD61B89D-725A-496A-B66F-275556262313}" sibTransId="{3FEDB410-FDD4-40BE-B1C5-F2E7315E9548}"/>
    <dgm:cxn modelId="{14C19F11-2F49-415D-94ED-B9D2D4B2A2F1}" type="presOf" srcId="{D5BD0FB1-FB20-42A7-A3DE-433173F3B055}" destId="{7CFF18F9-9650-41D0-90EB-ED819CB4F8C7}" srcOrd="0" destOrd="0" presId="urn:microsoft.com/office/officeart/2005/8/layout/balance1"/>
    <dgm:cxn modelId="{4F00A775-E95F-4268-A98C-8CE0F770CF4D}" srcId="{373AC6DF-48A2-40FF-81A8-43C51E552118}" destId="{4532C047-2CEF-4927-BC06-A03C98ADD7C0}" srcOrd="1" destOrd="0" parTransId="{B440C607-1EC3-4629-88E5-AC5BB2E1A650}" sibTransId="{1C4C6CDA-E470-41C9-9776-1051AA5E9FDC}"/>
    <dgm:cxn modelId="{C08308B1-C500-4CFF-B7F4-DAEA59D168AF}" type="presOf" srcId="{C0D6BB43-698D-4ED7-A06D-EC8BEDEE8900}" destId="{5403D2DA-8FF4-440A-ADDA-CC2D3A5FA42E}" srcOrd="0" destOrd="0" presId="urn:microsoft.com/office/officeart/2005/8/layout/balance1"/>
    <dgm:cxn modelId="{1E2024AE-3D2B-477D-B8A0-DADF0AD16531}" type="presOf" srcId="{BCAAFF4C-BE3E-4E67-B69A-F41613AC96C5}" destId="{D5C6E890-3BCA-4020-8A76-A4F429FFDDC1}" srcOrd="0" destOrd="0" presId="urn:microsoft.com/office/officeart/2005/8/layout/balance1"/>
    <dgm:cxn modelId="{521BC2A3-2D7D-48D3-A849-132D06D4B000}" type="presOf" srcId="{373AC6DF-48A2-40FF-81A8-43C51E552118}" destId="{30EF632C-3935-43F1-A655-F54481B05ED5}" srcOrd="0" destOrd="0" presId="urn:microsoft.com/office/officeart/2005/8/layout/balance1"/>
    <dgm:cxn modelId="{10D753AB-302C-4BFE-95A5-8C3F57B0AB78}" srcId="{D5BD0FB1-FB20-42A7-A3DE-433173F3B055}" destId="{373AC6DF-48A2-40FF-81A8-43C51E552118}" srcOrd="0" destOrd="0" parTransId="{E46394C3-F3D5-4A3F-8D60-583CC46467AD}" sibTransId="{EA488C6B-436B-4CCC-BC67-16304D729E02}"/>
    <dgm:cxn modelId="{50EB327F-CD8E-4237-A44E-95FAF7DE5EB2}" type="presOf" srcId="{43A2E14A-0AFB-4404-8E05-DB2804AE0F2F}" destId="{30748A9B-2BB3-4400-BCFC-EAEF83690050}" srcOrd="0" destOrd="0" presId="urn:microsoft.com/office/officeart/2005/8/layout/balance1"/>
    <dgm:cxn modelId="{B19A0A94-E90E-4251-9555-4F2F4F3FBDB0}" srcId="{373AC6DF-48A2-40FF-81A8-43C51E552118}" destId="{43A2E14A-0AFB-4404-8E05-DB2804AE0F2F}" srcOrd="0" destOrd="0" parTransId="{0F05DE19-D4F1-44D8-BCA4-D56AC75E709B}" sibTransId="{BBEB35D3-6730-4748-8C3F-24E33AB2EC0F}"/>
    <dgm:cxn modelId="{CBFE7D06-E95D-4550-8F1B-B9D6D8011C9D}" srcId="{C0D6BB43-698D-4ED7-A06D-EC8BEDEE8900}" destId="{FB722DF0-A000-4FA3-A39E-30EFB6A57236}" srcOrd="0" destOrd="0" parTransId="{1A312C3F-DEE0-4198-A725-D0DFA222C342}" sibTransId="{6A49C835-398C-44E9-B766-332168D12AE8}"/>
    <dgm:cxn modelId="{EEF6AAEA-EB8F-4B76-9C70-1862CF72960D}" type="presOf" srcId="{4532C047-2CEF-4927-BC06-A03C98ADD7C0}" destId="{77F7D7C9-65C8-4115-8E78-D3582BB02BBD}" srcOrd="0" destOrd="0" presId="urn:microsoft.com/office/officeart/2005/8/layout/balance1"/>
    <dgm:cxn modelId="{E9903AF4-0BCC-4F0B-B1FD-CFF805497FD8}" srcId="{C0D6BB43-698D-4ED7-A06D-EC8BEDEE8900}" destId="{BCAAFF4C-BE3E-4E67-B69A-F41613AC96C5}" srcOrd="1" destOrd="0" parTransId="{A7B1C1AF-283F-4B18-8748-9189F9EDE887}" sibTransId="{66CBDAFB-658E-426E-B7CE-DA40A53DE9AA}"/>
    <dgm:cxn modelId="{02BBF373-98D0-49BC-B30C-DBFB276B2D0C}" type="presParOf" srcId="{7CFF18F9-9650-41D0-90EB-ED819CB4F8C7}" destId="{94B5ADCF-FB3C-4BAA-BBF0-74002B3B3691}" srcOrd="0" destOrd="0" presId="urn:microsoft.com/office/officeart/2005/8/layout/balance1"/>
    <dgm:cxn modelId="{26577082-8C00-477A-BA7A-AE772B75704D}" type="presParOf" srcId="{7CFF18F9-9650-41D0-90EB-ED819CB4F8C7}" destId="{ACE30012-ED5E-4330-9C7A-9F4DCE363E48}" srcOrd="1" destOrd="0" presId="urn:microsoft.com/office/officeart/2005/8/layout/balance1"/>
    <dgm:cxn modelId="{6989FAB5-0BF6-43D6-9D3C-06D4B18AA8F7}" type="presParOf" srcId="{ACE30012-ED5E-4330-9C7A-9F4DCE363E48}" destId="{30EF632C-3935-43F1-A655-F54481B05ED5}" srcOrd="0" destOrd="0" presId="urn:microsoft.com/office/officeart/2005/8/layout/balance1"/>
    <dgm:cxn modelId="{86A75E89-05EF-4E21-81A1-EF63EBF52773}" type="presParOf" srcId="{ACE30012-ED5E-4330-9C7A-9F4DCE363E48}" destId="{5403D2DA-8FF4-440A-ADDA-CC2D3A5FA42E}" srcOrd="1" destOrd="0" presId="urn:microsoft.com/office/officeart/2005/8/layout/balance1"/>
    <dgm:cxn modelId="{46C31291-6370-40A0-A140-E43251A989F4}" type="presParOf" srcId="{7CFF18F9-9650-41D0-90EB-ED819CB4F8C7}" destId="{68975E25-30B0-40E5-BC59-9F9F37250076}" srcOrd="2" destOrd="0" presId="urn:microsoft.com/office/officeart/2005/8/layout/balance1"/>
    <dgm:cxn modelId="{946A5983-1F26-4E19-BC12-8B4967E78705}" type="presParOf" srcId="{68975E25-30B0-40E5-BC59-9F9F37250076}" destId="{9E85FAFA-B095-4699-B24D-D0D74101F877}" srcOrd="0" destOrd="0" presId="urn:microsoft.com/office/officeart/2005/8/layout/balance1"/>
    <dgm:cxn modelId="{BE770CED-F0F2-4455-AB15-AE56993E2219}" type="presParOf" srcId="{68975E25-30B0-40E5-BC59-9F9F37250076}" destId="{5D4C0A17-5E38-43BA-A1CF-5DB4E6083FA7}" srcOrd="1" destOrd="0" presId="urn:microsoft.com/office/officeart/2005/8/layout/balance1"/>
    <dgm:cxn modelId="{788634EB-208A-4824-A818-CCFF97A68E53}" type="presParOf" srcId="{68975E25-30B0-40E5-BC59-9F9F37250076}" destId="{43095B03-37FE-4F29-ABA1-C7DEB26BFD8C}" srcOrd="2" destOrd="0" presId="urn:microsoft.com/office/officeart/2005/8/layout/balance1"/>
    <dgm:cxn modelId="{45AB91A4-70E9-4DF3-BDA7-BE938C13D10E}" type="presParOf" srcId="{68975E25-30B0-40E5-BC59-9F9F37250076}" destId="{C5DA5D1B-5A76-4919-8998-8DDD4186EB90}" srcOrd="3" destOrd="0" presId="urn:microsoft.com/office/officeart/2005/8/layout/balance1"/>
    <dgm:cxn modelId="{AA0DE190-F76A-477C-9681-ADA2769AFB11}" type="presParOf" srcId="{68975E25-30B0-40E5-BC59-9F9F37250076}" destId="{D5C6E890-3BCA-4020-8A76-A4F429FFDDC1}" srcOrd="4" destOrd="0" presId="urn:microsoft.com/office/officeart/2005/8/layout/balance1"/>
    <dgm:cxn modelId="{E5825C73-FB7D-40C1-99F3-9E3B312D8BA2}" type="presParOf" srcId="{68975E25-30B0-40E5-BC59-9F9F37250076}" destId="{30748A9B-2BB3-4400-BCFC-EAEF83690050}" srcOrd="5" destOrd="0" presId="urn:microsoft.com/office/officeart/2005/8/layout/balance1"/>
    <dgm:cxn modelId="{B76320E4-50DB-4E25-BA2D-574540A9A0BC}" type="presParOf" srcId="{68975E25-30B0-40E5-BC59-9F9F37250076}" destId="{77F7D7C9-65C8-4115-8E78-D3582BB02BBD}" srcOrd="6" destOrd="0" presId="urn:microsoft.com/office/officeart/2005/8/layout/balance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13D256-D6A2-4D1B-BAB8-CFFA61C3D4BA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3B53B4-9951-4C05-84A2-88F70D27F18C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50A0B"/>
              </a:solidFill>
            </a:rPr>
            <a:t>Гостиничный сервис			                            5,0			</a:t>
          </a:r>
          <a:endParaRPr lang="ru-RU" sz="2000" b="1" dirty="0">
            <a:solidFill>
              <a:srgbClr val="050A0B"/>
            </a:solidFill>
          </a:endParaRPr>
        </a:p>
      </dgm:t>
    </dgm:pt>
    <dgm:pt modelId="{0A33D13E-9F0B-412C-B5CD-701E3DB50312}" type="parTrans" cxnId="{45E2792E-B984-48B5-8303-113247A20F19}">
      <dgm:prSet/>
      <dgm:spPr/>
      <dgm:t>
        <a:bodyPr/>
        <a:lstStyle/>
        <a:p>
          <a:endParaRPr lang="ru-RU" sz="2000"/>
        </a:p>
      </dgm:t>
    </dgm:pt>
    <dgm:pt modelId="{B4338113-7001-49DD-8C05-5B1AF899ADC5}" type="sibTrans" cxnId="{45E2792E-B984-48B5-8303-113247A20F19}">
      <dgm:prSet/>
      <dgm:spPr/>
      <dgm:t>
        <a:bodyPr/>
        <a:lstStyle/>
        <a:p>
          <a:endParaRPr lang="ru-RU" sz="2000"/>
        </a:p>
      </dgm:t>
    </dgm:pt>
    <dgm:pt modelId="{157894DB-3A7E-4A34-8E68-4DB93F7AEAD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50A0B"/>
              </a:solidFill>
            </a:rPr>
            <a:t>Коммерции и строительства                                        2, 8</a:t>
          </a:r>
          <a:endParaRPr lang="ru-RU" sz="2000" b="1" dirty="0">
            <a:solidFill>
              <a:srgbClr val="050A0B"/>
            </a:solidFill>
          </a:endParaRPr>
        </a:p>
      </dgm:t>
    </dgm:pt>
    <dgm:pt modelId="{8A4A9CB9-E99C-4714-9915-59E26ADE3844}" type="parTrans" cxnId="{134D9441-6FC0-4147-8C09-89351984E63B}">
      <dgm:prSet/>
      <dgm:spPr/>
      <dgm:t>
        <a:bodyPr/>
        <a:lstStyle/>
        <a:p>
          <a:endParaRPr lang="ru-RU" sz="2000"/>
        </a:p>
      </dgm:t>
    </dgm:pt>
    <dgm:pt modelId="{6662453D-4129-4C3A-9476-00ABB1DCC518}" type="sibTrans" cxnId="{134D9441-6FC0-4147-8C09-89351984E63B}">
      <dgm:prSet/>
      <dgm:spPr/>
      <dgm:t>
        <a:bodyPr/>
        <a:lstStyle/>
        <a:p>
          <a:endParaRPr lang="ru-RU" sz="2000"/>
        </a:p>
      </dgm:t>
    </dgm:pt>
    <dgm:pt modelId="{D5E161BA-3278-4935-A2F7-DED36C89A46C}">
      <dgm:prSet custT="1"/>
      <dgm:spPr/>
      <dgm:t>
        <a:bodyPr/>
        <a:lstStyle/>
        <a:p>
          <a:r>
            <a:rPr lang="ru-RU" sz="2000" b="1" dirty="0" smtClean="0">
              <a:solidFill>
                <a:srgbClr val="050A0B"/>
              </a:solidFill>
            </a:rPr>
            <a:t>Туризм                                                                                    3,8</a:t>
          </a:r>
          <a:endParaRPr lang="ru-RU" sz="2000" b="1" dirty="0">
            <a:solidFill>
              <a:srgbClr val="050A0B"/>
            </a:solidFill>
          </a:endParaRPr>
        </a:p>
      </dgm:t>
    </dgm:pt>
    <dgm:pt modelId="{8B835571-1106-4057-AE05-AA0F87A0CD51}" type="parTrans" cxnId="{CE587C91-0DB3-4C86-A0EF-F9B308E759D0}">
      <dgm:prSet/>
      <dgm:spPr/>
      <dgm:t>
        <a:bodyPr/>
        <a:lstStyle/>
        <a:p>
          <a:endParaRPr lang="ru-RU" sz="2000"/>
        </a:p>
      </dgm:t>
    </dgm:pt>
    <dgm:pt modelId="{2BAEDC1B-2887-485B-B3E3-AD873CB69DCE}" type="sibTrans" cxnId="{CE587C91-0DB3-4C86-A0EF-F9B308E759D0}">
      <dgm:prSet/>
      <dgm:spPr/>
      <dgm:t>
        <a:bodyPr/>
        <a:lstStyle/>
        <a:p>
          <a:endParaRPr lang="ru-RU" sz="2000"/>
        </a:p>
      </dgm:t>
    </dgm:pt>
    <dgm:pt modelId="{D5E70148-E0E3-4613-8D29-A6FA4F2287DC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6">
                  <a:lumMod val="10000"/>
                </a:schemeClr>
              </a:solidFill>
            </a:rPr>
            <a:t>Общеобразовательной подготовки                                      1, 8</a:t>
          </a:r>
          <a:endParaRPr lang="ru-RU" sz="2000" b="1" dirty="0">
            <a:solidFill>
              <a:schemeClr val="accent6">
                <a:lumMod val="10000"/>
              </a:schemeClr>
            </a:solidFill>
          </a:endParaRPr>
        </a:p>
      </dgm:t>
    </dgm:pt>
    <dgm:pt modelId="{71C1BE0B-FB38-4847-ADB5-6B7BA426B2D5}" type="sibTrans" cxnId="{38028049-78D2-4D5B-BBFE-0809C861F6A7}">
      <dgm:prSet/>
      <dgm:spPr/>
      <dgm:t>
        <a:bodyPr/>
        <a:lstStyle/>
        <a:p>
          <a:endParaRPr lang="ru-RU" sz="2000"/>
        </a:p>
      </dgm:t>
    </dgm:pt>
    <dgm:pt modelId="{59816B8B-46C6-44E4-9A14-C283C01A4A5E}" type="parTrans" cxnId="{38028049-78D2-4D5B-BBFE-0809C861F6A7}">
      <dgm:prSet/>
      <dgm:spPr/>
      <dgm:t>
        <a:bodyPr/>
        <a:lstStyle/>
        <a:p>
          <a:endParaRPr lang="ru-RU" sz="2000"/>
        </a:p>
      </dgm:t>
    </dgm:pt>
    <dgm:pt modelId="{534D9BF9-C4B8-4A62-B3C5-5E97716E3BC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6">
                  <a:lumMod val="10000"/>
                </a:schemeClr>
              </a:solidFill>
            </a:rPr>
            <a:t>Ресторанный сервис                                                          2,7</a:t>
          </a:r>
          <a:endParaRPr lang="ru-RU" sz="2000" b="1" dirty="0">
            <a:solidFill>
              <a:schemeClr val="accent6">
                <a:lumMod val="10000"/>
              </a:schemeClr>
            </a:solidFill>
          </a:endParaRPr>
        </a:p>
      </dgm:t>
    </dgm:pt>
    <dgm:pt modelId="{0AE02C3F-6581-446F-B0D9-3F28F9829745}" type="sibTrans" cxnId="{139699B2-CA82-4408-8E53-C1E43DBF165E}">
      <dgm:prSet/>
      <dgm:spPr/>
      <dgm:t>
        <a:bodyPr/>
        <a:lstStyle/>
        <a:p>
          <a:endParaRPr lang="ru-RU" sz="2000"/>
        </a:p>
      </dgm:t>
    </dgm:pt>
    <dgm:pt modelId="{8B0054DC-F186-4E4B-AAD7-380EB3B4CC87}" type="parTrans" cxnId="{139699B2-CA82-4408-8E53-C1E43DBF165E}">
      <dgm:prSet/>
      <dgm:spPr/>
      <dgm:t>
        <a:bodyPr/>
        <a:lstStyle/>
        <a:p>
          <a:endParaRPr lang="ru-RU" sz="2000"/>
        </a:p>
      </dgm:t>
    </dgm:pt>
    <dgm:pt modelId="{AF23F01F-6E6A-49A0-ABC7-B95ACAFCC87E}" type="pres">
      <dgm:prSet presAssocID="{4313D256-D6A2-4D1B-BAB8-CFFA61C3D4B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398FC3E-C1E7-4694-BE06-B45CD1F16714}" type="pres">
      <dgm:prSet presAssocID="{4313D256-D6A2-4D1B-BAB8-CFFA61C3D4BA}" presName="Name1" presStyleCnt="0"/>
      <dgm:spPr/>
    </dgm:pt>
    <dgm:pt modelId="{20C5168D-DF49-4EB9-A661-DF7BEE8C7B22}" type="pres">
      <dgm:prSet presAssocID="{4313D256-D6A2-4D1B-BAB8-CFFA61C3D4BA}" presName="cycle" presStyleCnt="0"/>
      <dgm:spPr/>
    </dgm:pt>
    <dgm:pt modelId="{1A4374B9-5780-44A7-A8EF-0C58C55EA93C}" type="pres">
      <dgm:prSet presAssocID="{4313D256-D6A2-4D1B-BAB8-CFFA61C3D4BA}" presName="srcNode" presStyleLbl="node1" presStyleIdx="0" presStyleCnt="5"/>
      <dgm:spPr/>
    </dgm:pt>
    <dgm:pt modelId="{A17BC557-FD2C-4649-B415-5BC63A8D1A49}" type="pres">
      <dgm:prSet presAssocID="{4313D256-D6A2-4D1B-BAB8-CFFA61C3D4BA}" presName="conn" presStyleLbl="parChTrans1D2" presStyleIdx="0" presStyleCnt="1"/>
      <dgm:spPr/>
      <dgm:t>
        <a:bodyPr/>
        <a:lstStyle/>
        <a:p>
          <a:endParaRPr lang="ru-RU"/>
        </a:p>
      </dgm:t>
    </dgm:pt>
    <dgm:pt modelId="{151B51B1-819A-4740-ADEF-292115282726}" type="pres">
      <dgm:prSet presAssocID="{4313D256-D6A2-4D1B-BAB8-CFFA61C3D4BA}" presName="extraNode" presStyleLbl="node1" presStyleIdx="0" presStyleCnt="5"/>
      <dgm:spPr/>
    </dgm:pt>
    <dgm:pt modelId="{8627EA23-5161-4443-8BB3-E36BAD1F012A}" type="pres">
      <dgm:prSet presAssocID="{4313D256-D6A2-4D1B-BAB8-CFFA61C3D4BA}" presName="dstNode" presStyleLbl="node1" presStyleIdx="0" presStyleCnt="5"/>
      <dgm:spPr/>
    </dgm:pt>
    <dgm:pt modelId="{B5317C9C-FF09-4CDD-9A24-32D59BE0862C}" type="pres">
      <dgm:prSet presAssocID="{EA3B53B4-9951-4C05-84A2-88F70D27F18C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4B605-224B-49A4-9EEF-CE01D38B4A71}" type="pres">
      <dgm:prSet presAssocID="{EA3B53B4-9951-4C05-84A2-88F70D27F18C}" presName="accent_1" presStyleCnt="0"/>
      <dgm:spPr/>
    </dgm:pt>
    <dgm:pt modelId="{73252FB2-EF3F-42F2-AD99-DC0352A382EF}" type="pres">
      <dgm:prSet presAssocID="{EA3B53B4-9951-4C05-84A2-88F70D27F18C}" presName="accentRepeatNode" presStyleLbl="solidFgAcc1" presStyleIdx="0" presStyleCnt="5"/>
      <dgm:spPr/>
    </dgm:pt>
    <dgm:pt modelId="{74C90289-BE74-4640-9A29-85EBE0C6A3E6}" type="pres">
      <dgm:prSet presAssocID="{D5E161BA-3278-4935-A2F7-DED36C89A46C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126F24-DB81-47F4-B57D-F0F36B0D057A}" type="pres">
      <dgm:prSet presAssocID="{D5E161BA-3278-4935-A2F7-DED36C89A46C}" presName="accent_2" presStyleCnt="0"/>
      <dgm:spPr/>
    </dgm:pt>
    <dgm:pt modelId="{2BAAA23B-32F4-43F2-8A6D-A1C54106E779}" type="pres">
      <dgm:prSet presAssocID="{D5E161BA-3278-4935-A2F7-DED36C89A46C}" presName="accentRepeatNode" presStyleLbl="solidFgAcc1" presStyleIdx="1" presStyleCnt="5"/>
      <dgm:spPr/>
    </dgm:pt>
    <dgm:pt modelId="{FC06EFC6-582C-433E-ADA2-4648B5E0C4D7}" type="pres">
      <dgm:prSet presAssocID="{157894DB-3A7E-4A34-8E68-4DB93F7AEAD3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31EAD-E230-4B9A-B9AB-BFBE0DB84C8B}" type="pres">
      <dgm:prSet presAssocID="{157894DB-3A7E-4A34-8E68-4DB93F7AEAD3}" presName="accent_3" presStyleCnt="0"/>
      <dgm:spPr/>
    </dgm:pt>
    <dgm:pt modelId="{6D3CA418-9891-4FD2-90AD-40C67AC2E9A4}" type="pres">
      <dgm:prSet presAssocID="{157894DB-3A7E-4A34-8E68-4DB93F7AEAD3}" presName="accentRepeatNode" presStyleLbl="solidFgAcc1" presStyleIdx="2" presStyleCnt="5"/>
      <dgm:spPr/>
    </dgm:pt>
    <dgm:pt modelId="{AA2B5ED3-3EBC-49FD-B0B5-40F93481EB5F}" type="pres">
      <dgm:prSet presAssocID="{534D9BF9-C4B8-4A62-B3C5-5E97716E3BC1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E5C0D5-795D-49B7-8FF4-565EB21CEC4A}" type="pres">
      <dgm:prSet presAssocID="{534D9BF9-C4B8-4A62-B3C5-5E97716E3BC1}" presName="accent_4" presStyleCnt="0"/>
      <dgm:spPr/>
    </dgm:pt>
    <dgm:pt modelId="{DF623022-9F5B-40CD-909C-DCDA0BF90860}" type="pres">
      <dgm:prSet presAssocID="{534D9BF9-C4B8-4A62-B3C5-5E97716E3BC1}" presName="accentRepeatNode" presStyleLbl="solidFgAcc1" presStyleIdx="3" presStyleCnt="5"/>
      <dgm:spPr/>
    </dgm:pt>
    <dgm:pt modelId="{3E6B84E5-91AD-44AB-B16E-0375F2309DEC}" type="pres">
      <dgm:prSet presAssocID="{D5E70148-E0E3-4613-8D29-A6FA4F2287DC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AAB13F-A329-4820-8363-5F2E8CE4D191}" type="pres">
      <dgm:prSet presAssocID="{D5E70148-E0E3-4613-8D29-A6FA4F2287DC}" presName="accent_5" presStyleCnt="0"/>
      <dgm:spPr/>
    </dgm:pt>
    <dgm:pt modelId="{B53B35B4-4695-4AF7-834D-3AED22A63334}" type="pres">
      <dgm:prSet presAssocID="{D5E70148-E0E3-4613-8D29-A6FA4F2287DC}" presName="accentRepeatNode" presStyleLbl="solidFgAcc1" presStyleIdx="4" presStyleCnt="5"/>
      <dgm:spPr/>
    </dgm:pt>
  </dgm:ptLst>
  <dgm:cxnLst>
    <dgm:cxn modelId="{088A3B92-9B34-4DCC-8181-B00FF99B99BE}" type="presOf" srcId="{4313D256-D6A2-4D1B-BAB8-CFFA61C3D4BA}" destId="{AF23F01F-6E6A-49A0-ABC7-B95ACAFCC87E}" srcOrd="0" destOrd="0" presId="urn:microsoft.com/office/officeart/2008/layout/VerticalCurvedList"/>
    <dgm:cxn modelId="{0828FAEF-979C-4A4D-8FC8-D413055A4E54}" type="presOf" srcId="{B4338113-7001-49DD-8C05-5B1AF899ADC5}" destId="{A17BC557-FD2C-4649-B415-5BC63A8D1A49}" srcOrd="0" destOrd="0" presId="urn:microsoft.com/office/officeart/2008/layout/VerticalCurvedList"/>
    <dgm:cxn modelId="{134D9441-6FC0-4147-8C09-89351984E63B}" srcId="{4313D256-D6A2-4D1B-BAB8-CFFA61C3D4BA}" destId="{157894DB-3A7E-4A34-8E68-4DB93F7AEAD3}" srcOrd="2" destOrd="0" parTransId="{8A4A9CB9-E99C-4714-9915-59E26ADE3844}" sibTransId="{6662453D-4129-4C3A-9476-00ABB1DCC518}"/>
    <dgm:cxn modelId="{139699B2-CA82-4408-8E53-C1E43DBF165E}" srcId="{4313D256-D6A2-4D1B-BAB8-CFFA61C3D4BA}" destId="{534D9BF9-C4B8-4A62-B3C5-5E97716E3BC1}" srcOrd="3" destOrd="0" parTransId="{8B0054DC-F186-4E4B-AAD7-380EB3B4CC87}" sibTransId="{0AE02C3F-6581-446F-B0D9-3F28F9829745}"/>
    <dgm:cxn modelId="{CE587C91-0DB3-4C86-A0EF-F9B308E759D0}" srcId="{4313D256-D6A2-4D1B-BAB8-CFFA61C3D4BA}" destId="{D5E161BA-3278-4935-A2F7-DED36C89A46C}" srcOrd="1" destOrd="0" parTransId="{8B835571-1106-4057-AE05-AA0F87A0CD51}" sibTransId="{2BAEDC1B-2887-485B-B3E3-AD873CB69DCE}"/>
    <dgm:cxn modelId="{38028049-78D2-4D5B-BBFE-0809C861F6A7}" srcId="{4313D256-D6A2-4D1B-BAB8-CFFA61C3D4BA}" destId="{D5E70148-E0E3-4613-8D29-A6FA4F2287DC}" srcOrd="4" destOrd="0" parTransId="{59816B8B-46C6-44E4-9A14-C283C01A4A5E}" sibTransId="{71C1BE0B-FB38-4847-ADB5-6B7BA426B2D5}"/>
    <dgm:cxn modelId="{6C089B5D-92EB-410F-8A33-126CDBC00A7C}" type="presOf" srcId="{D5E161BA-3278-4935-A2F7-DED36C89A46C}" destId="{74C90289-BE74-4640-9A29-85EBE0C6A3E6}" srcOrd="0" destOrd="0" presId="urn:microsoft.com/office/officeart/2008/layout/VerticalCurvedList"/>
    <dgm:cxn modelId="{45E2792E-B984-48B5-8303-113247A20F19}" srcId="{4313D256-D6A2-4D1B-BAB8-CFFA61C3D4BA}" destId="{EA3B53B4-9951-4C05-84A2-88F70D27F18C}" srcOrd="0" destOrd="0" parTransId="{0A33D13E-9F0B-412C-B5CD-701E3DB50312}" sibTransId="{B4338113-7001-49DD-8C05-5B1AF899ADC5}"/>
    <dgm:cxn modelId="{3AD80D80-7595-41CA-BD80-79AD91032EBE}" type="presOf" srcId="{D5E70148-E0E3-4613-8D29-A6FA4F2287DC}" destId="{3E6B84E5-91AD-44AB-B16E-0375F2309DEC}" srcOrd="0" destOrd="0" presId="urn:microsoft.com/office/officeart/2008/layout/VerticalCurvedList"/>
    <dgm:cxn modelId="{C5E1762F-3B47-4B24-92D4-1EB6673FD438}" type="presOf" srcId="{EA3B53B4-9951-4C05-84A2-88F70D27F18C}" destId="{B5317C9C-FF09-4CDD-9A24-32D59BE0862C}" srcOrd="0" destOrd="0" presId="urn:microsoft.com/office/officeart/2008/layout/VerticalCurvedList"/>
    <dgm:cxn modelId="{0A17F5AC-0B37-4C12-A089-8F028B25B15F}" type="presOf" srcId="{157894DB-3A7E-4A34-8E68-4DB93F7AEAD3}" destId="{FC06EFC6-582C-433E-ADA2-4648B5E0C4D7}" srcOrd="0" destOrd="0" presId="urn:microsoft.com/office/officeart/2008/layout/VerticalCurvedList"/>
    <dgm:cxn modelId="{10F15135-4B58-4B04-8A3F-CED674520B7E}" type="presOf" srcId="{534D9BF9-C4B8-4A62-B3C5-5E97716E3BC1}" destId="{AA2B5ED3-3EBC-49FD-B0B5-40F93481EB5F}" srcOrd="0" destOrd="0" presId="urn:microsoft.com/office/officeart/2008/layout/VerticalCurvedList"/>
    <dgm:cxn modelId="{90F8D525-9378-4938-9ED1-F0E7C2638F77}" type="presParOf" srcId="{AF23F01F-6E6A-49A0-ABC7-B95ACAFCC87E}" destId="{1398FC3E-C1E7-4694-BE06-B45CD1F16714}" srcOrd="0" destOrd="0" presId="urn:microsoft.com/office/officeart/2008/layout/VerticalCurvedList"/>
    <dgm:cxn modelId="{593A945A-4099-4583-B121-6634BCD808FE}" type="presParOf" srcId="{1398FC3E-C1E7-4694-BE06-B45CD1F16714}" destId="{20C5168D-DF49-4EB9-A661-DF7BEE8C7B22}" srcOrd="0" destOrd="0" presId="urn:microsoft.com/office/officeart/2008/layout/VerticalCurvedList"/>
    <dgm:cxn modelId="{BE3F453E-6405-422E-AEC9-68B45D73C1B3}" type="presParOf" srcId="{20C5168D-DF49-4EB9-A661-DF7BEE8C7B22}" destId="{1A4374B9-5780-44A7-A8EF-0C58C55EA93C}" srcOrd="0" destOrd="0" presId="urn:microsoft.com/office/officeart/2008/layout/VerticalCurvedList"/>
    <dgm:cxn modelId="{D23766D8-B1E9-488A-B41B-B0739017EAAF}" type="presParOf" srcId="{20C5168D-DF49-4EB9-A661-DF7BEE8C7B22}" destId="{A17BC557-FD2C-4649-B415-5BC63A8D1A49}" srcOrd="1" destOrd="0" presId="urn:microsoft.com/office/officeart/2008/layout/VerticalCurvedList"/>
    <dgm:cxn modelId="{37FAB449-1823-45DA-B600-645BF14C01DB}" type="presParOf" srcId="{20C5168D-DF49-4EB9-A661-DF7BEE8C7B22}" destId="{151B51B1-819A-4740-ADEF-292115282726}" srcOrd="2" destOrd="0" presId="urn:microsoft.com/office/officeart/2008/layout/VerticalCurvedList"/>
    <dgm:cxn modelId="{3312FEAD-FDDF-4CF3-B0FB-BECFBA4E1C7D}" type="presParOf" srcId="{20C5168D-DF49-4EB9-A661-DF7BEE8C7B22}" destId="{8627EA23-5161-4443-8BB3-E36BAD1F012A}" srcOrd="3" destOrd="0" presId="urn:microsoft.com/office/officeart/2008/layout/VerticalCurvedList"/>
    <dgm:cxn modelId="{B22F6691-3501-4707-ADA7-5A34977EA125}" type="presParOf" srcId="{1398FC3E-C1E7-4694-BE06-B45CD1F16714}" destId="{B5317C9C-FF09-4CDD-9A24-32D59BE0862C}" srcOrd="1" destOrd="0" presId="urn:microsoft.com/office/officeart/2008/layout/VerticalCurvedList"/>
    <dgm:cxn modelId="{A96F01D5-2C8D-4EDB-9F2A-30CB58A68713}" type="presParOf" srcId="{1398FC3E-C1E7-4694-BE06-B45CD1F16714}" destId="{8764B605-224B-49A4-9EEF-CE01D38B4A71}" srcOrd="2" destOrd="0" presId="urn:microsoft.com/office/officeart/2008/layout/VerticalCurvedList"/>
    <dgm:cxn modelId="{C285246F-F9DB-4D03-8E5F-D337A798E7A1}" type="presParOf" srcId="{8764B605-224B-49A4-9EEF-CE01D38B4A71}" destId="{73252FB2-EF3F-42F2-AD99-DC0352A382EF}" srcOrd="0" destOrd="0" presId="urn:microsoft.com/office/officeart/2008/layout/VerticalCurvedList"/>
    <dgm:cxn modelId="{FE362DD8-BBA7-429C-98AB-D6C9405CB165}" type="presParOf" srcId="{1398FC3E-C1E7-4694-BE06-B45CD1F16714}" destId="{74C90289-BE74-4640-9A29-85EBE0C6A3E6}" srcOrd="3" destOrd="0" presId="urn:microsoft.com/office/officeart/2008/layout/VerticalCurvedList"/>
    <dgm:cxn modelId="{BA353686-CEAB-4B47-8168-D5C336514939}" type="presParOf" srcId="{1398FC3E-C1E7-4694-BE06-B45CD1F16714}" destId="{C3126F24-DB81-47F4-B57D-F0F36B0D057A}" srcOrd="4" destOrd="0" presId="urn:microsoft.com/office/officeart/2008/layout/VerticalCurvedList"/>
    <dgm:cxn modelId="{39848506-3366-4E67-BEB7-128DE84ADFC7}" type="presParOf" srcId="{C3126F24-DB81-47F4-B57D-F0F36B0D057A}" destId="{2BAAA23B-32F4-43F2-8A6D-A1C54106E779}" srcOrd="0" destOrd="0" presId="urn:microsoft.com/office/officeart/2008/layout/VerticalCurvedList"/>
    <dgm:cxn modelId="{CA4A7935-18A7-438E-A3C6-D55574605BA1}" type="presParOf" srcId="{1398FC3E-C1E7-4694-BE06-B45CD1F16714}" destId="{FC06EFC6-582C-433E-ADA2-4648B5E0C4D7}" srcOrd="5" destOrd="0" presId="urn:microsoft.com/office/officeart/2008/layout/VerticalCurvedList"/>
    <dgm:cxn modelId="{BAF80FE1-65C6-45B6-8138-86EAEA20FEF1}" type="presParOf" srcId="{1398FC3E-C1E7-4694-BE06-B45CD1F16714}" destId="{5BE31EAD-E230-4B9A-B9AB-BFBE0DB84C8B}" srcOrd="6" destOrd="0" presId="urn:microsoft.com/office/officeart/2008/layout/VerticalCurvedList"/>
    <dgm:cxn modelId="{714013D1-5FB2-46B7-BFB8-AC437B2E3FC8}" type="presParOf" srcId="{5BE31EAD-E230-4B9A-B9AB-BFBE0DB84C8B}" destId="{6D3CA418-9891-4FD2-90AD-40C67AC2E9A4}" srcOrd="0" destOrd="0" presId="urn:microsoft.com/office/officeart/2008/layout/VerticalCurvedList"/>
    <dgm:cxn modelId="{88FD9EF2-8D60-4821-BF5E-78D9C036DF34}" type="presParOf" srcId="{1398FC3E-C1E7-4694-BE06-B45CD1F16714}" destId="{AA2B5ED3-3EBC-49FD-B0B5-40F93481EB5F}" srcOrd="7" destOrd="0" presId="urn:microsoft.com/office/officeart/2008/layout/VerticalCurvedList"/>
    <dgm:cxn modelId="{D9730FBB-39EB-4998-9672-01C7B55A1450}" type="presParOf" srcId="{1398FC3E-C1E7-4694-BE06-B45CD1F16714}" destId="{53E5C0D5-795D-49B7-8FF4-565EB21CEC4A}" srcOrd="8" destOrd="0" presId="urn:microsoft.com/office/officeart/2008/layout/VerticalCurvedList"/>
    <dgm:cxn modelId="{B8250839-3AFB-4D53-84AB-238EE0226249}" type="presParOf" srcId="{53E5C0D5-795D-49B7-8FF4-565EB21CEC4A}" destId="{DF623022-9F5B-40CD-909C-DCDA0BF90860}" srcOrd="0" destOrd="0" presId="urn:microsoft.com/office/officeart/2008/layout/VerticalCurvedList"/>
    <dgm:cxn modelId="{B47AF335-4461-47FB-A0E5-6A1730D19ECA}" type="presParOf" srcId="{1398FC3E-C1E7-4694-BE06-B45CD1F16714}" destId="{3E6B84E5-91AD-44AB-B16E-0375F2309DEC}" srcOrd="9" destOrd="0" presId="urn:microsoft.com/office/officeart/2008/layout/VerticalCurvedList"/>
    <dgm:cxn modelId="{8ABCE24E-FA86-43F4-908D-19F6BA290802}" type="presParOf" srcId="{1398FC3E-C1E7-4694-BE06-B45CD1F16714}" destId="{A1AAB13F-A329-4820-8363-5F2E8CE4D191}" srcOrd="10" destOrd="0" presId="urn:microsoft.com/office/officeart/2008/layout/VerticalCurvedList"/>
    <dgm:cxn modelId="{7F58E646-2A8D-4962-8B0C-E2F5E857B430}" type="presParOf" srcId="{A1AAB13F-A329-4820-8363-5F2E8CE4D191}" destId="{B53B35B4-4695-4AF7-834D-3AED22A6333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EF632C-3935-43F1-A655-F54481B05ED5}">
      <dsp:nvSpPr>
        <dsp:cNvPr id="0" name=""/>
        <dsp:cNvSpPr/>
      </dsp:nvSpPr>
      <dsp:spPr>
        <a:xfrm>
          <a:off x="580427" y="53899"/>
          <a:ext cx="1578255" cy="1044226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002060"/>
              </a:solidFill>
            </a:rPr>
            <a:t>контингент на </a:t>
          </a:r>
          <a:r>
            <a:rPr lang="ru-RU" sz="1600" b="1" kern="1200" dirty="0" smtClean="0">
              <a:solidFill>
                <a:srgbClr val="002060"/>
              </a:solidFill>
            </a:rPr>
            <a:t>начало года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611011" y="84483"/>
        <a:ext cx="1517087" cy="983058"/>
      </dsp:txXfrm>
    </dsp:sp>
    <dsp:sp modelId="{5403D2DA-8FF4-440A-ADDA-CC2D3A5FA42E}">
      <dsp:nvSpPr>
        <dsp:cNvPr id="0" name=""/>
        <dsp:cNvSpPr/>
      </dsp:nvSpPr>
      <dsp:spPr>
        <a:xfrm>
          <a:off x="3021683" y="84546"/>
          <a:ext cx="1153459" cy="997095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rgbClr val="002060"/>
              </a:solidFill>
            </a:rPr>
            <a:t>контингент </a:t>
          </a:r>
          <a:r>
            <a:rPr lang="ru-RU" sz="1500" b="1" kern="1200" dirty="0">
              <a:solidFill>
                <a:srgbClr val="002060"/>
              </a:solidFill>
            </a:rPr>
            <a:t>на </a:t>
          </a:r>
          <a:r>
            <a:rPr lang="ru-RU" sz="1500" b="1" kern="1200" dirty="0" smtClean="0">
              <a:solidFill>
                <a:srgbClr val="002060"/>
              </a:solidFill>
            </a:rPr>
            <a:t>01.01.2014</a:t>
          </a:r>
          <a:endParaRPr lang="ru-RU" sz="1500" b="1" kern="1200" dirty="0">
            <a:solidFill>
              <a:srgbClr val="002060"/>
            </a:solidFill>
          </a:endParaRPr>
        </a:p>
      </dsp:txBody>
      <dsp:txXfrm>
        <a:off x="3050887" y="113750"/>
        <a:ext cx="1095051" cy="938687"/>
      </dsp:txXfrm>
    </dsp:sp>
    <dsp:sp modelId="{5D4C0A17-5E38-43BA-A1CF-5DB4E6083FA7}">
      <dsp:nvSpPr>
        <dsp:cNvPr id="0" name=""/>
        <dsp:cNvSpPr/>
      </dsp:nvSpPr>
      <dsp:spPr>
        <a:xfrm>
          <a:off x="2113173" y="2897088"/>
          <a:ext cx="320354" cy="417100"/>
        </a:xfrm>
        <a:prstGeom prst="triangle">
          <a:avLst/>
        </a:prstGeom>
        <a:solidFill>
          <a:srgbClr val="00B05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095B03-37FE-4F29-ABA1-C7DEB26BFD8C}">
      <dsp:nvSpPr>
        <dsp:cNvPr id="0" name=""/>
        <dsp:cNvSpPr/>
      </dsp:nvSpPr>
      <dsp:spPr>
        <a:xfrm rot="20899532">
          <a:off x="839287" y="2761410"/>
          <a:ext cx="2883648" cy="194806"/>
        </a:xfrm>
        <a:prstGeom prst="rect">
          <a:avLst/>
        </a:prstGeom>
        <a:solidFill>
          <a:srgbClr val="00B050">
            <a:alpha val="90000"/>
          </a:srgbClr>
        </a:solidFill>
        <a:ln w="9525" cap="flat" cmpd="sng" algn="ctr">
          <a:solidFill>
            <a:schemeClr val="accent2">
              <a:lumMod val="75000"/>
              <a:alpha val="9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5DA5D1B-5A76-4919-8998-8DDD4186EB90}">
      <dsp:nvSpPr>
        <dsp:cNvPr id="0" name=""/>
        <dsp:cNvSpPr/>
      </dsp:nvSpPr>
      <dsp:spPr>
        <a:xfrm rot="20813876">
          <a:off x="2344969" y="1836754"/>
          <a:ext cx="1866227" cy="553603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 79 групп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2371994" y="1863779"/>
        <a:ext cx="1812177" cy="499553"/>
      </dsp:txXfrm>
    </dsp:sp>
    <dsp:sp modelId="{D5C6E890-3BCA-4020-8A76-A4F429FFDDC1}">
      <dsp:nvSpPr>
        <dsp:cNvPr id="0" name=""/>
        <dsp:cNvSpPr/>
      </dsp:nvSpPr>
      <dsp:spPr>
        <a:xfrm rot="20615923">
          <a:off x="2454923" y="1113957"/>
          <a:ext cx="988503" cy="648488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 2045 чел.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2486580" y="1145614"/>
        <a:ext cx="925189" cy="585174"/>
      </dsp:txXfrm>
    </dsp:sp>
    <dsp:sp modelId="{30748A9B-2BB3-4400-BCFC-EAEF83690050}">
      <dsp:nvSpPr>
        <dsp:cNvPr id="0" name=""/>
        <dsp:cNvSpPr/>
      </dsp:nvSpPr>
      <dsp:spPr>
        <a:xfrm rot="20964030">
          <a:off x="677708" y="2240770"/>
          <a:ext cx="1403806" cy="553603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79 групп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704733" y="2267795"/>
        <a:ext cx="1349756" cy="499553"/>
      </dsp:txXfrm>
    </dsp:sp>
    <dsp:sp modelId="{77F7D7C9-65C8-4115-8E78-D3582BB02BBD}">
      <dsp:nvSpPr>
        <dsp:cNvPr id="0" name=""/>
        <dsp:cNvSpPr/>
      </dsp:nvSpPr>
      <dsp:spPr>
        <a:xfrm rot="20949940">
          <a:off x="804531" y="1437803"/>
          <a:ext cx="995250" cy="648488"/>
        </a:xfrm>
        <a:prstGeom prst="roundRect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2089 чел.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836188" y="1469460"/>
        <a:ext cx="931936" cy="5851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7BC557-FD2C-4649-B415-5BC63A8D1A49}">
      <dsp:nvSpPr>
        <dsp:cNvPr id="0" name=""/>
        <dsp:cNvSpPr/>
      </dsp:nvSpPr>
      <dsp:spPr>
        <a:xfrm>
          <a:off x="-5654055" y="-865513"/>
          <a:ext cx="6731687" cy="6731687"/>
        </a:xfrm>
        <a:prstGeom prst="blockArc">
          <a:avLst>
            <a:gd name="adj1" fmla="val 18900000"/>
            <a:gd name="adj2" fmla="val 2700000"/>
            <a:gd name="adj3" fmla="val 321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317C9C-FF09-4CDD-9A24-32D59BE0862C}">
      <dsp:nvSpPr>
        <dsp:cNvPr id="0" name=""/>
        <dsp:cNvSpPr/>
      </dsp:nvSpPr>
      <dsp:spPr>
        <a:xfrm>
          <a:off x="471091" y="312441"/>
          <a:ext cx="7031356" cy="6252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31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50A0B"/>
              </a:solidFill>
            </a:rPr>
            <a:t>Гостиничный сервис			                            5,0			</a:t>
          </a:r>
          <a:endParaRPr lang="ru-RU" sz="2000" b="1" kern="1200" dirty="0">
            <a:solidFill>
              <a:srgbClr val="050A0B"/>
            </a:solidFill>
          </a:endParaRPr>
        </a:p>
      </dsp:txBody>
      <dsp:txXfrm>
        <a:off x="471091" y="312441"/>
        <a:ext cx="7031356" cy="625282"/>
      </dsp:txXfrm>
    </dsp:sp>
    <dsp:sp modelId="{73252FB2-EF3F-42F2-AD99-DC0352A382EF}">
      <dsp:nvSpPr>
        <dsp:cNvPr id="0" name=""/>
        <dsp:cNvSpPr/>
      </dsp:nvSpPr>
      <dsp:spPr>
        <a:xfrm>
          <a:off x="80289" y="234280"/>
          <a:ext cx="781603" cy="781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C90289-BE74-4640-9A29-85EBE0C6A3E6}">
      <dsp:nvSpPr>
        <dsp:cNvPr id="0" name=""/>
        <dsp:cNvSpPr/>
      </dsp:nvSpPr>
      <dsp:spPr>
        <a:xfrm>
          <a:off x="919150" y="1250064"/>
          <a:ext cx="6583297" cy="6252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31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50A0B"/>
              </a:solidFill>
            </a:rPr>
            <a:t>Туризм                                                                                    3,8</a:t>
          </a:r>
          <a:endParaRPr lang="ru-RU" sz="2000" b="1" kern="1200" dirty="0">
            <a:solidFill>
              <a:srgbClr val="050A0B"/>
            </a:solidFill>
          </a:endParaRPr>
        </a:p>
      </dsp:txBody>
      <dsp:txXfrm>
        <a:off x="919150" y="1250064"/>
        <a:ext cx="6583297" cy="625282"/>
      </dsp:txXfrm>
    </dsp:sp>
    <dsp:sp modelId="{2BAAA23B-32F4-43F2-8A6D-A1C54106E779}">
      <dsp:nvSpPr>
        <dsp:cNvPr id="0" name=""/>
        <dsp:cNvSpPr/>
      </dsp:nvSpPr>
      <dsp:spPr>
        <a:xfrm>
          <a:off x="528348" y="1171904"/>
          <a:ext cx="781603" cy="781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6EFC6-582C-433E-ADA2-4648B5E0C4D7}">
      <dsp:nvSpPr>
        <dsp:cNvPr id="0" name=""/>
        <dsp:cNvSpPr/>
      </dsp:nvSpPr>
      <dsp:spPr>
        <a:xfrm>
          <a:off x="1056668" y="2187688"/>
          <a:ext cx="6445779" cy="6252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31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50A0B"/>
              </a:solidFill>
            </a:rPr>
            <a:t>Коммерции и строительства                                        2, 8</a:t>
          </a:r>
          <a:endParaRPr lang="ru-RU" sz="2000" b="1" kern="1200" dirty="0">
            <a:solidFill>
              <a:srgbClr val="050A0B"/>
            </a:solidFill>
          </a:endParaRPr>
        </a:p>
      </dsp:txBody>
      <dsp:txXfrm>
        <a:off x="1056668" y="2187688"/>
        <a:ext cx="6445779" cy="625282"/>
      </dsp:txXfrm>
    </dsp:sp>
    <dsp:sp modelId="{6D3CA418-9891-4FD2-90AD-40C67AC2E9A4}">
      <dsp:nvSpPr>
        <dsp:cNvPr id="0" name=""/>
        <dsp:cNvSpPr/>
      </dsp:nvSpPr>
      <dsp:spPr>
        <a:xfrm>
          <a:off x="665866" y="2109528"/>
          <a:ext cx="781603" cy="781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2B5ED3-3EBC-49FD-B0B5-40F93481EB5F}">
      <dsp:nvSpPr>
        <dsp:cNvPr id="0" name=""/>
        <dsp:cNvSpPr/>
      </dsp:nvSpPr>
      <dsp:spPr>
        <a:xfrm>
          <a:off x="919150" y="3125312"/>
          <a:ext cx="6583297" cy="6252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31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6">
                  <a:lumMod val="10000"/>
                </a:schemeClr>
              </a:solidFill>
            </a:rPr>
            <a:t>Ресторанный сервис                                                          2,7</a:t>
          </a:r>
          <a:endParaRPr lang="ru-RU" sz="2000" b="1" kern="1200" dirty="0">
            <a:solidFill>
              <a:schemeClr val="accent6">
                <a:lumMod val="10000"/>
              </a:schemeClr>
            </a:solidFill>
          </a:endParaRPr>
        </a:p>
      </dsp:txBody>
      <dsp:txXfrm>
        <a:off x="919150" y="3125312"/>
        <a:ext cx="6583297" cy="625282"/>
      </dsp:txXfrm>
    </dsp:sp>
    <dsp:sp modelId="{DF623022-9F5B-40CD-909C-DCDA0BF90860}">
      <dsp:nvSpPr>
        <dsp:cNvPr id="0" name=""/>
        <dsp:cNvSpPr/>
      </dsp:nvSpPr>
      <dsp:spPr>
        <a:xfrm>
          <a:off x="528348" y="3047152"/>
          <a:ext cx="781603" cy="781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6B84E5-91AD-44AB-B16E-0375F2309DEC}">
      <dsp:nvSpPr>
        <dsp:cNvPr id="0" name=""/>
        <dsp:cNvSpPr/>
      </dsp:nvSpPr>
      <dsp:spPr>
        <a:xfrm>
          <a:off x="471091" y="4062936"/>
          <a:ext cx="7031356" cy="6252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631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6">
                  <a:lumMod val="10000"/>
                </a:schemeClr>
              </a:solidFill>
            </a:rPr>
            <a:t>Общеобразовательной подготовки                                      1, 8</a:t>
          </a:r>
          <a:endParaRPr lang="ru-RU" sz="2000" b="1" kern="1200" dirty="0">
            <a:solidFill>
              <a:schemeClr val="accent6">
                <a:lumMod val="10000"/>
              </a:schemeClr>
            </a:solidFill>
          </a:endParaRPr>
        </a:p>
      </dsp:txBody>
      <dsp:txXfrm>
        <a:off x="471091" y="4062936"/>
        <a:ext cx="7031356" cy="625282"/>
      </dsp:txXfrm>
    </dsp:sp>
    <dsp:sp modelId="{B53B35B4-4695-4AF7-834D-3AED22A63334}">
      <dsp:nvSpPr>
        <dsp:cNvPr id="0" name=""/>
        <dsp:cNvSpPr/>
      </dsp:nvSpPr>
      <dsp:spPr>
        <a:xfrm>
          <a:off x="80289" y="3984775"/>
          <a:ext cx="781603" cy="781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0.86119</cdr:x>
      <cdr:y>0.45098</cdr:y>
    </cdr:from>
    <cdr:to>
      <cdr:x>0.97015</cdr:x>
      <cdr:y>0.48584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95925" y="1971676"/>
          <a:ext cx="695325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0.35373</cdr:x>
      <cdr:y>0.37255</cdr:y>
    </cdr:from>
    <cdr:to>
      <cdr:x>0.48657</cdr:x>
      <cdr:y>0.48802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57425" y="1628776"/>
          <a:ext cx="847725" cy="50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>
              <a:latin typeface="Arial" pitchFamily="34" charset="0"/>
              <a:cs typeface="Arial" pitchFamily="34" charset="0"/>
            </a:rPr>
            <a:t>69,6%</a:t>
          </a:r>
        </a:p>
      </cdr:txBody>
    </cdr:sp>
  </cdr:relSizeAnchor>
  <cdr:relSizeAnchor xmlns:cdr="http://schemas.openxmlformats.org/drawingml/2006/chartDrawing">
    <cdr:from>
      <cdr:x>0.60653</cdr:x>
      <cdr:y>0.34146</cdr:y>
    </cdr:from>
    <cdr:to>
      <cdr:x>0.7125</cdr:x>
      <cdr:y>0.409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76464" y="2016224"/>
          <a:ext cx="729689" cy="3988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>
              <a:latin typeface="Arial" pitchFamily="34" charset="0"/>
              <a:cs typeface="Arial" pitchFamily="34" charset="0"/>
            </a:rPr>
            <a:t>37%</a:t>
          </a:r>
        </a:p>
      </cdr:txBody>
    </cdr:sp>
  </cdr:relSizeAnchor>
  <cdr:relSizeAnchor xmlns:cdr="http://schemas.openxmlformats.org/drawingml/2006/chartDrawing">
    <cdr:from>
      <cdr:x>0.60448</cdr:x>
      <cdr:y>0.47495</cdr:y>
    </cdr:from>
    <cdr:to>
      <cdr:x>0.73881</cdr:x>
      <cdr:y>0.55556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857626" y="2076451"/>
          <a:ext cx="857250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>
              <a:latin typeface="Arial" pitchFamily="34" charset="0"/>
              <a:cs typeface="Arial" pitchFamily="34" charset="0"/>
            </a:rPr>
            <a:t>48,3 %</a:t>
          </a:r>
        </a:p>
      </cdr:txBody>
    </cdr:sp>
  </cdr:relSizeAnchor>
  <cdr:relSizeAnchor xmlns:cdr="http://schemas.openxmlformats.org/drawingml/2006/chartDrawing">
    <cdr:from>
      <cdr:x>0.56716</cdr:x>
      <cdr:y>0.65795</cdr:y>
    </cdr:from>
    <cdr:to>
      <cdr:x>0.69104</cdr:x>
      <cdr:y>0.76688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619499" y="2876551"/>
          <a:ext cx="790576" cy="476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>
              <a:latin typeface="Arial" pitchFamily="34" charset="0"/>
              <a:cs typeface="Arial" pitchFamily="34" charset="0"/>
            </a:rPr>
            <a:t>55,7 %</a:t>
          </a:r>
        </a:p>
      </cdr:txBody>
    </cdr:sp>
  </cdr:relSizeAnchor>
  <cdr:relSizeAnchor xmlns:cdr="http://schemas.openxmlformats.org/drawingml/2006/chartDrawing">
    <cdr:from>
      <cdr:x>0.35075</cdr:x>
      <cdr:y>0.68192</cdr:y>
    </cdr:from>
    <cdr:to>
      <cdr:x>0.48507</cdr:x>
      <cdr:y>0.77124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238375" y="2981326"/>
          <a:ext cx="857250" cy="3905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>
              <a:latin typeface="Arial" pitchFamily="34" charset="0"/>
              <a:cs typeface="Arial" pitchFamily="34" charset="0"/>
            </a:rPr>
            <a:t>61,9 %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Компьютер\Ko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12776"/>
            <a:ext cx="4737567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33256"/>
            <a:ext cx="5789438" cy="76845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A737C-839D-49FA-BBF8-1B507CFAC0FE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39EE6-CBBF-4E16-AD53-FB273B224C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5269A-CEB5-4597-82A0-08312CD0F99B}" type="datetimeFigureOut">
              <a:rPr lang="ru-RU"/>
              <a:pPr>
                <a:defRPr/>
              </a:pPr>
              <a:t>19.01.2016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6B41E-FC2F-4217-97DB-15702DECC3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Компьютер\KompSlide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518953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484313"/>
            <a:ext cx="82296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-31750" y="6623050"/>
            <a:ext cx="12557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1100" smtClean="0">
                <a:solidFill>
                  <a:srgbClr val="93CDDD"/>
                </a:solidFill>
              </a:rPr>
              <a:t>ProPowerPoint.Ru</a:t>
            </a:r>
            <a:endParaRPr lang="ru-RU" sz="1100" smtClean="0">
              <a:solidFill>
                <a:srgbClr val="93CDDD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  <p:sldLayoutId id="2147483658" r:id="rId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0" y="1412875"/>
            <a:ext cx="4737100" cy="1470025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32463"/>
            <a:ext cx="5789613" cy="769937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571480"/>
            <a:ext cx="38576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Мониторинг качества образовательного процесса 2013-2014 уч. год</a:t>
            </a:r>
            <a:endParaRPr lang="ru-RU" sz="32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-357222" y="0"/>
          <a:ext cx="4572032" cy="3286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47" name="TextBox 8"/>
          <p:cNvSpPr txBox="1">
            <a:spLocks noChangeArrowheads="1"/>
          </p:cNvSpPr>
          <p:nvPr/>
        </p:nvSpPr>
        <p:spPr bwMode="auto">
          <a:xfrm>
            <a:off x="4143372" y="642918"/>
            <a:ext cx="4143377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66"/>
                </a:solidFill>
                <a:latin typeface="Arial" charset="0"/>
              </a:rPr>
              <a:t>Изменение контингента обучающихся по уровню образования</a:t>
            </a:r>
          </a:p>
        </p:txBody>
      </p:sp>
      <p:sp>
        <p:nvSpPr>
          <p:cNvPr id="6148" name="Прямоугольник 9"/>
          <p:cNvSpPr>
            <a:spLocks noChangeArrowheads="1"/>
          </p:cNvSpPr>
          <p:nvPr/>
        </p:nvSpPr>
        <p:spPr bwMode="auto">
          <a:xfrm>
            <a:off x="0" y="485775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Arial" charset="0"/>
            </a:endParaRPr>
          </a:p>
          <a:p>
            <a:endParaRPr lang="ru-RU">
              <a:latin typeface="Arial" charset="0"/>
            </a:endParaRPr>
          </a:p>
        </p:txBody>
      </p:sp>
      <p:pic>
        <p:nvPicPr>
          <p:cNvPr id="6149" name="Picture 3" descr="C:\Documents and Settings\Администратор\Local Settings\Temporary Internet Files\Content.IE5\SS3E4J0P\MM910001077[1]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" y="4019550"/>
            <a:ext cx="200025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08175" y="2708275"/>
            <a:ext cx="6192838" cy="32416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	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	</a:t>
            </a:r>
            <a:r>
              <a:rPr lang="ru-RU" sz="2800" b="1" dirty="0" smtClean="0">
                <a:solidFill>
                  <a:srgbClr val="FF0000"/>
                </a:solidFill>
              </a:rPr>
              <a:t>                     </a:t>
            </a:r>
            <a:r>
              <a:rPr lang="ru-RU" sz="3900" b="1" dirty="0" smtClean="0">
                <a:solidFill>
                  <a:srgbClr val="FF0000"/>
                </a:solidFill>
              </a:rPr>
              <a:t>СПО    НПО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10000"/>
                  </a:schemeClr>
                </a:solidFill>
              </a:rPr>
              <a:t>01.01.13  </a:t>
            </a:r>
            <a:r>
              <a:rPr lang="ru-RU" sz="2800" b="1" dirty="0" smtClean="0">
                <a:solidFill>
                  <a:srgbClr val="FF0000"/>
                </a:solidFill>
              </a:rPr>
              <a:t>             1639           288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10000"/>
                  </a:schemeClr>
                </a:solidFill>
              </a:rPr>
              <a:t>01.01.14</a:t>
            </a:r>
            <a:r>
              <a:rPr lang="ru-RU" sz="2800" b="1" dirty="0" smtClean="0">
                <a:solidFill>
                  <a:srgbClr val="FF0000"/>
                </a:solidFill>
              </a:rPr>
              <a:t>               1993             96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7" y="928670"/>
          <a:ext cx="8286808" cy="522678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407100"/>
                <a:gridCol w="1335973"/>
                <a:gridCol w="1256315"/>
                <a:gridCol w="1247472"/>
                <a:gridCol w="1901035"/>
                <a:gridCol w="1138913"/>
              </a:tblGrid>
              <a:tr h="12322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solidFill>
                            <a:srgbClr val="000066"/>
                          </a:solidFill>
                        </a:rPr>
                        <a:t>Наименование</a:t>
                      </a:r>
                      <a:r>
                        <a:rPr lang="ru-RU" sz="1500" u="none" strike="noStrike" baseline="0" dirty="0" smtClean="0">
                          <a:solidFill>
                            <a:srgbClr val="000066"/>
                          </a:solidFill>
                        </a:rPr>
                        <a:t> </a:t>
                      </a:r>
                      <a:r>
                        <a:rPr lang="ru-RU" sz="1500" u="none" strike="noStrike" dirty="0" smtClean="0">
                          <a:solidFill>
                            <a:srgbClr val="000066"/>
                          </a:solidFill>
                        </a:rPr>
                        <a:t>отделения</a:t>
                      </a:r>
                      <a:endParaRPr lang="ru-RU" sz="15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000066"/>
                          </a:solidFill>
                        </a:rPr>
                        <a:t>К</a:t>
                      </a:r>
                      <a:r>
                        <a:rPr lang="ru-RU" sz="1500" u="none" strike="noStrike" dirty="0" smtClean="0">
                          <a:solidFill>
                            <a:srgbClr val="000066"/>
                          </a:solidFill>
                        </a:rPr>
                        <a:t>онтингент на начало</a:t>
                      </a:r>
                      <a:r>
                        <a:rPr lang="ru-RU" sz="1500" u="none" strike="noStrike" baseline="0" dirty="0" smtClean="0">
                          <a:solidFill>
                            <a:srgbClr val="000066"/>
                          </a:solidFill>
                        </a:rPr>
                        <a:t> года</a:t>
                      </a:r>
                      <a:endParaRPr lang="ru-RU" sz="15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000066"/>
                          </a:solidFill>
                        </a:rPr>
                        <a:t>кол-во групп</a:t>
                      </a:r>
                      <a:endParaRPr lang="ru-RU" sz="15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Принято</a:t>
                      </a:r>
                    </a:p>
                    <a:p>
                      <a:pPr algn="ctr" fontAlgn="ctr"/>
                      <a:r>
                        <a:rPr lang="ru-RU" sz="1500" b="0" i="0" u="none" strike="noStrike" baseline="0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Восстановлено</a:t>
                      </a:r>
                    </a:p>
                    <a:p>
                      <a:pPr algn="ctr" fontAlgn="ctr"/>
                      <a:r>
                        <a:rPr lang="ru-RU" sz="15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по состоянию на  30.12.13</a:t>
                      </a:r>
                      <a:endParaRPr lang="ru-RU" sz="15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Отсев с 28.12.13 по 30.12.13</a:t>
                      </a:r>
                      <a:endParaRPr lang="ru-RU" sz="15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Кол-во обучающихся на 01.01.14</a:t>
                      </a:r>
                      <a:endParaRPr lang="ru-RU" sz="15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10740">
                <a:tc vMerge="1"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Отчислено</a:t>
                      </a:r>
                      <a:endParaRPr lang="ru-RU" sz="16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cell3D prstMaterial="dkEdge">
                      <a:bevel prst="relaxedInset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10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Туризм</a:t>
                      </a:r>
                      <a:endParaRPr lang="ru-RU" sz="16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343</a:t>
                      </a:r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>
                          <a:solidFill>
                            <a:srgbClr val="000066"/>
                          </a:solidFill>
                        </a:rPr>
                        <a:t>13</a:t>
                      </a:r>
                      <a:endParaRPr lang="ru-RU" sz="2000" b="0" i="0" u="none" strike="noStrike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4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13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334</a:t>
                      </a:r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10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solidFill>
                            <a:srgbClr val="000066"/>
                          </a:solidFill>
                        </a:rPr>
                        <a:t>Гостиничный сервис</a:t>
                      </a:r>
                      <a:endParaRPr lang="ru-RU" sz="16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320</a:t>
                      </a:r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solidFill>
                            <a:srgbClr val="000066"/>
                          </a:solidFill>
                        </a:rPr>
                        <a:t>12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4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16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308</a:t>
                      </a:r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10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solidFill>
                            <a:srgbClr val="000066"/>
                          </a:solidFill>
                        </a:rPr>
                        <a:t>Ресторанный сервис</a:t>
                      </a:r>
                      <a:endParaRPr lang="ru-RU" sz="16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527</a:t>
                      </a:r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solidFill>
                            <a:srgbClr val="000066"/>
                          </a:solidFill>
                        </a:rPr>
                        <a:t>21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14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516</a:t>
                      </a:r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10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solidFill>
                            <a:srgbClr val="000066"/>
                          </a:solidFill>
                        </a:rPr>
                        <a:t>Общеобразовательной подготовки</a:t>
                      </a:r>
                      <a:endParaRPr lang="ru-RU" sz="16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285</a:t>
                      </a:r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solidFill>
                            <a:srgbClr val="000066"/>
                          </a:solidFill>
                        </a:rPr>
                        <a:t>10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2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5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282</a:t>
                      </a:r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107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solidFill>
                            <a:srgbClr val="000066"/>
                          </a:solidFill>
                        </a:rPr>
                        <a:t>Коммерции и строительства</a:t>
                      </a:r>
                      <a:endParaRPr lang="ru-RU" sz="16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614</a:t>
                      </a:r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solidFill>
                            <a:srgbClr val="000066"/>
                          </a:solidFill>
                        </a:rPr>
                        <a:t>23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8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17</a:t>
                      </a:r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605</a:t>
                      </a:r>
                      <a:endParaRPr lang="ru-RU" sz="20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57173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solidFill>
                            <a:srgbClr val="000066"/>
                          </a:solidFill>
                        </a:rPr>
                        <a:t>Всего по колледжу</a:t>
                      </a:r>
                      <a:endParaRPr lang="ru-RU" sz="18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 smtClean="0">
                          <a:solidFill>
                            <a:srgbClr val="000066"/>
                          </a:solidFill>
                        </a:rPr>
                        <a:t>2089</a:t>
                      </a:r>
                      <a:endParaRPr lang="ru-RU" sz="18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 smtClean="0">
                          <a:solidFill>
                            <a:srgbClr val="000066"/>
                          </a:solidFill>
                        </a:rPr>
                        <a:t>79</a:t>
                      </a:r>
                      <a:endParaRPr lang="ru-RU" sz="18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21</a:t>
                      </a:r>
                      <a:endParaRPr lang="ru-RU" sz="18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65</a:t>
                      </a:r>
                      <a:endParaRPr lang="ru-RU" sz="18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0066"/>
                          </a:solidFill>
                          <a:latin typeface="Times New Roman"/>
                        </a:rPr>
                        <a:t>2045</a:t>
                      </a:r>
                      <a:endParaRPr lang="ru-RU" sz="1800" b="1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68691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66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30308" y="0"/>
            <a:ext cx="7623177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Распределение контингента обучающихся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отделениям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1" y="0"/>
          <a:ext cx="8929717" cy="657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92545" y="0"/>
            <a:ext cx="5352555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Анализ отчислений по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специальностям/профессиям</a:t>
            </a:r>
            <a:endParaRPr lang="ru-RU" sz="30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500034" y="1000108"/>
          <a:ext cx="8358246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892943" y="1268760"/>
          <a:ext cx="7572428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468313" y="0"/>
            <a:ext cx="84963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charset="0"/>
              </a:rPr>
              <a:t>Отчисление студентов за 1 </a:t>
            </a:r>
            <a:r>
              <a:rPr lang="ru-RU" sz="2000" b="1" dirty="0" err="1">
                <a:solidFill>
                  <a:schemeClr val="bg1"/>
                </a:solidFill>
                <a:latin typeface="Arial" charset="0"/>
              </a:rPr>
              <a:t>п</a:t>
            </a:r>
            <a:r>
              <a:rPr lang="ru-RU" sz="2000" b="1" dirty="0">
                <a:solidFill>
                  <a:schemeClr val="bg1"/>
                </a:solidFill>
                <a:latin typeface="Arial" charset="0"/>
              </a:rPr>
              <a:t>/г </a:t>
            </a:r>
            <a:r>
              <a:rPr lang="ru-RU" sz="2000" b="1" dirty="0" smtClean="0">
                <a:solidFill>
                  <a:schemeClr val="bg1"/>
                </a:solidFill>
                <a:latin typeface="Arial" charset="0"/>
              </a:rPr>
              <a:t>201</a:t>
            </a:r>
            <a:r>
              <a:rPr lang="en-US" sz="2000" b="1" dirty="0" smtClean="0">
                <a:solidFill>
                  <a:schemeClr val="bg1"/>
                </a:solidFill>
                <a:latin typeface="Arial" charset="0"/>
              </a:rPr>
              <a:t>3</a:t>
            </a:r>
            <a:r>
              <a:rPr lang="ru-RU" sz="2000" b="1" dirty="0" smtClean="0">
                <a:solidFill>
                  <a:schemeClr val="bg1"/>
                </a:solidFill>
                <a:latin typeface="Arial" charset="0"/>
              </a:rPr>
              <a:t>/201</a:t>
            </a:r>
            <a:r>
              <a:rPr lang="en-US" sz="2000" b="1" dirty="0" smtClean="0">
                <a:solidFill>
                  <a:schemeClr val="bg1"/>
                </a:solidFill>
                <a:latin typeface="Arial" charset="0"/>
              </a:rPr>
              <a:t>4</a:t>
            </a:r>
            <a:r>
              <a:rPr lang="ru-RU" sz="20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Arial" charset="0"/>
              </a:rPr>
              <a:t>учебного года 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Arial" charset="0"/>
              </a:rPr>
              <a:t>(в %, от числа обучающихся на отделении</a:t>
            </a:r>
            <a:r>
              <a:rPr lang="ru-RU" sz="1600" b="1" dirty="0">
                <a:solidFill>
                  <a:schemeClr val="bg1"/>
                </a:solidFill>
                <a:latin typeface="Arial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348" y="1071546"/>
          <a:ext cx="7429551" cy="4929229"/>
        </p:xfrm>
        <a:graphic>
          <a:graphicData uri="http://schemas.openxmlformats.org/drawingml/2006/table">
            <a:tbl>
              <a:tblPr/>
              <a:tblGrid>
                <a:gridCol w="834493"/>
                <a:gridCol w="579037"/>
                <a:gridCol w="1571063"/>
                <a:gridCol w="4444958"/>
              </a:tblGrid>
              <a:tr h="672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Кол-во отчисленных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группы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Куратор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Причины отчислений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Казакова И.В.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чел. академическая неуспеваемость, 2 перемена места жительства, 1 трудоустройство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Сушкевич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В.П.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чел. трудоустройство, 1 чел. постуление в др. ОУ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Балышева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И.Л.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семейные обстоятельства, трудоустройство, перемена  места жительства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Сокка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О.В.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Поступление в др оу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Захарова Е.В.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чел. трудоустройство,1 чел поступление в др. ОУ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Стекольщикова С.В.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трудоустройство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Шило С.Е.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трудоустройство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Серебрякова Н.В.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Перемена места жительства,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постуление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в др. ОУ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Дударева С.А.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Перемена места жительства,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постуление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в др. ОУ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Фадеева В.Ф.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Поступление в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др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Иваненкова Т.Е.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трудоустройство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Комлева О.Г.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трудоустройство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Бондарь М.О.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 выход из АО, трудоустройство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Кондратьева Л.Г.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Перемена места жительства, смерть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Кокиева И.Г.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академическая неуспеваемость,  трудоустройство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Михайлова М.А.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академическая неуспеваемость,  трудоустройство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Мосина Е.Н.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трудоустройство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85720" y="214290"/>
            <a:ext cx="8858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charset="0"/>
              </a:rPr>
              <a:t>Кураторы – лидеры по отчислениям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88913"/>
            <a:ext cx="8362950" cy="6135687"/>
          </a:xfrm>
        </p:spPr>
        <p:txBody>
          <a:bodyPr rtlCol="0"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defRPr/>
            </a:pPr>
            <a:endParaRPr lang="ru-RU" sz="4800" b="1" dirty="0" smtClean="0">
              <a:solidFill>
                <a:srgbClr val="C000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defRPr/>
            </a:pPr>
            <a:endParaRPr lang="ru-RU" sz="4800" b="1" dirty="0">
              <a:solidFill>
                <a:srgbClr val="C000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defRPr/>
            </a:pPr>
            <a:endParaRPr lang="ru-RU" sz="4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Итоги 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</a:rPr>
              <a:t>успеваемости и 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качества   знаний </a:t>
            </a:r>
          </a:p>
          <a:p>
            <a:pPr marL="274320" indent="-274320" algn="ctr"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за 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</a:rPr>
              <a:t>1 </a:t>
            </a:r>
            <a:r>
              <a:rPr lang="ru-RU" sz="4800" b="1" dirty="0" err="1">
                <a:solidFill>
                  <a:schemeClr val="tx2">
                    <a:lumMod val="75000"/>
                  </a:schemeClr>
                </a:solidFill>
              </a:rPr>
              <a:t>п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</a:rPr>
              <a:t>/г 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2013/2014 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</a:rPr>
              <a:t>учебного 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года</a:t>
            </a:r>
          </a:p>
          <a:p>
            <a:pPr marL="274320" indent="-274320" algn="ctr" eaLnBrk="1" fontAlgn="auto" hangingPunct="1">
              <a:spcAft>
                <a:spcPts val="0"/>
              </a:spcAft>
              <a:defRPr/>
            </a:pPr>
            <a:endParaRPr lang="ru-RU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defRPr/>
            </a:pPr>
            <a:endParaRPr lang="ru-RU" sz="4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ru-RU" sz="4800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pic>
        <p:nvPicPr>
          <p:cNvPr id="11267" name="Picture 5" descr="C:\Users\ubtk\AppData\Local\Microsoft\Windows\Temporary Internet Files\Content.IE5\C4Q80USA\MC90038257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674688"/>
            <a:ext cx="1914525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63675" y="1052513"/>
          <a:ext cx="6780734" cy="43903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9573"/>
                <a:gridCol w="809422"/>
                <a:gridCol w="897954"/>
                <a:gridCol w="876874"/>
                <a:gridCol w="809422"/>
                <a:gridCol w="1112961"/>
                <a:gridCol w="928287"/>
                <a:gridCol w="606241"/>
              </a:tblGrid>
              <a:tr h="2389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№ </a:t>
                      </a:r>
                      <a:r>
                        <a:rPr lang="ru-RU" sz="800" u="none" strike="noStrike" dirty="0" smtClean="0">
                          <a:effectLst/>
                        </a:rPr>
                        <a:t>отделения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Кол-во </a:t>
                      </a:r>
                      <a:r>
                        <a:rPr lang="ru-RU" sz="1100" b="1" u="none" strike="noStrike" dirty="0" smtClean="0">
                          <a:effectLst/>
                        </a:rPr>
                        <a:t>обучающихся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Средний балл по отделению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1168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sng" strike="noStrike" dirty="0">
                          <a:effectLst/>
                        </a:rPr>
                        <a:t>Только</a:t>
                      </a:r>
                      <a:r>
                        <a:rPr lang="ru-RU" sz="1100" b="1" u="none" strike="noStrike" dirty="0">
                          <a:effectLst/>
                        </a:rPr>
                        <a:t> на «отлично»</a:t>
                      </a:r>
                      <a:endParaRPr lang="ru-RU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 «хорошо» и «отлично»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Имеющих одну или две оценки «Три»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Имеющих смешанные оценки (3,4,5)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Имеющих 3-и и более н/а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89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1 отделение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313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53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47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65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</a:rPr>
                        <a:t>82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3,6</a:t>
                      </a:r>
                      <a:endParaRPr lang="ru-RU" sz="1200" b="0" i="0" u="none" strike="noStrike" dirty="0" smtClean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800" b="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238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smtClean="0">
                          <a:effectLst/>
                        </a:rPr>
                        <a:t>2,2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smtClean="0">
                          <a:effectLst/>
                        </a:rPr>
                        <a:t>16,9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smtClean="0">
                          <a:effectLst/>
                        </a:rPr>
                        <a:t>15,0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smtClean="0">
                          <a:effectLst/>
                        </a:rPr>
                        <a:t>20,8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26,2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2389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2 отделение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323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97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48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69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36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200" b="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3,9</a:t>
                      </a:r>
                      <a:endParaRPr lang="ru-RU" sz="1200" b="0" i="0" u="none" strike="noStrike" dirty="0" smtClean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238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21,4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2389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3 отделение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395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49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122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92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200" b="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3,3</a:t>
                      </a:r>
                      <a:endParaRPr lang="ru-RU" sz="1200" b="0" i="0" u="none" strike="noStrike" dirty="0" smtClean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238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18,7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30,9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2389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5 отделение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284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162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3,2</a:t>
                      </a:r>
                      <a:r>
                        <a:rPr lang="ru-RU" sz="12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238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65,3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23893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</a:rPr>
                        <a:t>6 отделение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406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114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33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185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31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200" b="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3, 7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238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28,1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45,6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  <a:tr h="238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42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352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189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603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270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3, 54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56" marR="7556" marT="7556" marB="0" anchor="ctr"/>
                </a:tc>
              </a:tr>
            </a:tbl>
          </a:graphicData>
        </a:graphic>
      </p:graphicFrame>
      <p:pic>
        <p:nvPicPr>
          <p:cNvPr id="16502" name="Picture 2" descr="C:\Users\ubtk\AppData\Local\Microsoft\Windows\Temporary Internet Files\Content.IE5\C4Q80USA\MC90043574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0"/>
            <a:ext cx="1643062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503" name="TextBox 3"/>
          <p:cNvSpPr txBox="1">
            <a:spLocks noChangeArrowheads="1"/>
          </p:cNvSpPr>
          <p:nvPr/>
        </p:nvSpPr>
        <p:spPr bwMode="auto">
          <a:xfrm>
            <a:off x="1476375" y="188913"/>
            <a:ext cx="68405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charset="0"/>
              </a:rPr>
              <a:t>Сводная таблица показателей успеваемости по отделениям колледжа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700808"/>
            <a:ext cx="3096343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n w="10541" cmpd="sng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Средний балл по итогам теоретического обучения в </a:t>
            </a:r>
            <a:r>
              <a:rPr lang="ru-RU" sz="1600" b="1" dirty="0" smtClean="0">
                <a:ln w="10541" cmpd="sng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2013/2014 </a:t>
            </a:r>
            <a:r>
              <a:rPr lang="ru-RU" sz="1600" b="1" dirty="0">
                <a:ln w="10541" cmpd="sng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учебном году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36613" y="2541588"/>
          <a:ext cx="2259767" cy="2407128"/>
        </p:xfrm>
        <a:graphic>
          <a:graphicData uri="http://schemas.openxmlformats.org/drawingml/2006/table">
            <a:tbl>
              <a:tblPr/>
              <a:tblGrid>
                <a:gridCol w="1107570"/>
                <a:gridCol w="1152197"/>
              </a:tblGrid>
              <a:tr h="40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№ отделения</a:t>
                      </a:r>
                      <a:endParaRPr lang="ru-RU" sz="1000" b="1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Средний балл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1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3,6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2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3,9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3,3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5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3,2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6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3,7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131840" y="476672"/>
            <a:ext cx="2808311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n w="10541" cmpd="sng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Средний балл по итогам практического обучения (практики) в </a:t>
            </a:r>
            <a:r>
              <a:rPr lang="ru-RU" sz="1600" b="1" dirty="0" smtClean="0">
                <a:ln w="10541" cmpd="sng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2013/2014 </a:t>
            </a:r>
            <a:r>
              <a:rPr lang="ru-RU" sz="1600" b="1" dirty="0">
                <a:ln w="10541" cmpd="sng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учебном году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76600" y="1628775"/>
          <a:ext cx="2376264" cy="2413026"/>
        </p:xfrm>
        <a:graphic>
          <a:graphicData uri="http://schemas.openxmlformats.org/drawingml/2006/table">
            <a:tbl>
              <a:tblPr/>
              <a:tblGrid>
                <a:gridCol w="1164668"/>
                <a:gridCol w="1211596"/>
              </a:tblGrid>
              <a:tr h="436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№ отделения</a:t>
                      </a:r>
                      <a:endParaRPr lang="ru-RU" sz="1000" b="1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Средний балл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1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3,6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2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4,2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4,4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5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2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6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4,3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084168" y="2060848"/>
            <a:ext cx="2916831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n w="10541" cmpd="sng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Средний балл по итогам экзаменационной сессии в </a:t>
            </a:r>
            <a:r>
              <a:rPr lang="ru-RU" sz="1600" b="1" dirty="0" smtClean="0">
                <a:ln w="10541" cmpd="sng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2013/2014 </a:t>
            </a:r>
            <a:r>
              <a:rPr lang="ru-RU" sz="1600" b="1" dirty="0">
                <a:ln w="10541" cmpd="sng">
                  <a:solidFill>
                    <a:schemeClr val="bg1">
                      <a:lumMod val="10000"/>
                    </a:schemeClr>
                  </a:solidFill>
                  <a:prstDash val="solid"/>
                </a:ln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учебном году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156325" y="3357563"/>
          <a:ext cx="1836204" cy="2387838"/>
        </p:xfrm>
        <a:graphic>
          <a:graphicData uri="http://schemas.openxmlformats.org/drawingml/2006/table">
            <a:tbl>
              <a:tblPr/>
              <a:tblGrid>
                <a:gridCol w="899971"/>
                <a:gridCol w="936233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№ отделения</a:t>
                      </a:r>
                      <a:endParaRPr lang="ru-RU" sz="1000" b="1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Средний балл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1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3,6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2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4,2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4,0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5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6 отделение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rial Cyr"/>
                        </a:rPr>
                        <a:t>3,9</a:t>
                      </a:r>
                      <a:endParaRPr lang="ru-RU" sz="10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 descr="C:\Users\ubtk\Desktop\Презентации\17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301207"/>
            <a:ext cx="1107639" cy="138454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051" name="Picture 3" descr="C:\Users\ubtk\Desktop\карандаш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260648"/>
            <a:ext cx="1368152" cy="1368152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843213" y="2565400"/>
            <a:ext cx="2592387" cy="1428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3,4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43213" y="2708275"/>
            <a:ext cx="2665412" cy="1444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27063" y="3141663"/>
            <a:ext cx="216058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Агент по туризму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843213" y="3141663"/>
            <a:ext cx="2665412" cy="1428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843213" y="3284538"/>
            <a:ext cx="2736850" cy="14446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843213" y="3429000"/>
            <a:ext cx="2665412" cy="1444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606425" y="3835400"/>
            <a:ext cx="21590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Секретарь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843213" y="3789363"/>
            <a:ext cx="2881312" cy="1444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843213" y="3933825"/>
            <a:ext cx="2808287" cy="1428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3,9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843213" y="4076700"/>
            <a:ext cx="2808287" cy="1444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6425" y="4473575"/>
            <a:ext cx="21590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Администратор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8325" y="5059363"/>
            <a:ext cx="2160588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Повар, кондитер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843213" y="4437063"/>
            <a:ext cx="2449512" cy="1444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843213" y="4581525"/>
            <a:ext cx="2665412" cy="1428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3,5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843213" y="4724400"/>
            <a:ext cx="3024187" cy="1444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4,1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843213" y="5013325"/>
            <a:ext cx="2881312" cy="14446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843213" y="5157788"/>
            <a:ext cx="2736850" cy="1428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843213" y="5300663"/>
            <a:ext cx="3241675" cy="14446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4,4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8325" y="5632450"/>
            <a:ext cx="21605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Коммерсант в торговле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843213" y="5732463"/>
            <a:ext cx="2881312" cy="1444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843213" y="5876925"/>
            <a:ext cx="2736850" cy="1444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3,4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843213" y="6021388"/>
            <a:ext cx="2952750" cy="14446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3,8</a:t>
            </a:r>
          </a:p>
        </p:txBody>
      </p:sp>
      <p:sp>
        <p:nvSpPr>
          <p:cNvPr id="18456" name="Прямоугольник 39"/>
          <p:cNvSpPr>
            <a:spLocks noChangeArrowheads="1"/>
          </p:cNvSpPr>
          <p:nvPr/>
        </p:nvSpPr>
        <p:spPr bwMode="auto">
          <a:xfrm>
            <a:off x="928688" y="928688"/>
            <a:ext cx="6913562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b="1">
                <a:solidFill>
                  <a:srgbClr val="050A0B"/>
                </a:solidFill>
                <a:latin typeface="Arial" charset="0"/>
              </a:rPr>
              <a:t>Динамика изменения среднего балла </a:t>
            </a:r>
          </a:p>
          <a:p>
            <a:pPr algn="ctr"/>
            <a:r>
              <a:rPr lang="ru-RU" sz="2500" b="1">
                <a:solidFill>
                  <a:srgbClr val="050A0B"/>
                </a:solidFill>
                <a:latin typeface="Arial" charset="0"/>
              </a:rPr>
              <a:t>по программам НПО за три года</a:t>
            </a:r>
          </a:p>
        </p:txBody>
      </p:sp>
      <p:sp>
        <p:nvSpPr>
          <p:cNvPr id="41" name="Овал 40"/>
          <p:cNvSpPr/>
          <p:nvPr/>
        </p:nvSpPr>
        <p:spPr>
          <a:xfrm>
            <a:off x="6875463" y="2924175"/>
            <a:ext cx="576262" cy="21748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6948488" y="3500438"/>
            <a:ext cx="576262" cy="2159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7019925" y="4149725"/>
            <a:ext cx="576263" cy="2159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84213" y="2452688"/>
            <a:ext cx="2046287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Агент рекламный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03800" y="3068638"/>
            <a:ext cx="576263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3,4</a:t>
            </a:r>
          </a:p>
        </p:txBody>
      </p:sp>
      <p:sp>
        <p:nvSpPr>
          <p:cNvPr id="18462" name="TextBox 46"/>
          <p:cNvSpPr txBox="1">
            <a:spLocks noChangeArrowheads="1"/>
          </p:cNvSpPr>
          <p:nvPr/>
        </p:nvSpPr>
        <p:spPr bwMode="auto">
          <a:xfrm>
            <a:off x="5940425" y="2565400"/>
            <a:ext cx="360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92725" y="3716338"/>
            <a:ext cx="35877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219700" y="4941888"/>
            <a:ext cx="5048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3,7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219700" y="5661025"/>
            <a:ext cx="504825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3,7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932363" y="4365625"/>
            <a:ext cx="3603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524750" y="2781300"/>
            <a:ext cx="14398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2010 - 2011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7596188" y="3357563"/>
            <a:ext cx="14033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2011 - 2012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7667625" y="4005263"/>
            <a:ext cx="141605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2012 - 2013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076825" y="2636838"/>
            <a:ext cx="43180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3,6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076825" y="3357563"/>
            <a:ext cx="396875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3,6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188" y="1808163"/>
            <a:ext cx="21605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Туризм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313" y="2420938"/>
            <a:ext cx="23749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Гостиничный сервис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71775" y="2420938"/>
            <a:ext cx="3024188" cy="1444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4,2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71775" y="2565400"/>
            <a:ext cx="2871788" cy="14922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4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771775" y="2708275"/>
            <a:ext cx="2592388" cy="144463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15925" y="3162300"/>
            <a:ext cx="237648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Технология продукции ОП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71775" y="3141663"/>
            <a:ext cx="2800350" cy="1444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3,8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771775" y="3284538"/>
            <a:ext cx="2657475" cy="14446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3,6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771775" y="3429000"/>
            <a:ext cx="2447925" cy="144463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8313" y="3644900"/>
            <a:ext cx="23749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Организация обслуживания в ОП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771775" y="3716338"/>
            <a:ext cx="1943100" cy="14128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771775" y="3860800"/>
            <a:ext cx="2736850" cy="1444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3,8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771775" y="4005263"/>
            <a:ext cx="2443163" cy="138112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3,4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843213" y="4365625"/>
            <a:ext cx="2800350" cy="13493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843213" y="4508500"/>
            <a:ext cx="2586037" cy="13493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3,7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857500" y="4643438"/>
            <a:ext cx="2881313" cy="142875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8313" y="4292600"/>
            <a:ext cx="23749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Коммерция</a:t>
            </a: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по отраслям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8313" y="4941888"/>
            <a:ext cx="2374900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Строительство и эксплуатация зданий и сооружений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857500" y="5214938"/>
            <a:ext cx="2571750" cy="1428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3,6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843213" y="5373688"/>
            <a:ext cx="2736850" cy="1428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3,8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843213" y="5516563"/>
            <a:ext cx="2871787" cy="127000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8313" y="5780088"/>
            <a:ext cx="2374900" cy="739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Товароведение и экспертиза качества потребительских товаров</a:t>
            </a:r>
          </a:p>
        </p:txBody>
      </p:sp>
      <p:sp>
        <p:nvSpPr>
          <p:cNvPr id="19480" name="Прямоугольник 36"/>
          <p:cNvSpPr>
            <a:spLocks noChangeArrowheads="1"/>
          </p:cNvSpPr>
          <p:nvPr/>
        </p:nvSpPr>
        <p:spPr bwMode="auto">
          <a:xfrm>
            <a:off x="971550" y="188913"/>
            <a:ext cx="705643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b="1">
                <a:solidFill>
                  <a:srgbClr val="050A0B"/>
                </a:solidFill>
                <a:latin typeface="Arial" charset="0"/>
              </a:rPr>
              <a:t>Динамика изменения среднего балла по программам СПО за три года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50838" y="1006475"/>
            <a:ext cx="2376487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Операционная деятельность в логистике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786063" y="1071563"/>
            <a:ext cx="3024187" cy="144462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4,2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2771775" y="1773238"/>
            <a:ext cx="2879725" cy="1428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2771775" y="1916113"/>
            <a:ext cx="2520950" cy="14446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2771775" y="2060575"/>
            <a:ext cx="2592388" cy="144463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5435600" y="1700213"/>
            <a:ext cx="43180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59338" y="2636838"/>
            <a:ext cx="504825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3,6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5219700" y="4292600"/>
            <a:ext cx="431800" cy="2778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3,9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286250" y="3643313"/>
            <a:ext cx="50323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2,8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932363" y="1989138"/>
            <a:ext cx="433387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3,6</a:t>
            </a:r>
          </a:p>
        </p:txBody>
      </p:sp>
      <p:sp>
        <p:nvSpPr>
          <p:cNvPr id="49" name="Овал 48"/>
          <p:cNvSpPr/>
          <p:nvPr/>
        </p:nvSpPr>
        <p:spPr>
          <a:xfrm>
            <a:off x="6948488" y="2852738"/>
            <a:ext cx="576262" cy="215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7019925" y="3357563"/>
            <a:ext cx="576263" cy="2159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7019925" y="3933825"/>
            <a:ext cx="576263" cy="2159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7596188" y="2781300"/>
            <a:ext cx="14033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2010 - 2011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7596188" y="3284538"/>
            <a:ext cx="140335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2011 - 2012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7596188" y="3860800"/>
            <a:ext cx="14160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2012 - 2013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003800" y="1844675"/>
            <a:ext cx="863600" cy="2778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3,5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2786063" y="5929313"/>
            <a:ext cx="2571750" cy="1428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3,6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786063" y="6072188"/>
            <a:ext cx="2443162" cy="138112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>
                    <a:lumMod val="10000"/>
                  </a:schemeClr>
                </a:solidFill>
                <a:cs typeface="Arial" pitchFamily="34" charset="0"/>
              </a:rPr>
              <a:t>3,4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0795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dirty="0" smtClean="0"/>
              <a:t>Анализ пропусков занятий обучающимися по отделениям</a:t>
            </a:r>
            <a:endParaRPr lang="ru-RU" sz="4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87450" y="1557338"/>
          <a:ext cx="6912768" cy="3784421"/>
        </p:xfrm>
        <a:graphic>
          <a:graphicData uri="http://schemas.openxmlformats.org/drawingml/2006/table">
            <a:tbl>
              <a:tblPr/>
              <a:tblGrid>
                <a:gridCol w="1152129"/>
                <a:gridCol w="2592287"/>
                <a:gridCol w="3168352"/>
              </a:tblGrid>
              <a:tr h="1224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№ отделения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 пропущенных занятий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 том числе пропусков по </a:t>
                      </a:r>
                      <a:r>
                        <a:rPr lang="ru-RU" sz="1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неуваж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 причине%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214290"/>
            <a:ext cx="856932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Сравнительный анализ пропусков занятий по профессиям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071688" y="1643063"/>
          <a:ext cx="4562339" cy="3723647"/>
        </p:xfrm>
        <a:graphic>
          <a:graphicData uri="http://schemas.openxmlformats.org/drawingml/2006/table">
            <a:tbl>
              <a:tblPr/>
              <a:tblGrid>
                <a:gridCol w="1923877"/>
                <a:gridCol w="1319231"/>
                <a:gridCol w="1319231"/>
              </a:tblGrid>
              <a:tr h="11679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Профессия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 пропущенных занятий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 том числе пропусков по </a:t>
                      </a:r>
                      <a:r>
                        <a:rPr lang="ru-RU" sz="1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неуваж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 причине%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Повар,кондитер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</a:rPr>
                        <a:t>Агент рекламный</a:t>
                      </a:r>
                      <a:endParaRPr lang="ru-RU" sz="1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</a:rPr>
                        <a:t>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/>
                        </a:rPr>
                        <a:t>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Секретарь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Администратор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Агент по туризму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Коммерсант по отраслям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313" y="214313"/>
            <a:ext cx="856932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Сравнительный анализ пропусков занятий по специальностям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286000" y="1428750"/>
          <a:ext cx="4471092" cy="4436607"/>
        </p:xfrm>
        <a:graphic>
          <a:graphicData uri="http://schemas.openxmlformats.org/drawingml/2006/table">
            <a:tbl>
              <a:tblPr/>
              <a:tblGrid>
                <a:gridCol w="1885400"/>
                <a:gridCol w="1292846"/>
                <a:gridCol w="1292846"/>
              </a:tblGrid>
              <a:tr h="1106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Специальность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 пропущенных занятий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 том числе пропусков по </a:t>
                      </a:r>
                      <a:r>
                        <a:rPr lang="ru-RU" sz="1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неуваж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 причине%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9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Менеджмент в туризме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4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Туризм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9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Гостиничный сервис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8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Технология продукции общественного питания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8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Организация обслуживания в общественном питании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8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Строительство и эксплуатация зданий и сооружений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388" y="3429000"/>
          <a:ext cx="4003292" cy="279169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14499"/>
                <a:gridCol w="1142999"/>
                <a:gridCol w="1145794"/>
              </a:tblGrid>
              <a:tr h="307159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492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242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434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943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42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242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4242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827584" y="116632"/>
          <a:ext cx="6885806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619125"/>
            <a:ext cx="4176712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 rot="19317008">
            <a:off x="-209985" y="1069473"/>
            <a:ext cx="3672000" cy="584775"/>
          </a:xfrm>
          <a:prstGeom prst="rect">
            <a:avLst/>
          </a:prstGeom>
          <a:noFill/>
          <a:scene3d>
            <a:camera prst="obliqueTopRight"/>
            <a:lightRig rig="threePt" dir="t"/>
          </a:scene3d>
          <a:sp3d z="44450"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САМОЕ ВЫСОКОЕ КАЧЕСТВО ЗНАНИЙ ГРУПП ПО ОТДЕЛЕНИЯМ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620713"/>
            <a:ext cx="36004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 rot="3298711">
            <a:off x="5873750" y="1644650"/>
            <a:ext cx="4219576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>
                    <a:lumMod val="10000"/>
                  </a:schemeClr>
                </a:solidFill>
                <a:latin typeface="+mn-lt"/>
                <a:cs typeface="+mn-cs"/>
              </a:rPr>
              <a:t>САМОЕ  НИЗКОЕ КАЧЕСТВО ЗНАНИЙ ГРУПП ПО ОТДЕЛЕНИЯМ</a:t>
            </a:r>
          </a:p>
        </p:txBody>
      </p:sp>
      <p:pic>
        <p:nvPicPr>
          <p:cNvPr id="2560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6100" y="2420938"/>
            <a:ext cx="43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2636838"/>
            <a:ext cx="6953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3716338"/>
            <a:ext cx="6953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2" descr="C:\Users\ubtk\Desktop\бег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602087">
            <a:off x="-301625" y="2544763"/>
            <a:ext cx="1766888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Picture 3" descr="C:\Users\ubtk\Desktop\бег 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425" y="4724400"/>
            <a:ext cx="1058863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18487" cy="5048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Низкое качество знаний по предметам</a:t>
            </a:r>
            <a:endParaRPr lang="ru-RU" sz="3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4213" y="692150"/>
          <a:ext cx="7416824" cy="1343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3096344"/>
                <a:gridCol w="1368152"/>
                <a:gridCol w="1656184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Отделение, № группы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Предмет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Средний балл по предмету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Преподаватель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3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отделение, группа №420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Технология и организация т/о деятельности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Акентьева С.И.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33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отделение, 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группа №321</a:t>
                      </a:r>
                      <a:endParaRPr lang="ru-RU" sz="1200" b="0" i="0" u="none" strike="noStrike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Основы экономики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Дмитриева М.В.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84213" y="2060575"/>
          <a:ext cx="7416824" cy="900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290"/>
                <a:gridCol w="3056198"/>
                <a:gridCol w="1378985"/>
                <a:gridCol w="1645351"/>
              </a:tblGrid>
              <a:tr h="443301">
                <a:tc>
                  <a:txBody>
                    <a:bodyPr/>
                    <a:lstStyle/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отделение, группа №155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 секретарского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дела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Гружевская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Н.Ф.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3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отделение, группа №316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Использование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информационных технологий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26,1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Зеленцова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Н.Н.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84213" y="2924175"/>
          <a:ext cx="741682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290"/>
                <a:gridCol w="3056198"/>
                <a:gridCol w="1378985"/>
                <a:gridCol w="1645351"/>
              </a:tblGrid>
              <a:tr h="2411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отделение, группа №341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Иностранный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язык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26,1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Стрельцова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Н.А., Иванова И.В.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84213" y="3357563"/>
          <a:ext cx="741682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290"/>
                <a:gridCol w="3056198"/>
                <a:gridCol w="1378985"/>
                <a:gridCol w="1645351"/>
              </a:tblGrid>
              <a:tr h="443301">
                <a:tc>
                  <a:txBody>
                    <a:bodyPr/>
                    <a:lstStyle/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отделение, группа № 341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Основы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философии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31,1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Мищенко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О.А.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84213" y="3789363"/>
          <a:ext cx="741682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290"/>
                <a:gridCol w="3056198"/>
                <a:gridCol w="1378985"/>
                <a:gridCol w="1645351"/>
              </a:tblGrid>
              <a:tr h="443301">
                <a:tc>
                  <a:txBody>
                    <a:bodyPr/>
                    <a:lstStyle/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 отделение, группа №140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Русский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язык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Кожеко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О.Н.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84213" y="4221163"/>
          <a:ext cx="7416824" cy="900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3096344"/>
                <a:gridCol w="1368152"/>
                <a:gridCol w="1656184"/>
              </a:tblGrid>
              <a:tr h="443301">
                <a:tc>
                  <a:txBody>
                    <a:bodyPr/>
                    <a:lstStyle/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 отделение, группа №431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Иностранный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язык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26,1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Комарова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Н.И.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3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отделение, группа №180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Иностранный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язык</a:t>
                      </a:r>
                      <a:endParaRPr lang="ru-RU" sz="1200" b="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Панкова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И.М.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8313" y="692150"/>
          <a:ext cx="7776864" cy="1801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2376264"/>
                <a:gridCol w="1944216"/>
                <a:gridCol w="1800200"/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Отделение, № группы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Предмет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Средний балл по предмету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Преподаватель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3301"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отделение, группа №320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Физкультура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96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Шило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С.Е.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3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отделение, группа №327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Психологический практикум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95,2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Радзевич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И.Д.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33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отделение, 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группа №321</a:t>
                      </a:r>
                      <a:endParaRPr lang="ru-RU" sz="1200" b="0" i="0" u="none" strike="noStrike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Основы экономики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92,6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Евсеева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Е.В.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8313" y="2565400"/>
          <a:ext cx="7776864" cy="900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2376065"/>
                <a:gridCol w="1955248"/>
                <a:gridCol w="1789367"/>
              </a:tblGrid>
              <a:tr h="443301">
                <a:tc>
                  <a:txBody>
                    <a:bodyPr/>
                    <a:lstStyle/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отделение, группа №116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деятельности служб бронирования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96,8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Безрукова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С.В., Фролова В.И.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3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отделение, группа №310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Безопасность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жизнедеятельности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95,2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Бусева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А.С.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8313" y="3500438"/>
          <a:ext cx="7776864" cy="1015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2376065"/>
                <a:gridCol w="1955248"/>
                <a:gridCol w="1789367"/>
              </a:tblGrid>
              <a:tr h="443301">
                <a:tc>
                  <a:txBody>
                    <a:bodyPr/>
                    <a:lstStyle/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отделение, группа № 248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Технология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приготовления напитков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96,6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Аристова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С.Е.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3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отделение, группа №278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Безопасность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жизнедеятельности</a:t>
                      </a:r>
                      <a:endParaRPr lang="ru-RU" sz="1200" b="0" i="0" u="none" strike="noStrike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95,7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Захарова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Е.В.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68313" y="4437063"/>
          <a:ext cx="77768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2376065"/>
                <a:gridCol w="1955248"/>
                <a:gridCol w="1789367"/>
              </a:tblGrid>
              <a:tr h="443301">
                <a:tc>
                  <a:txBody>
                    <a:bodyPr/>
                    <a:lstStyle/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отделение, группа № 470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История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baseline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с-з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региона России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93,1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Симакина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О.А.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68313" y="4941888"/>
          <a:ext cx="7848872" cy="1052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2376065"/>
                <a:gridCol w="1955248"/>
                <a:gridCol w="1861375"/>
              </a:tblGrid>
              <a:tr h="443301">
                <a:tc>
                  <a:txBody>
                    <a:bodyPr/>
                    <a:lstStyle/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 отделение, группа №121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Безопасность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жизнедеятельности</a:t>
                      </a:r>
                      <a:endParaRPr lang="ru-RU" sz="1100" b="0" i="0" u="none" strike="noStrike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93,8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Максимова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Т.П.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3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отделение, группа №110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Право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84,4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Ковтун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Л.В.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68313" y="5876925"/>
          <a:ext cx="7920880" cy="900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2314"/>
                <a:gridCol w="2479935"/>
                <a:gridCol w="1955248"/>
                <a:gridCol w="1933383"/>
              </a:tblGrid>
              <a:tr h="443301">
                <a:tc>
                  <a:txBody>
                    <a:bodyPr/>
                    <a:lstStyle/>
                    <a:p>
                      <a:pPr algn="ctr"/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 отделение, группа №160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Физкультура</a:t>
                      </a:r>
                    </a:p>
                    <a:p>
                      <a:pPr algn="ctr"/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86,7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Кочкина</a:t>
                      </a:r>
                      <a:r>
                        <a:rPr lang="ru-RU" sz="12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В.Е.</a:t>
                      </a:r>
                      <a:endParaRPr lang="ru-RU" sz="12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3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2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отделение, группа №331</a:t>
                      </a:r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Товароведение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86,4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Волосик</a:t>
                      </a:r>
                      <a:r>
                        <a:rPr lang="ru-RU" sz="12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Л.С.</a:t>
                      </a:r>
                      <a:endParaRPr lang="ru-RU" sz="12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468313" y="0"/>
            <a:ext cx="8218487" cy="504825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bg1"/>
                </a:solidFill>
              </a:rPr>
              <a:t>Высокое качество знаний по предметам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-142900"/>
            <a:ext cx="8388424" cy="67710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800" b="1" dirty="0">
                <a:ln w="11430"/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прогноз выпускников </a:t>
            </a:r>
            <a:r>
              <a:rPr lang="ru-RU" sz="3800" b="1" dirty="0" smtClean="0">
                <a:ln w="11430"/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2014 </a:t>
            </a:r>
            <a:r>
              <a:rPr lang="ru-RU" sz="3800" b="1" dirty="0">
                <a:ln w="11430"/>
                <a:solidFill>
                  <a:schemeClr val="bg1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года</a:t>
            </a: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214282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643438" y="1357298"/>
          <a:ext cx="3857652" cy="4740656"/>
        </p:xfrm>
        <a:graphic>
          <a:graphicData uri="http://schemas.openxmlformats.org/drawingml/2006/table">
            <a:tbl>
              <a:tblPr/>
              <a:tblGrid>
                <a:gridCol w="619979"/>
                <a:gridCol w="2411033"/>
                <a:gridCol w="826640"/>
              </a:tblGrid>
              <a:tr h="324727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специальностей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Всего выпускников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9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682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260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031601.01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Агент рекламный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101101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Гостиничный сервис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100106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Организация обслуживания в общественном питании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100114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Организация обслуживания в общественном питании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100401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Туризм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100701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Коммерция по отраслям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77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100801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Товароведение и экспертиза качества потребительских товаров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38.9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Коммерсант в торговле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260502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Технология продукции общественного питания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260807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Технология продукции общественного питания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260807.01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Повар, кондитер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270103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 и эксплуатация зданий и сооружений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270802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 и эксплуатация зданий и сооружений</a:t>
                      </a: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080214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Операционная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деятельность в логистике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2735" marR="2735" marT="27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28596" y="1643050"/>
          <a:ext cx="3929114" cy="3643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1"/>
                <a:gridCol w="785818"/>
                <a:gridCol w="714399"/>
                <a:gridCol w="1071576"/>
              </a:tblGrid>
              <a:tr h="77798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Отд.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НПО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СПО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Итого</a:t>
                      </a:r>
                      <a:endParaRPr lang="ru-RU" sz="1800" dirty="0"/>
                    </a:p>
                  </a:txBody>
                  <a:tcPr anchor="ctr"/>
                </a:tc>
              </a:tr>
              <a:tr h="5730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Туризм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24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169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193</a:t>
                      </a:r>
                      <a:endParaRPr lang="ru-RU" sz="1800" b="1" dirty="0"/>
                    </a:p>
                  </a:txBody>
                  <a:tcPr anchor="ctr"/>
                </a:tc>
              </a:tr>
              <a:tr h="5730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Гостиничный сервис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117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117</a:t>
                      </a:r>
                      <a:endParaRPr lang="ru-RU" sz="1800" b="1" dirty="0"/>
                    </a:p>
                  </a:txBody>
                  <a:tcPr anchor="ctr"/>
                </a:tc>
              </a:tr>
              <a:tr h="5730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Ресторанный сервис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48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159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207</a:t>
                      </a:r>
                      <a:endParaRPr lang="ru-RU" sz="1800" b="1" dirty="0"/>
                    </a:p>
                  </a:txBody>
                  <a:tcPr anchor="ctr"/>
                </a:tc>
              </a:tr>
              <a:tr h="5730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Коммерции и строительства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21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144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165</a:t>
                      </a:r>
                      <a:endParaRPr lang="ru-RU" sz="1800" b="1" dirty="0"/>
                    </a:p>
                  </a:txBody>
                  <a:tcPr anchor="ctr"/>
                </a:tc>
              </a:tr>
              <a:tr h="57307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Всего: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93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smtClean="0"/>
                        <a:t>589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682</a:t>
                      </a:r>
                      <a:endParaRPr lang="ru-RU" sz="1800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9489327">
            <a:off x="729189" y="2967335"/>
            <a:ext cx="768563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1430"/>
                <a:solidFill>
                  <a:srgbClr val="050A0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Komputer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Komputer</Template>
  <TotalTime>161</TotalTime>
  <Words>1275</Words>
  <Application>Microsoft Office PowerPoint</Application>
  <PresentationFormat>Экран (4:3)</PresentationFormat>
  <Paragraphs>578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Komputer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пропусков занятий обучающимися по отделениям</vt:lpstr>
      <vt:lpstr>          </vt:lpstr>
      <vt:lpstr>          </vt:lpstr>
      <vt:lpstr>Презентация PowerPoint</vt:lpstr>
      <vt:lpstr>Презентация PowerPoint</vt:lpstr>
      <vt:lpstr>Низкое качество знаний по предметам</vt:lpstr>
      <vt:lpstr>Презентация PowerPoint</vt:lpstr>
      <vt:lpstr>Презентация PowerPoint</vt:lpstr>
      <vt:lpstr>Презентация PowerPoint</vt:lpstr>
    </vt:vector>
  </TitlesOfParts>
  <Company>BTK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>Компьютер</dc:subject>
  <dc:creator>Администратор</dc:creator>
  <dc:description>http://propowerpoint.ru - Бесплатные шаблоны для презентаций. Полезные советы и уроки PowerPoint .</dc:description>
  <cp:lastModifiedBy>Учебная часть</cp:lastModifiedBy>
  <cp:revision>22</cp:revision>
  <dcterms:created xsi:type="dcterms:W3CDTF">2013-12-28T08:21:01Z</dcterms:created>
  <dcterms:modified xsi:type="dcterms:W3CDTF">2016-01-19T08:22:54Z</dcterms:modified>
</cp:coreProperties>
</file>