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9" r:id="rId3"/>
    <p:sldId id="261" r:id="rId4"/>
    <p:sldId id="288" r:id="rId5"/>
    <p:sldId id="285" r:id="rId6"/>
    <p:sldId id="266" r:id="rId7"/>
    <p:sldId id="290" r:id="rId8"/>
    <p:sldId id="291" r:id="rId9"/>
    <p:sldId id="300" r:id="rId10"/>
    <p:sldId id="295" r:id="rId11"/>
    <p:sldId id="296" r:id="rId12"/>
    <p:sldId id="297" r:id="rId13"/>
    <p:sldId id="301" r:id="rId14"/>
    <p:sldId id="294" r:id="rId15"/>
    <p:sldId id="302" r:id="rId16"/>
    <p:sldId id="303" r:id="rId17"/>
    <p:sldId id="305" r:id="rId18"/>
    <p:sldId id="306" r:id="rId19"/>
    <p:sldId id="307" r:id="rId20"/>
    <p:sldId id="309" r:id="rId21"/>
    <p:sldId id="311" r:id="rId22"/>
    <p:sldId id="308" r:id="rId23"/>
    <p:sldId id="310" r:id="rId24"/>
    <p:sldId id="313" r:id="rId25"/>
    <p:sldId id="312" r:id="rId26"/>
    <p:sldId id="314" r:id="rId27"/>
    <p:sldId id="277" r:id="rId28"/>
  </p:sldIdLst>
  <p:sldSz cx="9144000" cy="5143500" type="screen16x9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33CCCC"/>
    <a:srgbClr val="CCCC00"/>
    <a:srgbClr val="FF9999"/>
    <a:srgbClr val="1D528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26" autoAdjust="0"/>
    <p:restoredTop sz="94660" autoAdjust="0"/>
  </p:normalViewPr>
  <p:slideViewPr>
    <p:cSldViewPr>
      <p:cViewPr>
        <p:scale>
          <a:sx n="130" d="100"/>
          <a:sy n="130" d="100"/>
        </p:scale>
        <p:origin x="-990" y="-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Из них неблагополучные</c:v>
          </c:tx>
          <c:spPr>
            <a:solidFill>
              <a:srgbClr val="FF0000"/>
            </a:solidFill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Лист1!$B$3:$C$10</c:f>
              <c:multiLvlStrCache>
                <c:ptCount val="8"/>
                <c:lvl>
                  <c:pt idx="0">
                    <c:v>Проживающие в ЛО</c:v>
                  </c:pt>
                  <c:pt idx="1">
                    <c:v>Иногороднних</c:v>
                  </c:pt>
                  <c:pt idx="2">
                    <c:v>Проживающие в ЛО</c:v>
                  </c:pt>
                  <c:pt idx="3">
                    <c:v>Иногороднних</c:v>
                  </c:pt>
                  <c:pt idx="4">
                    <c:v>Проживающие в ЛО</c:v>
                  </c:pt>
                  <c:pt idx="5">
                    <c:v>Иногороднних</c:v>
                  </c:pt>
                  <c:pt idx="6">
                    <c:v>Проживающие в ЛО</c:v>
                  </c:pt>
                  <c:pt idx="7">
                    <c:v>Иногороднних</c:v>
                  </c:pt>
                </c:lvl>
                <c:lvl>
                  <c:pt idx="0">
                    <c:v>2012-2013</c:v>
                  </c:pt>
                  <c:pt idx="2">
                    <c:v>2013-2014</c:v>
                  </c:pt>
                  <c:pt idx="4">
                    <c:v>2014-2015</c:v>
                  </c:pt>
                  <c:pt idx="6">
                    <c:v>2015-2016</c:v>
                  </c:pt>
                </c:lvl>
              </c:multiLvlStrCache>
            </c:multiLvlStrRef>
          </c:cat>
          <c:val>
            <c:numRef>
              <c:f>Лист1!$D$3:$D$10</c:f>
              <c:numCache>
                <c:formatCode>General</c:formatCode>
                <c:ptCount val="8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7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7</c:v>
                </c:pt>
              </c:numCache>
            </c:numRef>
          </c:val>
        </c:ser>
        <c:ser>
          <c:idx val="1"/>
          <c:order val="1"/>
          <c:tx>
            <c:v>Общее кол-во проживающих</c:v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txPr>
              <a:bodyPr/>
              <a:lstStyle/>
              <a:p>
                <a:pPr>
                  <a:defRPr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Лист1!$B$3:$C$10</c:f>
              <c:multiLvlStrCache>
                <c:ptCount val="8"/>
                <c:lvl>
                  <c:pt idx="0">
                    <c:v>Проживающие в ЛО</c:v>
                  </c:pt>
                  <c:pt idx="1">
                    <c:v>Иногороднних</c:v>
                  </c:pt>
                  <c:pt idx="2">
                    <c:v>Проживающие в ЛО</c:v>
                  </c:pt>
                  <c:pt idx="3">
                    <c:v>Иногороднних</c:v>
                  </c:pt>
                  <c:pt idx="4">
                    <c:v>Проживающие в ЛО</c:v>
                  </c:pt>
                  <c:pt idx="5">
                    <c:v>Иногороднних</c:v>
                  </c:pt>
                  <c:pt idx="6">
                    <c:v>Проживающие в ЛО</c:v>
                  </c:pt>
                  <c:pt idx="7">
                    <c:v>Иногороднних</c:v>
                  </c:pt>
                </c:lvl>
                <c:lvl>
                  <c:pt idx="0">
                    <c:v>2012-2013</c:v>
                  </c:pt>
                  <c:pt idx="2">
                    <c:v>2013-2014</c:v>
                  </c:pt>
                  <c:pt idx="4">
                    <c:v>2014-2015</c:v>
                  </c:pt>
                  <c:pt idx="6">
                    <c:v>2015-2016</c:v>
                  </c:pt>
                </c:lvl>
              </c:multiLvlStrCache>
            </c:multiLvlStrRef>
          </c:cat>
          <c:val>
            <c:numRef>
              <c:f>Лист1!$E$3:$E$10</c:f>
              <c:numCache>
                <c:formatCode>General</c:formatCode>
                <c:ptCount val="8"/>
                <c:pt idx="0">
                  <c:v>48</c:v>
                </c:pt>
                <c:pt idx="1">
                  <c:v>84</c:v>
                </c:pt>
                <c:pt idx="2">
                  <c:v>33</c:v>
                </c:pt>
                <c:pt idx="3">
                  <c:v>83</c:v>
                </c:pt>
                <c:pt idx="4">
                  <c:v>32</c:v>
                </c:pt>
                <c:pt idx="5">
                  <c:v>101</c:v>
                </c:pt>
                <c:pt idx="6">
                  <c:v>30</c:v>
                </c:pt>
                <c:pt idx="7">
                  <c:v>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5476992"/>
        <c:axId val="145482880"/>
      </c:barChart>
      <c:catAx>
        <c:axId val="1454769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45482880"/>
        <c:crosses val="autoZero"/>
        <c:auto val="1"/>
        <c:lblAlgn val="ctr"/>
        <c:lblOffset val="100"/>
        <c:noMultiLvlLbl val="0"/>
      </c:catAx>
      <c:valAx>
        <c:axId val="14548288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one"/>
        <c:crossAx val="14547699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b="1" i="0" baseline="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56334291441501"/>
          <c:y val="9.0796955100227075E-2"/>
          <c:w val="0.60690980759033009"/>
          <c:h val="0.89345576644176772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4.8466378473670642E-2"/>
                  <c:y val="1.528748789817005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656276137032987E-2"/>
                  <c:y val="-8.7219723602139393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70C0"/>
                        </a:solidFill>
                      </a:rPr>
                      <a:t>На «хорошо» и «отлично»; 30%</a:t>
                    </a:r>
                    <a:endParaRPr lang="ru-RU" dirty="0">
                      <a:solidFill>
                        <a:schemeClr val="accent6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70C0"/>
                        </a:solidFill>
                      </a:rPr>
                      <a:t>Имеющих смешанные оценки (3,4,5); 44%</a:t>
                    </a:r>
                    <a:endParaRPr lang="ru-RU" dirty="0">
                      <a:solidFill>
                        <a:srgbClr val="00B05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Лист1!$A$11:$A$14</c:f>
              <c:strCache>
                <c:ptCount val="4"/>
                <c:pt idx="0">
                  <c:v>Только на «отлично»</c:v>
                </c:pt>
                <c:pt idx="1">
                  <c:v>На «хорошо» и «отлично»</c:v>
                </c:pt>
                <c:pt idx="2">
                  <c:v>Имеющих смешанные оценки (3,4,5)</c:v>
                </c:pt>
                <c:pt idx="3">
                  <c:v>Имеют н/а</c:v>
                </c:pt>
              </c:strCache>
            </c:strRef>
          </c:cat>
          <c:val>
            <c:numRef>
              <c:f>Лист1!$B$11:$B$14</c:f>
              <c:numCache>
                <c:formatCode>0%</c:formatCode>
                <c:ptCount val="4"/>
                <c:pt idx="0">
                  <c:v>0.1</c:v>
                </c:pt>
                <c:pt idx="1">
                  <c:v>0.30299145299145297</c:v>
                </c:pt>
                <c:pt idx="2">
                  <c:v>0.44059829059829059</c:v>
                </c:pt>
                <c:pt idx="3">
                  <c:v>0.15512820512820522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61BBA-CECF-4EF3-BAC0-DE6871D965C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C961785F-13B2-4CD2-86C3-31CBFC611CBA}">
      <dgm:prSet phldrT="[Текст]"/>
      <dgm:spPr/>
      <dgm:t>
        <a:bodyPr/>
        <a:lstStyle/>
        <a:p>
          <a:r>
            <a:rPr lang="ru-RU" dirty="0" smtClean="0"/>
            <a:t>Группа № 211 </a:t>
          </a:r>
          <a:r>
            <a:rPr lang="ru-RU" dirty="0" smtClean="0">
              <a:solidFill>
                <a:srgbClr val="FF0000"/>
              </a:solidFill>
            </a:rPr>
            <a:t>95,8</a:t>
          </a:r>
          <a:endParaRPr lang="ru-RU" dirty="0">
            <a:solidFill>
              <a:srgbClr val="FF0000"/>
            </a:solidFill>
          </a:endParaRPr>
        </a:p>
      </dgm:t>
    </dgm:pt>
    <dgm:pt modelId="{BA290F90-30CC-46EA-804A-2170D09544B6}" type="parTrans" cxnId="{13B540A1-D865-4E45-BD92-8B8034005554}">
      <dgm:prSet/>
      <dgm:spPr/>
      <dgm:t>
        <a:bodyPr/>
        <a:lstStyle/>
        <a:p>
          <a:endParaRPr lang="ru-RU"/>
        </a:p>
      </dgm:t>
    </dgm:pt>
    <dgm:pt modelId="{D4418185-88D3-408D-B575-144D803FCA43}" type="sibTrans" cxnId="{13B540A1-D865-4E45-BD92-8B8034005554}">
      <dgm:prSet/>
      <dgm:spPr/>
      <dgm:t>
        <a:bodyPr/>
        <a:lstStyle/>
        <a:p>
          <a:endParaRPr lang="ru-RU"/>
        </a:p>
      </dgm:t>
    </dgm:pt>
    <dgm:pt modelId="{7E4406A3-688E-4808-9F4A-CB5E85616A69}">
      <dgm:prSet phldrT="[Текст]"/>
      <dgm:spPr/>
      <dgm:t>
        <a:bodyPr/>
        <a:lstStyle/>
        <a:p>
          <a:r>
            <a:rPr lang="ru-RU" dirty="0" smtClean="0"/>
            <a:t>Группа № 280 </a:t>
          </a:r>
          <a:r>
            <a:rPr lang="ru-RU" dirty="0" smtClean="0">
              <a:solidFill>
                <a:srgbClr val="FF0000"/>
              </a:solidFill>
            </a:rPr>
            <a:t>88,3</a:t>
          </a:r>
          <a:endParaRPr lang="ru-RU" dirty="0">
            <a:solidFill>
              <a:srgbClr val="FF0000"/>
            </a:solidFill>
          </a:endParaRPr>
        </a:p>
      </dgm:t>
    </dgm:pt>
    <dgm:pt modelId="{D386E71A-F2A5-407F-BFEB-9F241058886E}" type="parTrans" cxnId="{1583D7DF-FF2C-4ABD-8ABE-EE66165F0442}">
      <dgm:prSet/>
      <dgm:spPr/>
      <dgm:t>
        <a:bodyPr/>
        <a:lstStyle/>
        <a:p>
          <a:endParaRPr lang="ru-RU"/>
        </a:p>
      </dgm:t>
    </dgm:pt>
    <dgm:pt modelId="{563F9E50-E4B5-4F4D-94D5-6104EC1F48AE}" type="sibTrans" cxnId="{1583D7DF-FF2C-4ABD-8ABE-EE66165F0442}">
      <dgm:prSet/>
      <dgm:spPr/>
      <dgm:t>
        <a:bodyPr/>
        <a:lstStyle/>
        <a:p>
          <a:endParaRPr lang="ru-RU"/>
        </a:p>
      </dgm:t>
    </dgm:pt>
    <dgm:pt modelId="{CEAC086A-773D-4D5A-A360-05E4D0810AC4}">
      <dgm:prSet phldrT="[Текст]"/>
      <dgm:spPr/>
      <dgm:t>
        <a:bodyPr/>
        <a:lstStyle/>
        <a:p>
          <a:r>
            <a:rPr lang="ru-RU" dirty="0" smtClean="0"/>
            <a:t>Группа № 146 </a:t>
          </a:r>
          <a:r>
            <a:rPr lang="ru-RU" dirty="0" smtClean="0">
              <a:solidFill>
                <a:srgbClr val="FF0000"/>
              </a:solidFill>
            </a:rPr>
            <a:t>82,7</a:t>
          </a:r>
          <a:endParaRPr lang="ru-RU" dirty="0">
            <a:solidFill>
              <a:srgbClr val="FF0000"/>
            </a:solidFill>
          </a:endParaRPr>
        </a:p>
      </dgm:t>
    </dgm:pt>
    <dgm:pt modelId="{3E32F442-D1EE-43F2-9697-2B7F09374486}" type="parTrans" cxnId="{0BA73193-97F6-4E2A-A49B-7098A8EC4973}">
      <dgm:prSet/>
      <dgm:spPr/>
      <dgm:t>
        <a:bodyPr/>
        <a:lstStyle/>
        <a:p>
          <a:endParaRPr lang="ru-RU"/>
        </a:p>
      </dgm:t>
    </dgm:pt>
    <dgm:pt modelId="{007DB945-2D3A-45AF-9EE5-C2312C925420}" type="sibTrans" cxnId="{0BA73193-97F6-4E2A-A49B-7098A8EC4973}">
      <dgm:prSet/>
      <dgm:spPr/>
      <dgm:t>
        <a:bodyPr/>
        <a:lstStyle/>
        <a:p>
          <a:endParaRPr lang="ru-RU"/>
        </a:p>
      </dgm:t>
    </dgm:pt>
    <dgm:pt modelId="{65BD12D4-8DE4-4A8B-BA16-6C883AA31B4D}">
      <dgm:prSet/>
      <dgm:spPr/>
      <dgm:t>
        <a:bodyPr/>
        <a:lstStyle/>
        <a:p>
          <a:r>
            <a:rPr lang="ru-RU" dirty="0" smtClean="0"/>
            <a:t>Группа № 226 </a:t>
          </a:r>
          <a:r>
            <a:rPr lang="ru-RU" dirty="0" smtClean="0">
              <a:solidFill>
                <a:srgbClr val="FF0000"/>
              </a:solidFill>
            </a:rPr>
            <a:t>73,8</a:t>
          </a:r>
          <a:endParaRPr lang="ru-RU" dirty="0">
            <a:solidFill>
              <a:srgbClr val="FF0000"/>
            </a:solidFill>
          </a:endParaRPr>
        </a:p>
      </dgm:t>
    </dgm:pt>
    <dgm:pt modelId="{6CA99DA0-2C0B-49E1-96BC-6B4289FEAD17}" type="parTrans" cxnId="{5BB91FCA-BFD5-428E-882F-A19FF70C9AE5}">
      <dgm:prSet/>
      <dgm:spPr/>
      <dgm:t>
        <a:bodyPr/>
        <a:lstStyle/>
        <a:p>
          <a:endParaRPr lang="ru-RU"/>
        </a:p>
      </dgm:t>
    </dgm:pt>
    <dgm:pt modelId="{94F3CB7F-528E-4E5C-A0BD-7B0367C5F324}" type="sibTrans" cxnId="{5BB91FCA-BFD5-428E-882F-A19FF70C9AE5}">
      <dgm:prSet/>
      <dgm:spPr/>
      <dgm:t>
        <a:bodyPr/>
        <a:lstStyle/>
        <a:p>
          <a:endParaRPr lang="ru-RU"/>
        </a:p>
      </dgm:t>
    </dgm:pt>
    <dgm:pt modelId="{C13F6A53-D515-4B4F-94D7-53F63B776D1C}" type="pres">
      <dgm:prSet presAssocID="{70261BBA-CECF-4EF3-BAC0-DE6871D965C0}" presName="compositeShape" presStyleCnt="0">
        <dgm:presLayoutVars>
          <dgm:dir/>
          <dgm:resizeHandles/>
        </dgm:presLayoutVars>
      </dgm:prSet>
      <dgm:spPr/>
    </dgm:pt>
    <dgm:pt modelId="{8636BF19-8300-4F9C-A117-16A2770183E2}" type="pres">
      <dgm:prSet presAssocID="{70261BBA-CECF-4EF3-BAC0-DE6871D965C0}" presName="pyramid" presStyleLbl="node1" presStyleIdx="0" presStyleCnt="1" custLinFactNeighborX="801" custLinFactNeighborY="388"/>
      <dgm:spPr>
        <a:solidFill>
          <a:srgbClr val="FF0000"/>
        </a:solidFill>
      </dgm:spPr>
    </dgm:pt>
    <dgm:pt modelId="{C69C39C0-A961-4104-86C8-A83E542A3BEE}" type="pres">
      <dgm:prSet presAssocID="{70261BBA-CECF-4EF3-BAC0-DE6871D965C0}" presName="theList" presStyleCnt="0"/>
      <dgm:spPr/>
    </dgm:pt>
    <dgm:pt modelId="{A8C774BC-BA7F-464D-854E-A52EC1A0731A}" type="pres">
      <dgm:prSet presAssocID="{C961785F-13B2-4CD2-86C3-31CBFC611CBA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4DC74-70DF-4DCD-946A-B96362A13404}" type="pres">
      <dgm:prSet presAssocID="{C961785F-13B2-4CD2-86C3-31CBFC611CBA}" presName="aSpace" presStyleCnt="0"/>
      <dgm:spPr/>
    </dgm:pt>
    <dgm:pt modelId="{CDDFF8FD-61BE-4944-AEE0-E004ED74CD24}" type="pres">
      <dgm:prSet presAssocID="{7E4406A3-688E-4808-9F4A-CB5E85616A69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C00DA-C84B-43DA-866A-20BB8DEC72FD}" type="pres">
      <dgm:prSet presAssocID="{7E4406A3-688E-4808-9F4A-CB5E85616A69}" presName="aSpace" presStyleCnt="0"/>
      <dgm:spPr/>
    </dgm:pt>
    <dgm:pt modelId="{CE8ECF3F-6F2A-4223-8939-ACD2C48FC9D6}" type="pres">
      <dgm:prSet presAssocID="{CEAC086A-773D-4D5A-A360-05E4D0810AC4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2063F-6E82-47C1-A6BB-7A7F160C327E}" type="pres">
      <dgm:prSet presAssocID="{CEAC086A-773D-4D5A-A360-05E4D0810AC4}" presName="aSpace" presStyleCnt="0"/>
      <dgm:spPr/>
    </dgm:pt>
    <dgm:pt modelId="{597B4446-1AE4-4B37-AA37-A9AEC722FED6}" type="pres">
      <dgm:prSet presAssocID="{65BD12D4-8DE4-4A8B-BA16-6C883AA31B4D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5549D-F192-4666-B1A6-A9B43032D8A3}" type="pres">
      <dgm:prSet presAssocID="{65BD12D4-8DE4-4A8B-BA16-6C883AA31B4D}" presName="aSpace" presStyleCnt="0"/>
      <dgm:spPr/>
    </dgm:pt>
  </dgm:ptLst>
  <dgm:cxnLst>
    <dgm:cxn modelId="{13B540A1-D865-4E45-BD92-8B8034005554}" srcId="{70261BBA-CECF-4EF3-BAC0-DE6871D965C0}" destId="{C961785F-13B2-4CD2-86C3-31CBFC611CBA}" srcOrd="0" destOrd="0" parTransId="{BA290F90-30CC-46EA-804A-2170D09544B6}" sibTransId="{D4418185-88D3-408D-B575-144D803FCA43}"/>
    <dgm:cxn modelId="{1583D7DF-FF2C-4ABD-8ABE-EE66165F0442}" srcId="{70261BBA-CECF-4EF3-BAC0-DE6871D965C0}" destId="{7E4406A3-688E-4808-9F4A-CB5E85616A69}" srcOrd="1" destOrd="0" parTransId="{D386E71A-F2A5-407F-BFEB-9F241058886E}" sibTransId="{563F9E50-E4B5-4F4D-94D5-6104EC1F48AE}"/>
    <dgm:cxn modelId="{5BB91FCA-BFD5-428E-882F-A19FF70C9AE5}" srcId="{70261BBA-CECF-4EF3-BAC0-DE6871D965C0}" destId="{65BD12D4-8DE4-4A8B-BA16-6C883AA31B4D}" srcOrd="3" destOrd="0" parTransId="{6CA99DA0-2C0B-49E1-96BC-6B4289FEAD17}" sibTransId="{94F3CB7F-528E-4E5C-A0BD-7B0367C5F324}"/>
    <dgm:cxn modelId="{0BA73193-97F6-4E2A-A49B-7098A8EC4973}" srcId="{70261BBA-CECF-4EF3-BAC0-DE6871D965C0}" destId="{CEAC086A-773D-4D5A-A360-05E4D0810AC4}" srcOrd="2" destOrd="0" parTransId="{3E32F442-D1EE-43F2-9697-2B7F09374486}" sibTransId="{007DB945-2D3A-45AF-9EE5-C2312C925420}"/>
    <dgm:cxn modelId="{F5DD205F-8062-4CD5-84A7-3A380345EE17}" type="presOf" srcId="{70261BBA-CECF-4EF3-BAC0-DE6871D965C0}" destId="{C13F6A53-D515-4B4F-94D7-53F63B776D1C}" srcOrd="0" destOrd="0" presId="urn:microsoft.com/office/officeart/2005/8/layout/pyramid2"/>
    <dgm:cxn modelId="{85F64753-7024-4F5E-967C-55C4D2E764AC}" type="presOf" srcId="{CEAC086A-773D-4D5A-A360-05E4D0810AC4}" destId="{CE8ECF3F-6F2A-4223-8939-ACD2C48FC9D6}" srcOrd="0" destOrd="0" presId="urn:microsoft.com/office/officeart/2005/8/layout/pyramid2"/>
    <dgm:cxn modelId="{2EA089FE-ADD2-4480-8E47-9807B7DB51A9}" type="presOf" srcId="{7E4406A3-688E-4808-9F4A-CB5E85616A69}" destId="{CDDFF8FD-61BE-4944-AEE0-E004ED74CD24}" srcOrd="0" destOrd="0" presId="urn:microsoft.com/office/officeart/2005/8/layout/pyramid2"/>
    <dgm:cxn modelId="{CC207714-63B3-4744-9194-A7515A41A47E}" type="presOf" srcId="{C961785F-13B2-4CD2-86C3-31CBFC611CBA}" destId="{A8C774BC-BA7F-464D-854E-A52EC1A0731A}" srcOrd="0" destOrd="0" presId="urn:microsoft.com/office/officeart/2005/8/layout/pyramid2"/>
    <dgm:cxn modelId="{35C4A40A-2F56-446F-88F3-7542FF94883D}" type="presOf" srcId="{65BD12D4-8DE4-4A8B-BA16-6C883AA31B4D}" destId="{597B4446-1AE4-4B37-AA37-A9AEC722FED6}" srcOrd="0" destOrd="0" presId="urn:microsoft.com/office/officeart/2005/8/layout/pyramid2"/>
    <dgm:cxn modelId="{D4581F4F-3AF3-4403-940C-345D14514549}" type="presParOf" srcId="{C13F6A53-D515-4B4F-94D7-53F63B776D1C}" destId="{8636BF19-8300-4F9C-A117-16A2770183E2}" srcOrd="0" destOrd="0" presId="urn:microsoft.com/office/officeart/2005/8/layout/pyramid2"/>
    <dgm:cxn modelId="{B878E4B8-250A-48C8-8829-3AB893159D0B}" type="presParOf" srcId="{C13F6A53-D515-4B4F-94D7-53F63B776D1C}" destId="{C69C39C0-A961-4104-86C8-A83E542A3BEE}" srcOrd="1" destOrd="0" presId="urn:microsoft.com/office/officeart/2005/8/layout/pyramid2"/>
    <dgm:cxn modelId="{7E2CEC3D-6645-4BB6-B5FD-B27F99C4B072}" type="presParOf" srcId="{C69C39C0-A961-4104-86C8-A83E542A3BEE}" destId="{A8C774BC-BA7F-464D-854E-A52EC1A0731A}" srcOrd="0" destOrd="0" presId="urn:microsoft.com/office/officeart/2005/8/layout/pyramid2"/>
    <dgm:cxn modelId="{2999C75C-A0C3-462A-89D5-78616F7904AB}" type="presParOf" srcId="{C69C39C0-A961-4104-86C8-A83E542A3BEE}" destId="{1EE4DC74-70DF-4DCD-946A-B96362A13404}" srcOrd="1" destOrd="0" presId="urn:microsoft.com/office/officeart/2005/8/layout/pyramid2"/>
    <dgm:cxn modelId="{71B67392-DDFC-4B0E-8DCD-21A406D62241}" type="presParOf" srcId="{C69C39C0-A961-4104-86C8-A83E542A3BEE}" destId="{CDDFF8FD-61BE-4944-AEE0-E004ED74CD24}" srcOrd="2" destOrd="0" presId="urn:microsoft.com/office/officeart/2005/8/layout/pyramid2"/>
    <dgm:cxn modelId="{2381ECD9-D4FC-400C-8844-586E051FB6D3}" type="presParOf" srcId="{C69C39C0-A961-4104-86C8-A83E542A3BEE}" destId="{2F5C00DA-C84B-43DA-866A-20BB8DEC72FD}" srcOrd="3" destOrd="0" presId="urn:microsoft.com/office/officeart/2005/8/layout/pyramid2"/>
    <dgm:cxn modelId="{BEB24119-3A0D-4F41-A9F5-1979E38D0EEA}" type="presParOf" srcId="{C69C39C0-A961-4104-86C8-A83E542A3BEE}" destId="{CE8ECF3F-6F2A-4223-8939-ACD2C48FC9D6}" srcOrd="4" destOrd="0" presId="urn:microsoft.com/office/officeart/2005/8/layout/pyramid2"/>
    <dgm:cxn modelId="{5310EA98-466E-4916-A2FB-53B727B9BAC9}" type="presParOf" srcId="{C69C39C0-A961-4104-86C8-A83E542A3BEE}" destId="{2AA2063F-6E82-47C1-A6BB-7A7F160C327E}" srcOrd="5" destOrd="0" presId="urn:microsoft.com/office/officeart/2005/8/layout/pyramid2"/>
    <dgm:cxn modelId="{DD4B224A-B540-4EAC-AB26-F2F267CD0DD8}" type="presParOf" srcId="{C69C39C0-A961-4104-86C8-A83E542A3BEE}" destId="{597B4446-1AE4-4B37-AA37-A9AEC722FED6}" srcOrd="6" destOrd="0" presId="urn:microsoft.com/office/officeart/2005/8/layout/pyramid2"/>
    <dgm:cxn modelId="{37B33693-FC94-46D2-AFBF-5AB928CDD4CE}" type="presParOf" srcId="{C69C39C0-A961-4104-86C8-A83E542A3BEE}" destId="{F8D5549D-F192-4666-B1A6-A9B43032D8A3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261BBA-CECF-4EF3-BAC0-DE6871D965C0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7E4406A3-688E-4808-9F4A-CB5E85616A69}">
      <dgm:prSet phldrT="[Текст]"/>
      <dgm:spPr/>
      <dgm:t>
        <a:bodyPr/>
        <a:lstStyle/>
        <a:p>
          <a:r>
            <a:rPr lang="ru-RU" dirty="0" smtClean="0"/>
            <a:t>Группа № 142 49</a:t>
          </a:r>
          <a:endParaRPr lang="ru-RU" dirty="0"/>
        </a:p>
      </dgm:t>
    </dgm:pt>
    <dgm:pt modelId="{D386E71A-F2A5-407F-BFEB-9F241058886E}" type="parTrans" cxnId="{1583D7DF-FF2C-4ABD-8ABE-EE66165F0442}">
      <dgm:prSet/>
      <dgm:spPr/>
      <dgm:t>
        <a:bodyPr/>
        <a:lstStyle/>
        <a:p>
          <a:endParaRPr lang="ru-RU"/>
        </a:p>
      </dgm:t>
    </dgm:pt>
    <dgm:pt modelId="{563F9E50-E4B5-4F4D-94D5-6104EC1F48AE}" type="sibTrans" cxnId="{1583D7DF-FF2C-4ABD-8ABE-EE66165F0442}">
      <dgm:prSet/>
      <dgm:spPr/>
      <dgm:t>
        <a:bodyPr/>
        <a:lstStyle/>
        <a:p>
          <a:endParaRPr lang="ru-RU"/>
        </a:p>
      </dgm:t>
    </dgm:pt>
    <dgm:pt modelId="{CEAC086A-773D-4D5A-A360-05E4D0810AC4}">
      <dgm:prSet phldrT="[Текст]"/>
      <dgm:spPr/>
      <dgm:t>
        <a:bodyPr/>
        <a:lstStyle/>
        <a:p>
          <a:r>
            <a:rPr lang="ru-RU" dirty="0" smtClean="0"/>
            <a:t>Группа № 241 34,4</a:t>
          </a:r>
          <a:endParaRPr lang="ru-RU" dirty="0"/>
        </a:p>
      </dgm:t>
    </dgm:pt>
    <dgm:pt modelId="{3E32F442-D1EE-43F2-9697-2B7F09374486}" type="parTrans" cxnId="{0BA73193-97F6-4E2A-A49B-7098A8EC4973}">
      <dgm:prSet/>
      <dgm:spPr/>
      <dgm:t>
        <a:bodyPr/>
        <a:lstStyle/>
        <a:p>
          <a:endParaRPr lang="ru-RU"/>
        </a:p>
      </dgm:t>
    </dgm:pt>
    <dgm:pt modelId="{007DB945-2D3A-45AF-9EE5-C2312C925420}" type="sibTrans" cxnId="{0BA73193-97F6-4E2A-A49B-7098A8EC4973}">
      <dgm:prSet/>
      <dgm:spPr/>
      <dgm:t>
        <a:bodyPr/>
        <a:lstStyle/>
        <a:p>
          <a:endParaRPr lang="ru-RU"/>
        </a:p>
      </dgm:t>
    </dgm:pt>
    <dgm:pt modelId="{65BD12D4-8DE4-4A8B-BA16-6C883AA31B4D}">
      <dgm:prSet/>
      <dgm:spPr/>
      <dgm:t>
        <a:bodyPr/>
        <a:lstStyle/>
        <a:p>
          <a:r>
            <a:rPr lang="ru-RU" dirty="0" smtClean="0"/>
            <a:t>Группа № 140 27,9</a:t>
          </a:r>
          <a:endParaRPr lang="ru-RU" dirty="0"/>
        </a:p>
      </dgm:t>
    </dgm:pt>
    <dgm:pt modelId="{6CA99DA0-2C0B-49E1-96BC-6B4289FEAD17}" type="parTrans" cxnId="{5BB91FCA-BFD5-428E-882F-A19FF70C9AE5}">
      <dgm:prSet/>
      <dgm:spPr/>
      <dgm:t>
        <a:bodyPr/>
        <a:lstStyle/>
        <a:p>
          <a:endParaRPr lang="ru-RU"/>
        </a:p>
      </dgm:t>
    </dgm:pt>
    <dgm:pt modelId="{94F3CB7F-528E-4E5C-A0BD-7B0367C5F324}" type="sibTrans" cxnId="{5BB91FCA-BFD5-428E-882F-A19FF70C9AE5}">
      <dgm:prSet/>
      <dgm:spPr/>
      <dgm:t>
        <a:bodyPr/>
        <a:lstStyle/>
        <a:p>
          <a:endParaRPr lang="ru-RU"/>
        </a:p>
      </dgm:t>
    </dgm:pt>
    <dgm:pt modelId="{C13F6A53-D515-4B4F-94D7-53F63B776D1C}" type="pres">
      <dgm:prSet presAssocID="{70261BBA-CECF-4EF3-BAC0-DE6871D965C0}" presName="compositeShape" presStyleCnt="0">
        <dgm:presLayoutVars>
          <dgm:dir/>
          <dgm:resizeHandles/>
        </dgm:presLayoutVars>
      </dgm:prSet>
      <dgm:spPr/>
    </dgm:pt>
    <dgm:pt modelId="{8636BF19-8300-4F9C-A117-16A2770183E2}" type="pres">
      <dgm:prSet presAssocID="{70261BBA-CECF-4EF3-BAC0-DE6871D965C0}" presName="pyramid" presStyleLbl="node1" presStyleIdx="0" presStyleCnt="1" custFlipVert="1" custLinFactNeighborX="-1885" custLinFactNeighborY="-183"/>
      <dgm:spPr/>
      <dgm:t>
        <a:bodyPr/>
        <a:lstStyle/>
        <a:p>
          <a:endParaRPr lang="ru-RU"/>
        </a:p>
      </dgm:t>
    </dgm:pt>
    <dgm:pt modelId="{C69C39C0-A961-4104-86C8-A83E542A3BEE}" type="pres">
      <dgm:prSet presAssocID="{70261BBA-CECF-4EF3-BAC0-DE6871D965C0}" presName="theList" presStyleCnt="0"/>
      <dgm:spPr/>
    </dgm:pt>
    <dgm:pt modelId="{CDDFF8FD-61BE-4944-AEE0-E004ED74CD24}" type="pres">
      <dgm:prSet presAssocID="{7E4406A3-688E-4808-9F4A-CB5E85616A6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C00DA-C84B-43DA-866A-20BB8DEC72FD}" type="pres">
      <dgm:prSet presAssocID="{7E4406A3-688E-4808-9F4A-CB5E85616A69}" presName="aSpace" presStyleCnt="0"/>
      <dgm:spPr/>
    </dgm:pt>
    <dgm:pt modelId="{CE8ECF3F-6F2A-4223-8939-ACD2C48FC9D6}" type="pres">
      <dgm:prSet presAssocID="{CEAC086A-773D-4D5A-A360-05E4D0810AC4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2063F-6E82-47C1-A6BB-7A7F160C327E}" type="pres">
      <dgm:prSet presAssocID="{CEAC086A-773D-4D5A-A360-05E4D0810AC4}" presName="aSpace" presStyleCnt="0"/>
      <dgm:spPr/>
    </dgm:pt>
    <dgm:pt modelId="{597B4446-1AE4-4B37-AA37-A9AEC722FED6}" type="pres">
      <dgm:prSet presAssocID="{65BD12D4-8DE4-4A8B-BA16-6C883AA31B4D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5549D-F192-4666-B1A6-A9B43032D8A3}" type="pres">
      <dgm:prSet presAssocID="{65BD12D4-8DE4-4A8B-BA16-6C883AA31B4D}" presName="aSpace" presStyleCnt="0"/>
      <dgm:spPr/>
    </dgm:pt>
  </dgm:ptLst>
  <dgm:cxnLst>
    <dgm:cxn modelId="{1583D7DF-FF2C-4ABD-8ABE-EE66165F0442}" srcId="{70261BBA-CECF-4EF3-BAC0-DE6871D965C0}" destId="{7E4406A3-688E-4808-9F4A-CB5E85616A69}" srcOrd="0" destOrd="0" parTransId="{D386E71A-F2A5-407F-BFEB-9F241058886E}" sibTransId="{563F9E50-E4B5-4F4D-94D5-6104EC1F48AE}"/>
    <dgm:cxn modelId="{5BB91FCA-BFD5-428E-882F-A19FF70C9AE5}" srcId="{70261BBA-CECF-4EF3-BAC0-DE6871D965C0}" destId="{65BD12D4-8DE4-4A8B-BA16-6C883AA31B4D}" srcOrd="2" destOrd="0" parTransId="{6CA99DA0-2C0B-49E1-96BC-6B4289FEAD17}" sibTransId="{94F3CB7F-528E-4E5C-A0BD-7B0367C5F324}"/>
    <dgm:cxn modelId="{0BA73193-97F6-4E2A-A49B-7098A8EC4973}" srcId="{70261BBA-CECF-4EF3-BAC0-DE6871D965C0}" destId="{CEAC086A-773D-4D5A-A360-05E4D0810AC4}" srcOrd="1" destOrd="0" parTransId="{3E32F442-D1EE-43F2-9697-2B7F09374486}" sibTransId="{007DB945-2D3A-45AF-9EE5-C2312C925420}"/>
    <dgm:cxn modelId="{104B1341-E1D4-4016-A660-4D6D708CF5DC}" type="presOf" srcId="{65BD12D4-8DE4-4A8B-BA16-6C883AA31B4D}" destId="{597B4446-1AE4-4B37-AA37-A9AEC722FED6}" srcOrd="0" destOrd="0" presId="urn:microsoft.com/office/officeart/2005/8/layout/pyramid2"/>
    <dgm:cxn modelId="{26F0AC6D-F898-4DB4-97AF-E08C011205C5}" type="presOf" srcId="{CEAC086A-773D-4D5A-A360-05E4D0810AC4}" destId="{CE8ECF3F-6F2A-4223-8939-ACD2C48FC9D6}" srcOrd="0" destOrd="0" presId="urn:microsoft.com/office/officeart/2005/8/layout/pyramid2"/>
    <dgm:cxn modelId="{083996AD-F744-4379-8668-8C3A762C17FA}" type="presOf" srcId="{7E4406A3-688E-4808-9F4A-CB5E85616A69}" destId="{CDDFF8FD-61BE-4944-AEE0-E004ED74CD24}" srcOrd="0" destOrd="0" presId="urn:microsoft.com/office/officeart/2005/8/layout/pyramid2"/>
    <dgm:cxn modelId="{F326F98A-A15C-4CAF-BB69-AE6563A6DCD2}" type="presOf" srcId="{70261BBA-CECF-4EF3-BAC0-DE6871D965C0}" destId="{C13F6A53-D515-4B4F-94D7-53F63B776D1C}" srcOrd="0" destOrd="0" presId="urn:microsoft.com/office/officeart/2005/8/layout/pyramid2"/>
    <dgm:cxn modelId="{79BC3578-338E-4B93-9DEF-6E624144AB8F}" type="presParOf" srcId="{C13F6A53-D515-4B4F-94D7-53F63B776D1C}" destId="{8636BF19-8300-4F9C-A117-16A2770183E2}" srcOrd="0" destOrd="0" presId="urn:microsoft.com/office/officeart/2005/8/layout/pyramid2"/>
    <dgm:cxn modelId="{4E7227D7-4CD3-4C98-9D89-E39719F1259B}" type="presParOf" srcId="{C13F6A53-D515-4B4F-94D7-53F63B776D1C}" destId="{C69C39C0-A961-4104-86C8-A83E542A3BEE}" srcOrd="1" destOrd="0" presId="urn:microsoft.com/office/officeart/2005/8/layout/pyramid2"/>
    <dgm:cxn modelId="{6D81D701-B036-4854-92DC-4AFAF8E20E99}" type="presParOf" srcId="{C69C39C0-A961-4104-86C8-A83E542A3BEE}" destId="{CDDFF8FD-61BE-4944-AEE0-E004ED74CD24}" srcOrd="0" destOrd="0" presId="urn:microsoft.com/office/officeart/2005/8/layout/pyramid2"/>
    <dgm:cxn modelId="{1768A724-80B4-4DC0-B6B0-7ABB3BA05CCA}" type="presParOf" srcId="{C69C39C0-A961-4104-86C8-A83E542A3BEE}" destId="{2F5C00DA-C84B-43DA-866A-20BB8DEC72FD}" srcOrd="1" destOrd="0" presId="urn:microsoft.com/office/officeart/2005/8/layout/pyramid2"/>
    <dgm:cxn modelId="{7C61D1EC-76D9-4355-BE27-7AAE60AE0C2A}" type="presParOf" srcId="{C69C39C0-A961-4104-86C8-A83E542A3BEE}" destId="{CE8ECF3F-6F2A-4223-8939-ACD2C48FC9D6}" srcOrd="2" destOrd="0" presId="urn:microsoft.com/office/officeart/2005/8/layout/pyramid2"/>
    <dgm:cxn modelId="{C28C7BFB-4FE4-4440-9520-3291E927A652}" type="presParOf" srcId="{C69C39C0-A961-4104-86C8-A83E542A3BEE}" destId="{2AA2063F-6E82-47C1-A6BB-7A7F160C327E}" srcOrd="3" destOrd="0" presId="urn:microsoft.com/office/officeart/2005/8/layout/pyramid2"/>
    <dgm:cxn modelId="{9B475908-2DF1-4A17-A789-4AE4012F3A69}" type="presParOf" srcId="{C69C39C0-A961-4104-86C8-A83E542A3BEE}" destId="{597B4446-1AE4-4B37-AA37-A9AEC722FED6}" srcOrd="4" destOrd="0" presId="urn:microsoft.com/office/officeart/2005/8/layout/pyramid2"/>
    <dgm:cxn modelId="{D2C31544-5069-4CA5-8ECB-9A6FE2C5A19E}" type="presParOf" srcId="{C69C39C0-A961-4104-86C8-A83E542A3BEE}" destId="{F8D5549D-F192-4666-B1A6-A9B43032D8A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BB61-7471-473A-BE7C-6CEEAB0616C1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F183-BE3E-45C9-A10A-8727302C7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656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F1DC-4BB7-4210-9E43-DC629817B908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B3DB0-9EBF-4E56-940F-C4380F074D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2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4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4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00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47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40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999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889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92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926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71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66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50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922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080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05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179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78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398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169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487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32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97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38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48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2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0" name="Group 238"/>
          <p:cNvGrpSpPr>
            <a:grpSpLocks/>
          </p:cNvGrpSpPr>
          <p:nvPr/>
        </p:nvGrpSpPr>
        <p:grpSpPr bwMode="auto">
          <a:xfrm>
            <a:off x="-4763" y="1657350"/>
            <a:ext cx="9148763" cy="3486150"/>
            <a:chOff x="-3" y="1392"/>
            <a:chExt cx="5763" cy="2928"/>
          </a:xfrm>
        </p:grpSpPr>
        <p:sp>
          <p:nvSpPr>
            <p:cNvPr id="3091" name="Rectangle 19"/>
            <p:cNvSpPr>
              <a:spLocks noChangeArrowheads="1"/>
            </p:cNvSpPr>
            <p:nvPr/>
          </p:nvSpPr>
          <p:spPr bwMode="gray">
            <a:xfrm>
              <a:off x="5" y="1428"/>
              <a:ext cx="5755" cy="28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092" name="Group 20"/>
            <p:cNvGrpSpPr>
              <a:grpSpLocks/>
            </p:cNvGrpSpPr>
            <p:nvPr/>
          </p:nvGrpSpPr>
          <p:grpSpPr bwMode="auto">
            <a:xfrm>
              <a:off x="116" y="1403"/>
              <a:ext cx="1585" cy="2896"/>
              <a:chOff x="116" y="-3"/>
              <a:chExt cx="1585" cy="2896"/>
            </a:xfrm>
          </p:grpSpPr>
          <p:grpSp>
            <p:nvGrpSpPr>
              <p:cNvPr id="3093" name="Group 2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094" name="Line 2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5" name="Line 2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6" name="Line 2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0" name="Oval 2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1" name="Oval 2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2" name="Oval 3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3" name="Oval 3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4" name="Oval 3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5" name="Oval 3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6" name="Oval 3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7" name="Oval 3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8" name="Oval 3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9" name="Oval 3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0" name="Oval 3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1" name="Oval 3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2" name="Oval 4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3" name="Oval 4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4" name="Oval 4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5" name="Oval 4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6" name="Oval 4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7" name="Oval 4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8" name="Oval 4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9" name="Oval 4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20" name="Group 4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21" name="Line 4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2" name="Line 5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3" name="Line 5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4" name="Line 5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5" name="Line 5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6" name="Line 5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7" name="Oval 5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8" name="Oval 5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9" name="Oval 5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0" name="Oval 5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1" name="Oval 5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2" name="Oval 6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3" name="Oval 6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4" name="Oval 6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5" name="Oval 6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6" name="Oval 6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7" name="Oval 6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8" name="Oval 6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9" name="Oval 6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0" name="Oval 6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1" name="Oval 6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2" name="Oval 7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3" name="Oval 7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4" name="Oval 7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5" name="Oval 7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6" name="Oval 7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147" name="Group 75"/>
            <p:cNvGrpSpPr>
              <a:grpSpLocks/>
            </p:cNvGrpSpPr>
            <p:nvPr/>
          </p:nvGrpSpPr>
          <p:grpSpPr bwMode="auto">
            <a:xfrm>
              <a:off x="1791" y="1406"/>
              <a:ext cx="1585" cy="2896"/>
              <a:chOff x="116" y="-3"/>
              <a:chExt cx="1585" cy="2896"/>
            </a:xfrm>
          </p:grpSpPr>
          <p:grpSp>
            <p:nvGrpSpPr>
              <p:cNvPr id="3148" name="Group 76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149" name="Line 77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0" name="Line 78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1" name="Line 79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2" name="Line 80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3" name="Line 81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4" name="Line 82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5" name="Oval 83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6" name="Oval 84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7" name="Oval 85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8" name="Oval 86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9" name="Oval 87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0" name="Oval 88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1" name="Oval 89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2" name="Oval 9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3" name="Oval 9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4" name="Oval 92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5" name="Oval 93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6" name="Oval 9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7" name="Oval 95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8" name="Oval 96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9" name="Oval 97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0" name="Oval 98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1" name="Oval 99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2" name="Oval 100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3" name="Oval 101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4" name="Oval 102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75" name="Group 103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76" name="Line 104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" name="Line 105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" name="Line 106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" name="Line 107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" name="Line 108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1" name="Line 109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2" name="Oval 11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3" name="Oval 11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4" name="Oval 112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5" name="Oval 113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6" name="Oval 114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7" name="Oval 115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8" name="Oval 116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9" name="Oval 117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0" name="Oval 118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1" name="Oval 119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2" name="Oval 120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3" name="Oval 121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4" name="Oval 122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5" name="Oval 123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6" name="Oval 124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7" name="Oval 125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8" name="Oval 126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9" name="Oval 127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0" name="Oval 128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1" name="Oval 12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202" name="Group 130"/>
            <p:cNvGrpSpPr>
              <a:grpSpLocks/>
            </p:cNvGrpSpPr>
            <p:nvPr/>
          </p:nvGrpSpPr>
          <p:grpSpPr bwMode="auto">
            <a:xfrm>
              <a:off x="3470" y="1406"/>
              <a:ext cx="1585" cy="2896"/>
              <a:chOff x="116" y="-3"/>
              <a:chExt cx="1585" cy="2896"/>
            </a:xfrm>
          </p:grpSpPr>
          <p:grpSp>
            <p:nvGrpSpPr>
              <p:cNvPr id="3203" name="Group 13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204" name="Line 13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5" name="Line 13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6" name="Line 13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10" name="Oval 13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1" name="Oval 13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2" name="Oval 14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3" name="Oval 14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4" name="Oval 14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5" name="Oval 14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6" name="Oval 14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7" name="Oval 14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8" name="Oval 14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9" name="Oval 14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0" name="Oval 14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1" name="Oval 14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2" name="Oval 15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3" name="Oval 15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4" name="Oval 15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5" name="Oval 15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6" name="Oval 15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7" name="Oval 15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8" name="Oval 15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9" name="Oval 15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230" name="Group 15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231" name="Line 15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2" name="Line 16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3" name="Line 16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4" name="Line 16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5" name="Line 16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6" name="Line 16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7" name="Oval 16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8" name="Oval 16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9" name="Oval 16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0" name="Oval 16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1" name="Oval 16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2" name="Oval 17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3" name="Oval 17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4" name="Oval 17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5" name="Oval 17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6" name="Oval 17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7" name="Oval 17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8" name="Oval 17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9" name="Oval 17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0" name="Oval 17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1" name="Oval 17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2" name="Oval 18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3" name="Oval 18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4" name="Oval 18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5" name="Oval 18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6" name="Oval 18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3257" name="Line 185"/>
            <p:cNvSpPr>
              <a:spLocks noChangeShapeType="1"/>
            </p:cNvSpPr>
            <p:nvPr/>
          </p:nvSpPr>
          <p:spPr bwMode="gray">
            <a:xfrm>
              <a:off x="5173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8" name="Line 186"/>
            <p:cNvSpPr>
              <a:spLocks noChangeShapeType="1"/>
            </p:cNvSpPr>
            <p:nvPr/>
          </p:nvSpPr>
          <p:spPr bwMode="gray">
            <a:xfrm>
              <a:off x="5324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9" name="Line 187"/>
            <p:cNvSpPr>
              <a:spLocks noChangeShapeType="1"/>
            </p:cNvSpPr>
            <p:nvPr/>
          </p:nvSpPr>
          <p:spPr bwMode="gray">
            <a:xfrm>
              <a:off x="5460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0" name="Line 188"/>
            <p:cNvSpPr>
              <a:spLocks noChangeShapeType="1"/>
            </p:cNvSpPr>
            <p:nvPr/>
          </p:nvSpPr>
          <p:spPr bwMode="gray">
            <a:xfrm>
              <a:off x="5596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1" name="Line 189"/>
            <p:cNvSpPr>
              <a:spLocks noChangeShapeType="1"/>
            </p:cNvSpPr>
            <p:nvPr/>
          </p:nvSpPr>
          <p:spPr bwMode="gray">
            <a:xfrm>
              <a:off x="5732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62" name="Group 190"/>
            <p:cNvGrpSpPr>
              <a:grpSpLocks/>
            </p:cNvGrpSpPr>
            <p:nvPr/>
          </p:nvGrpSpPr>
          <p:grpSpPr bwMode="auto">
            <a:xfrm>
              <a:off x="-3" y="1465"/>
              <a:ext cx="5763" cy="2778"/>
              <a:chOff x="-3" y="1510"/>
              <a:chExt cx="5763" cy="2778"/>
            </a:xfrm>
          </p:grpSpPr>
          <p:grpSp>
            <p:nvGrpSpPr>
              <p:cNvPr id="3263" name="Group 191"/>
              <p:cNvGrpSpPr>
                <a:grpSpLocks/>
              </p:cNvGrpSpPr>
              <p:nvPr userDrawn="1"/>
            </p:nvGrpSpPr>
            <p:grpSpPr bwMode="auto">
              <a:xfrm>
                <a:off x="-1" y="1525"/>
                <a:ext cx="5758" cy="272"/>
                <a:chOff x="5" y="119"/>
                <a:chExt cx="5763" cy="272"/>
              </a:xfrm>
            </p:grpSpPr>
            <p:sp>
              <p:nvSpPr>
                <p:cNvPr id="3264" name="Line 19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5" name="Line 19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6" name="Line 19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67" name="Group 195"/>
              <p:cNvGrpSpPr>
                <a:grpSpLocks/>
              </p:cNvGrpSpPr>
              <p:nvPr userDrawn="1"/>
            </p:nvGrpSpPr>
            <p:grpSpPr bwMode="auto">
              <a:xfrm>
                <a:off x="2" y="1933"/>
                <a:ext cx="5758" cy="272"/>
                <a:chOff x="5" y="119"/>
                <a:chExt cx="5763" cy="272"/>
              </a:xfrm>
            </p:grpSpPr>
            <p:sp>
              <p:nvSpPr>
                <p:cNvPr id="3268" name="Line 19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9" name="Line 19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0" name="Line 19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1" name="Group 199"/>
              <p:cNvGrpSpPr>
                <a:grpSpLocks/>
              </p:cNvGrpSpPr>
              <p:nvPr userDrawn="1"/>
            </p:nvGrpSpPr>
            <p:grpSpPr bwMode="auto">
              <a:xfrm>
                <a:off x="-2" y="2352"/>
                <a:ext cx="5752" cy="272"/>
                <a:chOff x="5" y="119"/>
                <a:chExt cx="5763" cy="272"/>
              </a:xfrm>
            </p:grpSpPr>
            <p:sp>
              <p:nvSpPr>
                <p:cNvPr id="3272" name="Line 200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3" name="Line 201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4" name="Line 202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5" name="Group 203"/>
              <p:cNvGrpSpPr>
                <a:grpSpLocks/>
              </p:cNvGrpSpPr>
              <p:nvPr userDrawn="1"/>
            </p:nvGrpSpPr>
            <p:grpSpPr bwMode="auto">
              <a:xfrm>
                <a:off x="-2" y="2750"/>
                <a:ext cx="5759" cy="272"/>
                <a:chOff x="5" y="119"/>
                <a:chExt cx="5763" cy="272"/>
              </a:xfrm>
            </p:grpSpPr>
            <p:sp>
              <p:nvSpPr>
                <p:cNvPr id="3276" name="Line 204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7" name="Line 205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8" name="Line 206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9" name="Group 207"/>
              <p:cNvGrpSpPr>
                <a:grpSpLocks/>
              </p:cNvGrpSpPr>
              <p:nvPr userDrawn="1"/>
            </p:nvGrpSpPr>
            <p:grpSpPr bwMode="auto">
              <a:xfrm>
                <a:off x="1" y="3158"/>
                <a:ext cx="5759" cy="271"/>
                <a:chOff x="5" y="119"/>
                <a:chExt cx="5763" cy="272"/>
              </a:xfrm>
            </p:grpSpPr>
            <p:sp>
              <p:nvSpPr>
                <p:cNvPr id="3280" name="Line 208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" name="Line 209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" name="Line 210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3" name="Group 211"/>
              <p:cNvGrpSpPr>
                <a:grpSpLocks/>
              </p:cNvGrpSpPr>
              <p:nvPr userDrawn="1"/>
            </p:nvGrpSpPr>
            <p:grpSpPr bwMode="auto">
              <a:xfrm>
                <a:off x="-3" y="3576"/>
                <a:ext cx="5753" cy="272"/>
                <a:chOff x="5" y="119"/>
                <a:chExt cx="5763" cy="272"/>
              </a:xfrm>
            </p:grpSpPr>
            <p:sp>
              <p:nvSpPr>
                <p:cNvPr id="3284" name="Line 21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5" name="Line 21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6" name="Line 21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7" name="Group 215"/>
              <p:cNvGrpSpPr>
                <a:grpSpLocks/>
              </p:cNvGrpSpPr>
              <p:nvPr userDrawn="1"/>
            </p:nvGrpSpPr>
            <p:grpSpPr bwMode="auto">
              <a:xfrm>
                <a:off x="-3" y="3999"/>
                <a:ext cx="5757" cy="272"/>
                <a:chOff x="5" y="119"/>
                <a:chExt cx="5763" cy="272"/>
              </a:xfrm>
            </p:grpSpPr>
            <p:sp>
              <p:nvSpPr>
                <p:cNvPr id="3288" name="Line 21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9" name="Line 21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90" name="Line 21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291" name="Oval 219"/>
              <p:cNvSpPr>
                <a:spLocks noChangeArrowheads="1"/>
              </p:cNvSpPr>
              <p:nvPr userDrawn="1"/>
            </p:nvSpPr>
            <p:spPr bwMode="gray">
              <a:xfrm>
                <a:off x="5151" y="177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2" name="Oval 220"/>
              <p:cNvSpPr>
                <a:spLocks noChangeArrowheads="1"/>
              </p:cNvSpPr>
              <p:nvPr userDrawn="1"/>
            </p:nvSpPr>
            <p:spPr bwMode="gray">
              <a:xfrm>
                <a:off x="5149" y="2186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3" name="Oval 221"/>
              <p:cNvSpPr>
                <a:spLocks noChangeArrowheads="1"/>
              </p:cNvSpPr>
              <p:nvPr userDrawn="1"/>
            </p:nvSpPr>
            <p:spPr bwMode="gray">
              <a:xfrm>
                <a:off x="5439" y="151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4" name="Oval 222"/>
              <p:cNvSpPr>
                <a:spLocks noChangeArrowheads="1"/>
              </p:cNvSpPr>
              <p:nvPr userDrawn="1"/>
            </p:nvSpPr>
            <p:spPr bwMode="gray">
              <a:xfrm>
                <a:off x="5439" y="218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5" name="Oval 223"/>
              <p:cNvSpPr>
                <a:spLocks noChangeArrowheads="1"/>
              </p:cNvSpPr>
              <p:nvPr userDrawn="1"/>
            </p:nvSpPr>
            <p:spPr bwMode="gray">
              <a:xfrm>
                <a:off x="5709" y="191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6" name="Oval 224"/>
              <p:cNvSpPr>
                <a:spLocks noChangeArrowheads="1"/>
              </p:cNvSpPr>
              <p:nvPr userDrawn="1"/>
            </p:nvSpPr>
            <p:spPr bwMode="gray">
              <a:xfrm>
                <a:off x="5709" y="260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7" name="Oval 225"/>
              <p:cNvSpPr>
                <a:spLocks noChangeArrowheads="1"/>
              </p:cNvSpPr>
              <p:nvPr userDrawn="1"/>
            </p:nvSpPr>
            <p:spPr bwMode="gray">
              <a:xfrm>
                <a:off x="5151" y="247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8" name="Oval 226"/>
              <p:cNvSpPr>
                <a:spLocks noChangeArrowheads="1"/>
              </p:cNvSpPr>
              <p:nvPr userDrawn="1"/>
            </p:nvSpPr>
            <p:spPr bwMode="gray">
              <a:xfrm>
                <a:off x="5149" y="2863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9" name="Oval 227"/>
              <p:cNvSpPr>
                <a:spLocks noChangeArrowheads="1"/>
              </p:cNvSpPr>
              <p:nvPr userDrawn="1"/>
            </p:nvSpPr>
            <p:spPr bwMode="gray">
              <a:xfrm>
                <a:off x="5154" y="314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0" name="Oval 228"/>
              <p:cNvSpPr>
                <a:spLocks noChangeArrowheads="1"/>
              </p:cNvSpPr>
              <p:nvPr userDrawn="1"/>
            </p:nvSpPr>
            <p:spPr bwMode="gray">
              <a:xfrm>
                <a:off x="5437" y="287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1" name="Oval 229"/>
              <p:cNvSpPr>
                <a:spLocks noChangeArrowheads="1"/>
              </p:cNvSpPr>
              <p:nvPr userDrawn="1"/>
            </p:nvSpPr>
            <p:spPr bwMode="gray">
              <a:xfrm>
                <a:off x="5147" y="355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2" name="Oval 230"/>
              <p:cNvSpPr>
                <a:spLocks noChangeArrowheads="1"/>
              </p:cNvSpPr>
              <p:nvPr userDrawn="1"/>
            </p:nvSpPr>
            <p:spPr bwMode="gray">
              <a:xfrm>
                <a:off x="5145" y="382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3" name="Oval 231"/>
              <p:cNvSpPr>
                <a:spLocks noChangeArrowheads="1"/>
              </p:cNvSpPr>
              <p:nvPr userDrawn="1"/>
            </p:nvSpPr>
            <p:spPr bwMode="gray">
              <a:xfrm>
                <a:off x="5711" y="327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4" name="Oval 232"/>
              <p:cNvSpPr>
                <a:spLocks noChangeArrowheads="1"/>
              </p:cNvSpPr>
              <p:nvPr userDrawn="1"/>
            </p:nvSpPr>
            <p:spPr bwMode="gray">
              <a:xfrm>
                <a:off x="5435" y="355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5" name="Oval 233"/>
              <p:cNvSpPr>
                <a:spLocks noChangeArrowheads="1"/>
              </p:cNvSpPr>
              <p:nvPr userDrawn="1"/>
            </p:nvSpPr>
            <p:spPr bwMode="gray">
              <a:xfrm>
                <a:off x="5433" y="424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6" name="Oval 234"/>
              <p:cNvSpPr>
                <a:spLocks noChangeArrowheads="1"/>
              </p:cNvSpPr>
              <p:nvPr userDrawn="1"/>
            </p:nvSpPr>
            <p:spPr bwMode="gray">
              <a:xfrm>
                <a:off x="5701" y="398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07" name="Rectangle 235"/>
            <p:cNvSpPr>
              <a:spLocks noChangeArrowheads="1"/>
            </p:cNvSpPr>
            <p:nvPr/>
          </p:nvSpPr>
          <p:spPr bwMode="gray">
            <a:xfrm>
              <a:off x="0" y="1392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0" y="0"/>
          <a:ext cx="9144000" cy="164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name="Image" r:id="rId3" imgW="7707937" imgH="1701587" progId="">
                  <p:embed/>
                </p:oleObj>
              </mc:Choice>
              <mc:Fallback>
                <p:oleObj name="Image" r:id="rId3" imgW="7707937" imgH="1701587" progId="">
                  <p:embed/>
                  <p:pic>
                    <p:nvPicPr>
                      <p:cNvPr id="0" name="Picture 2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64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67A6F9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8" name="Oval 236" descr="06_original_w"/>
          <p:cNvSpPr>
            <a:spLocks noChangeArrowheads="1"/>
          </p:cNvSpPr>
          <p:nvPr/>
        </p:nvSpPr>
        <p:spPr bwMode="gray">
          <a:xfrm>
            <a:off x="323850" y="1113235"/>
            <a:ext cx="1800225" cy="1404938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2457450"/>
            <a:ext cx="5105400" cy="759619"/>
          </a:xfrm>
        </p:spPr>
        <p:txBody>
          <a:bodyPr/>
          <a:lstStyle>
            <a:lvl1pPr>
              <a:defRPr sz="4000" b="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4229100"/>
            <a:ext cx="7086600" cy="2857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b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381000" y="228600"/>
            <a:ext cx="1079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LOGO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E9A1A-652E-4BFF-A9B0-9FA7355A2B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E1FD9-AD00-47B8-B102-BCD9101DE0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6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F8517-EA99-4422-85E5-FA25CC68F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BD961-F98B-4D0D-9953-FD304C6528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1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25EB7-9605-46DF-8566-C4BEE0B377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0C16B-BE0A-4D0D-8EB7-163F4F34B5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8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8033C-9E61-4DA2-AD1C-B08D75AFF4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B7E95-4D40-41D0-B504-6CD871E15B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58EA4-904B-411E-8834-2C22BD8080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6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05231-2CA2-48A4-943B-A1AE1EE403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4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1"/>
            <a:ext cx="7391400" cy="4226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921544"/>
            <a:ext cx="8229600" cy="3821906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800601"/>
            <a:ext cx="2895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fld id="{6A360817-6403-4A3E-A946-A85212A37C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3572"/>
            <a:ext cx="9144000" cy="69889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2700" y="0"/>
            <a:ext cx="9150350" cy="759619"/>
            <a:chOff x="476" y="-638"/>
            <a:chExt cx="5764" cy="638"/>
          </a:xfrm>
        </p:grpSpPr>
        <p:sp>
          <p:nvSpPr>
            <p:cNvPr id="1041" name="Oval 17"/>
            <p:cNvSpPr>
              <a:spLocks noChangeArrowheads="1"/>
            </p:cNvSpPr>
            <p:nvPr userDrawn="1"/>
          </p:nvSpPr>
          <p:spPr bwMode="gray">
            <a:xfrm>
              <a:off x="555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553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843" y="-42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843" y="-13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Oval 21"/>
            <p:cNvSpPr>
              <a:spLocks noChangeArrowheads="1"/>
            </p:cNvSpPr>
            <p:nvPr userDrawn="1"/>
          </p:nvSpPr>
          <p:spPr bwMode="gray">
            <a:xfrm>
              <a:off x="1113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1249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577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71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864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000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136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272" y="-635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14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65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701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837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973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210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Oval 35"/>
            <p:cNvSpPr>
              <a:spLocks noChangeArrowheads="1"/>
            </p:cNvSpPr>
            <p:nvPr userDrawn="1"/>
          </p:nvSpPr>
          <p:spPr bwMode="gray">
            <a:xfrm>
              <a:off x="1392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Oval 36"/>
            <p:cNvSpPr>
              <a:spLocks noChangeArrowheads="1"/>
            </p:cNvSpPr>
            <p:nvPr userDrawn="1"/>
          </p:nvSpPr>
          <p:spPr bwMode="gray">
            <a:xfrm>
              <a:off x="1390" y="-542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Oval 37"/>
            <p:cNvSpPr>
              <a:spLocks noChangeArrowheads="1"/>
            </p:cNvSpPr>
            <p:nvPr userDrawn="1"/>
          </p:nvSpPr>
          <p:spPr bwMode="gray">
            <a:xfrm>
              <a:off x="1680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Oval 38"/>
            <p:cNvSpPr>
              <a:spLocks noChangeArrowheads="1"/>
            </p:cNvSpPr>
            <p:nvPr userDrawn="1"/>
          </p:nvSpPr>
          <p:spPr bwMode="gray">
            <a:xfrm>
              <a:off x="1680" y="-54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Oval 39"/>
            <p:cNvSpPr>
              <a:spLocks noChangeArrowheads="1"/>
            </p:cNvSpPr>
            <p:nvPr userDrawn="1"/>
          </p:nvSpPr>
          <p:spPr bwMode="gray">
            <a:xfrm>
              <a:off x="1950" y="-28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Oval 40"/>
            <p:cNvSpPr>
              <a:spLocks noChangeArrowheads="1"/>
            </p:cNvSpPr>
            <p:nvPr userDrawn="1"/>
          </p:nvSpPr>
          <p:spPr bwMode="gray">
            <a:xfrm>
              <a:off x="2086" y="-1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Oval 41"/>
            <p:cNvSpPr>
              <a:spLocks noChangeArrowheads="1"/>
            </p:cNvSpPr>
            <p:nvPr userDrawn="1"/>
          </p:nvSpPr>
          <p:spPr bwMode="gray">
            <a:xfrm>
              <a:off x="2224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Oval 42"/>
            <p:cNvSpPr>
              <a:spLocks noChangeArrowheads="1"/>
            </p:cNvSpPr>
            <p:nvPr userDrawn="1"/>
          </p:nvSpPr>
          <p:spPr bwMode="gray">
            <a:xfrm>
              <a:off x="2222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Oval 43"/>
            <p:cNvSpPr>
              <a:spLocks noChangeArrowheads="1"/>
            </p:cNvSpPr>
            <p:nvPr userDrawn="1"/>
          </p:nvSpPr>
          <p:spPr bwMode="gray">
            <a:xfrm>
              <a:off x="2512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Oval 44"/>
            <p:cNvSpPr>
              <a:spLocks noChangeArrowheads="1"/>
            </p:cNvSpPr>
            <p:nvPr userDrawn="1"/>
          </p:nvSpPr>
          <p:spPr bwMode="gray">
            <a:xfrm>
              <a:off x="2512" y="-15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9" name="Oval 45"/>
            <p:cNvSpPr>
              <a:spLocks noChangeArrowheads="1"/>
            </p:cNvSpPr>
            <p:nvPr userDrawn="1"/>
          </p:nvSpPr>
          <p:spPr bwMode="gray">
            <a:xfrm>
              <a:off x="2782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Oval 46"/>
            <p:cNvSpPr>
              <a:spLocks noChangeArrowheads="1"/>
            </p:cNvSpPr>
            <p:nvPr userDrawn="1"/>
          </p:nvSpPr>
          <p:spPr bwMode="gray">
            <a:xfrm>
              <a:off x="2918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1" name="Group 47"/>
            <p:cNvGrpSpPr>
              <a:grpSpLocks/>
            </p:cNvGrpSpPr>
            <p:nvPr userDrawn="1"/>
          </p:nvGrpSpPr>
          <p:grpSpPr bwMode="auto">
            <a:xfrm>
              <a:off x="2246" y="-638"/>
              <a:ext cx="1532" cy="635"/>
              <a:chOff x="-765" y="-1448"/>
              <a:chExt cx="1532" cy="2896"/>
            </a:xfrm>
          </p:grpSpPr>
          <p:sp>
            <p:nvSpPr>
              <p:cNvPr id="1072" name="Line 48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Line 49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4" name="Line 50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8" name="Line 54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9" name="Line 55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Line 56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1" name="Line 57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2" name="Line 58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3" name="Line 59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84" name="Oval 60"/>
            <p:cNvSpPr>
              <a:spLocks noChangeArrowheads="1"/>
            </p:cNvSpPr>
            <p:nvPr userDrawn="1"/>
          </p:nvSpPr>
          <p:spPr bwMode="gray">
            <a:xfrm>
              <a:off x="3061" y="-41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Oval 61"/>
            <p:cNvSpPr>
              <a:spLocks noChangeArrowheads="1"/>
            </p:cNvSpPr>
            <p:nvPr userDrawn="1"/>
          </p:nvSpPr>
          <p:spPr bwMode="gray">
            <a:xfrm>
              <a:off x="3059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6" name="Oval 62"/>
            <p:cNvSpPr>
              <a:spLocks noChangeArrowheads="1"/>
            </p:cNvSpPr>
            <p:nvPr userDrawn="1"/>
          </p:nvSpPr>
          <p:spPr bwMode="gray">
            <a:xfrm>
              <a:off x="3349" y="-41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7" name="Oval 63"/>
            <p:cNvSpPr>
              <a:spLocks noChangeArrowheads="1"/>
            </p:cNvSpPr>
            <p:nvPr userDrawn="1"/>
          </p:nvSpPr>
          <p:spPr bwMode="gray">
            <a:xfrm>
              <a:off x="3349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8" name="Oval 64"/>
            <p:cNvSpPr>
              <a:spLocks noChangeArrowheads="1"/>
            </p:cNvSpPr>
            <p:nvPr userDrawn="1"/>
          </p:nvSpPr>
          <p:spPr bwMode="gray">
            <a:xfrm>
              <a:off x="3619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9" name="Oval 65"/>
            <p:cNvSpPr>
              <a:spLocks noChangeArrowheads="1"/>
            </p:cNvSpPr>
            <p:nvPr userDrawn="1"/>
          </p:nvSpPr>
          <p:spPr bwMode="gray">
            <a:xfrm>
              <a:off x="3755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0" name="Oval 66"/>
            <p:cNvSpPr>
              <a:spLocks noChangeArrowheads="1"/>
            </p:cNvSpPr>
            <p:nvPr userDrawn="1"/>
          </p:nvSpPr>
          <p:spPr bwMode="gray">
            <a:xfrm>
              <a:off x="3913" y="-27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1" name="Oval 67"/>
            <p:cNvSpPr>
              <a:spLocks noChangeArrowheads="1"/>
            </p:cNvSpPr>
            <p:nvPr userDrawn="1"/>
          </p:nvSpPr>
          <p:spPr bwMode="gray">
            <a:xfrm>
              <a:off x="3911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2" name="Oval 68"/>
            <p:cNvSpPr>
              <a:spLocks noChangeArrowheads="1"/>
            </p:cNvSpPr>
            <p:nvPr userDrawn="1"/>
          </p:nvSpPr>
          <p:spPr bwMode="gray">
            <a:xfrm>
              <a:off x="4201" y="-45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3" name="Oval 69"/>
            <p:cNvSpPr>
              <a:spLocks noChangeArrowheads="1"/>
            </p:cNvSpPr>
            <p:nvPr userDrawn="1"/>
          </p:nvSpPr>
          <p:spPr bwMode="gray">
            <a:xfrm>
              <a:off x="4201" y="-1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4" name="Oval 70"/>
            <p:cNvSpPr>
              <a:spLocks noChangeArrowheads="1"/>
            </p:cNvSpPr>
            <p:nvPr userDrawn="1"/>
          </p:nvSpPr>
          <p:spPr bwMode="gray">
            <a:xfrm>
              <a:off x="4471" y="-29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" name="Oval 71"/>
            <p:cNvSpPr>
              <a:spLocks noChangeArrowheads="1"/>
            </p:cNvSpPr>
            <p:nvPr userDrawn="1"/>
          </p:nvSpPr>
          <p:spPr bwMode="gray">
            <a:xfrm>
              <a:off x="4607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96" name="Group 72"/>
            <p:cNvGrpSpPr>
              <a:grpSpLocks/>
            </p:cNvGrpSpPr>
            <p:nvPr userDrawn="1"/>
          </p:nvGrpSpPr>
          <p:grpSpPr bwMode="auto">
            <a:xfrm>
              <a:off x="3935" y="-638"/>
              <a:ext cx="1532" cy="635"/>
              <a:chOff x="-765" y="-1448"/>
              <a:chExt cx="1532" cy="2896"/>
            </a:xfrm>
          </p:grpSpPr>
          <p:sp>
            <p:nvSpPr>
              <p:cNvPr id="1097" name="Line 73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8" name="Line 74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9" name="Line 75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0" name="Line 76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1" name="Line 77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2" name="Line 78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3" name="Line 79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4" name="Line 80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5" name="Line 81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" name="Line 82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7" name="Line 83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8" name="Line 84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9" name="Oval 85"/>
            <p:cNvSpPr>
              <a:spLocks noChangeArrowheads="1"/>
            </p:cNvSpPr>
            <p:nvPr userDrawn="1"/>
          </p:nvSpPr>
          <p:spPr bwMode="gray">
            <a:xfrm>
              <a:off x="4750" y="-36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0" name="Oval 86"/>
            <p:cNvSpPr>
              <a:spLocks noChangeArrowheads="1"/>
            </p:cNvSpPr>
            <p:nvPr userDrawn="1"/>
          </p:nvSpPr>
          <p:spPr bwMode="gray">
            <a:xfrm>
              <a:off x="4748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1" name="Oval 87"/>
            <p:cNvSpPr>
              <a:spLocks noChangeArrowheads="1"/>
            </p:cNvSpPr>
            <p:nvPr userDrawn="1"/>
          </p:nvSpPr>
          <p:spPr bwMode="gray">
            <a:xfrm>
              <a:off x="5038" y="-42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2" name="Oval 88"/>
            <p:cNvSpPr>
              <a:spLocks noChangeArrowheads="1"/>
            </p:cNvSpPr>
            <p:nvPr userDrawn="1"/>
          </p:nvSpPr>
          <p:spPr bwMode="gray">
            <a:xfrm>
              <a:off x="5038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3" name="Oval 89"/>
            <p:cNvSpPr>
              <a:spLocks noChangeArrowheads="1"/>
            </p:cNvSpPr>
            <p:nvPr userDrawn="1"/>
          </p:nvSpPr>
          <p:spPr bwMode="gray">
            <a:xfrm>
              <a:off x="5308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4" name="Oval 90"/>
            <p:cNvSpPr>
              <a:spLocks noChangeArrowheads="1"/>
            </p:cNvSpPr>
            <p:nvPr userDrawn="1"/>
          </p:nvSpPr>
          <p:spPr bwMode="gray">
            <a:xfrm>
              <a:off x="5444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5" name="Oval 91"/>
            <p:cNvSpPr>
              <a:spLocks noChangeArrowheads="1"/>
            </p:cNvSpPr>
            <p:nvPr userDrawn="1"/>
          </p:nvSpPr>
          <p:spPr bwMode="gray">
            <a:xfrm>
              <a:off x="5580" y="-28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" name="Oval 92"/>
            <p:cNvSpPr>
              <a:spLocks noChangeArrowheads="1"/>
            </p:cNvSpPr>
            <p:nvPr userDrawn="1"/>
          </p:nvSpPr>
          <p:spPr bwMode="gray">
            <a:xfrm>
              <a:off x="5578" y="-5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7" name="Oval 93"/>
            <p:cNvSpPr>
              <a:spLocks noChangeArrowheads="1"/>
            </p:cNvSpPr>
            <p:nvPr userDrawn="1"/>
          </p:nvSpPr>
          <p:spPr bwMode="gray">
            <a:xfrm>
              <a:off x="5868" y="-42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8" name="Oval 94"/>
            <p:cNvSpPr>
              <a:spLocks noChangeArrowheads="1"/>
            </p:cNvSpPr>
            <p:nvPr userDrawn="1"/>
          </p:nvSpPr>
          <p:spPr bwMode="gray">
            <a:xfrm>
              <a:off x="5868" y="-15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9" name="Oval 95"/>
            <p:cNvSpPr>
              <a:spLocks noChangeArrowheads="1"/>
            </p:cNvSpPr>
            <p:nvPr userDrawn="1"/>
          </p:nvSpPr>
          <p:spPr bwMode="gray">
            <a:xfrm>
              <a:off x="6138" y="-28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0" name="Line 96"/>
            <p:cNvSpPr>
              <a:spLocks noChangeShapeType="1"/>
            </p:cNvSpPr>
            <p:nvPr userDrawn="1"/>
          </p:nvSpPr>
          <p:spPr bwMode="gray">
            <a:xfrm>
              <a:off x="5602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1" name="Line 97"/>
            <p:cNvSpPr>
              <a:spLocks noChangeShapeType="1"/>
            </p:cNvSpPr>
            <p:nvPr userDrawn="1"/>
          </p:nvSpPr>
          <p:spPr bwMode="gray">
            <a:xfrm>
              <a:off x="5753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2" name="Line 98"/>
            <p:cNvSpPr>
              <a:spLocks noChangeShapeType="1"/>
            </p:cNvSpPr>
            <p:nvPr userDrawn="1"/>
          </p:nvSpPr>
          <p:spPr bwMode="gray">
            <a:xfrm>
              <a:off x="5889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3" name="Line 99"/>
            <p:cNvSpPr>
              <a:spLocks noChangeShapeType="1"/>
            </p:cNvSpPr>
            <p:nvPr userDrawn="1"/>
          </p:nvSpPr>
          <p:spPr bwMode="gray">
            <a:xfrm>
              <a:off x="6025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4" name="Line 100"/>
            <p:cNvSpPr>
              <a:spLocks noChangeShapeType="1"/>
            </p:cNvSpPr>
            <p:nvPr userDrawn="1"/>
          </p:nvSpPr>
          <p:spPr bwMode="gray">
            <a:xfrm>
              <a:off x="6161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5" name="Line 101"/>
            <p:cNvSpPr>
              <a:spLocks noChangeShapeType="1"/>
            </p:cNvSpPr>
            <p:nvPr userDrawn="1"/>
          </p:nvSpPr>
          <p:spPr bwMode="gray">
            <a:xfrm>
              <a:off x="476" y="-525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" name="Line 102"/>
            <p:cNvSpPr>
              <a:spLocks noChangeShapeType="1"/>
            </p:cNvSpPr>
            <p:nvPr userDrawn="1"/>
          </p:nvSpPr>
          <p:spPr bwMode="gray">
            <a:xfrm>
              <a:off x="477" y="-389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" name="Line 103"/>
            <p:cNvSpPr>
              <a:spLocks noChangeShapeType="1"/>
            </p:cNvSpPr>
            <p:nvPr userDrawn="1"/>
          </p:nvSpPr>
          <p:spPr bwMode="gray">
            <a:xfrm>
              <a:off x="478" y="-253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" name="Line 104"/>
            <p:cNvSpPr>
              <a:spLocks noChangeShapeType="1"/>
            </p:cNvSpPr>
            <p:nvPr userDrawn="1"/>
          </p:nvSpPr>
          <p:spPr bwMode="gray">
            <a:xfrm>
              <a:off x="480" y="-126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9" name="Rectangle 105"/>
          <p:cNvSpPr>
            <a:spLocks noChangeArrowheads="1"/>
          </p:cNvSpPr>
          <p:nvPr/>
        </p:nvSpPr>
        <p:spPr bwMode="gray">
          <a:xfrm>
            <a:off x="0" y="600075"/>
            <a:ext cx="9144000" cy="226219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" name="Oval 106" descr="06_original_w"/>
          <p:cNvSpPr>
            <a:spLocks noChangeArrowheads="1"/>
          </p:cNvSpPr>
          <p:nvPr/>
        </p:nvSpPr>
        <p:spPr bwMode="gray">
          <a:xfrm>
            <a:off x="7956551" y="303609"/>
            <a:ext cx="936625" cy="756047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21544"/>
            <a:ext cx="8229600" cy="382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800601"/>
            <a:ext cx="2895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7CB00E7-DA2E-4480-9CE7-D849792A96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71451"/>
            <a:ext cx="7391400" cy="42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2067694"/>
            <a:ext cx="8136904" cy="2052228"/>
          </a:xfrm>
        </p:spPr>
        <p:txBody>
          <a:bodyPr/>
          <a:lstStyle/>
          <a:p>
            <a:r>
              <a:rPr lang="ru-RU" sz="3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качества </a:t>
            </a:r>
            <a:r>
              <a:rPr lang="ru-RU" sz="3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обученности студентов</a:t>
            </a:r>
            <a:r>
              <a:rPr lang="ru-RU" sz="3500" dirty="0" smtClean="0">
                <a:solidFill>
                  <a:schemeClr val="tx2"/>
                </a:solidFill>
              </a:rPr>
              <a:t>. </a:t>
            </a:r>
            <a:br>
              <a:rPr lang="ru-RU" sz="3500" dirty="0" smtClean="0">
                <a:solidFill>
                  <a:schemeClr val="tx2"/>
                </a:solidFill>
              </a:rPr>
            </a:br>
            <a:r>
              <a:rPr lang="ru-RU" sz="2500" dirty="0" smtClean="0">
                <a:solidFill>
                  <a:schemeClr val="tx2"/>
                </a:solidFill>
              </a:rPr>
              <a:t>(</a:t>
            </a:r>
            <a: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1 полугодия  </a:t>
            </a:r>
            <a:b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2015-2016 учебного года.)</a:t>
            </a:r>
            <a:r>
              <a:rPr lang="ru-RU" sz="3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5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4083918"/>
            <a:ext cx="7086600" cy="28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Зам. директора по ООД </a:t>
            </a:r>
          </a:p>
          <a:p>
            <a:pPr>
              <a:lnSpc>
                <a:spcPct val="90000"/>
              </a:lnSpc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Киселева А.А.</a:t>
            </a:r>
            <a:endParaRPr lang="en-U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white">
          <a:xfrm>
            <a:off x="2209800" y="1684735"/>
            <a:ext cx="655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dist"/>
            <a:r>
              <a:rPr lang="ru-RU" sz="1200" b="0" dirty="0" smtClean="0">
                <a:solidFill>
                  <a:schemeClr val="bg1"/>
                </a:solidFill>
                <a:latin typeface="Verdana" pitchFamily="34" charset="0"/>
              </a:rPr>
              <a:t>Колледж туризма Санкт-Петербурга </a:t>
            </a:r>
            <a:endParaRPr lang="en-US" sz="12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098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6339"/>
            <a:ext cx="1440160" cy="10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87208" cy="59412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Динамика изменения контингента за последние 4 года</a:t>
            </a: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</a:rPr>
              <a:t>.(по данным мониторинга)</a:t>
            </a: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67587" name="Group 3"/>
          <p:cNvGrpSpPr>
            <a:grpSpLocks/>
          </p:cNvGrpSpPr>
          <p:nvPr/>
        </p:nvGrpSpPr>
        <p:grpSpPr bwMode="auto">
          <a:xfrm>
            <a:off x="909643" y="1302243"/>
            <a:ext cx="1489998" cy="615152"/>
            <a:chOff x="1110" y="2656"/>
            <a:chExt cx="1549" cy="1351"/>
          </a:xfrm>
        </p:grpSpPr>
        <p:sp>
          <p:nvSpPr>
            <p:cNvPr id="67588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89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0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7595" name="Line 11"/>
          <p:cNvSpPr>
            <a:spLocks noChangeShapeType="1"/>
          </p:cNvSpPr>
          <p:nvPr/>
        </p:nvSpPr>
        <p:spPr bwMode="auto">
          <a:xfrm>
            <a:off x="2438400" y="19752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75893" y="1452027"/>
            <a:ext cx="65648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chemeClr val="tx2"/>
                </a:solidFill>
              </a:rPr>
              <a:t>Контингент 2420   отсев  80    </a:t>
            </a:r>
            <a:r>
              <a:rPr lang="ru-RU" sz="2800" dirty="0" smtClean="0">
                <a:solidFill>
                  <a:srgbClr val="C00000"/>
                </a:solidFill>
              </a:rPr>
              <a:t>3,3%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gray">
          <a:xfrm>
            <a:off x="1095694" y="1144250"/>
            <a:ext cx="1067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rgbClr val="C00000"/>
                </a:solidFill>
              </a:rPr>
              <a:t>2015-2016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2438400" y="26610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gray">
          <a:xfrm>
            <a:off x="2024564" y="2277666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2438400" y="33301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0" name="Text Box 26"/>
          <p:cNvSpPr txBox="1">
            <a:spLocks noChangeArrowheads="1"/>
          </p:cNvSpPr>
          <p:nvPr/>
        </p:nvSpPr>
        <p:spPr bwMode="auto">
          <a:xfrm>
            <a:off x="2399641" y="2813867"/>
            <a:ext cx="640871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2089 отсев  155    </a:t>
            </a:r>
            <a:r>
              <a:rPr lang="ru-RU" sz="2800" dirty="0">
                <a:solidFill>
                  <a:srgbClr val="C00000"/>
                </a:solidFill>
              </a:rPr>
              <a:t>7, </a:t>
            </a:r>
            <a:r>
              <a:rPr lang="ru-RU" sz="2800" dirty="0" smtClean="0">
                <a:solidFill>
                  <a:srgbClr val="C00000"/>
                </a:solidFill>
              </a:rPr>
              <a:t>4%</a:t>
            </a:r>
          </a:p>
          <a:p>
            <a:pPr eaLnBrk="0" hangingPunct="0"/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612" name="Line 28"/>
          <p:cNvSpPr>
            <a:spLocks noChangeShapeType="1"/>
          </p:cNvSpPr>
          <p:nvPr/>
        </p:nvSpPr>
        <p:spPr bwMode="auto">
          <a:xfrm>
            <a:off x="2438400" y="40159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gray">
          <a:xfrm>
            <a:off x="2024564" y="363259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615" name="Text Box 31"/>
          <p:cNvSpPr txBox="1">
            <a:spLocks noChangeArrowheads="1"/>
          </p:cNvSpPr>
          <p:nvPr/>
        </p:nvSpPr>
        <p:spPr bwMode="auto">
          <a:xfrm>
            <a:off x="1660525" y="5417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26" y="2739331"/>
            <a:ext cx="1447481" cy="68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44" y="3473215"/>
            <a:ext cx="1527533" cy="77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09991" y="2739331"/>
            <a:ext cx="1152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2013-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2014</a:t>
            </a: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96215" y="3558130"/>
            <a:ext cx="1379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2012-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2013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9641" y="2101699"/>
            <a:ext cx="645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2200 отсев  172    </a:t>
            </a:r>
            <a:r>
              <a:rPr lang="ru-RU" sz="2800" dirty="0" smtClean="0">
                <a:solidFill>
                  <a:srgbClr val="C00000"/>
                </a:solidFill>
              </a:rPr>
              <a:t>7, 8 %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87136" y="3435020"/>
            <a:ext cx="64165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1960  отсев  206  </a:t>
            </a:r>
            <a:r>
              <a:rPr lang="ru-RU" sz="2800" dirty="0" smtClean="0">
                <a:solidFill>
                  <a:srgbClr val="C00000"/>
                </a:solidFill>
              </a:rPr>
              <a:t>10, 5%</a:t>
            </a:r>
            <a:endParaRPr lang="ru-RU" sz="2800" dirty="0">
              <a:solidFill>
                <a:srgbClr val="C00000"/>
              </a:solidFill>
            </a:endParaRPr>
          </a:p>
          <a:p>
            <a:pPr eaLnBrk="0" hangingPunct="0"/>
            <a:endParaRPr lang="en-US" sz="16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97" y="1975247"/>
            <a:ext cx="1506537" cy="74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6797" y="1979228"/>
            <a:ext cx="150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2014-</a:t>
            </a:r>
          </a:p>
          <a:p>
            <a:pPr algn="ctr" eaLnBrk="0" hangingPunct="0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2015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4813" y="200174"/>
            <a:ext cx="7741096" cy="4226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Контингент  2015-2016 учебный год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6372200" y="3597864"/>
            <a:ext cx="2520281" cy="1385594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395536" y="3485948"/>
            <a:ext cx="2189832" cy="157739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98364" y="3599832"/>
            <a:ext cx="158417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</a:rPr>
              <a:t>Кол-во человек</a:t>
            </a:r>
          </a:p>
          <a:p>
            <a:pPr algn="ctr" eaLnBrk="0" hangingPunct="0"/>
            <a:r>
              <a:rPr lang="ru-RU" sz="2800" dirty="0" smtClean="0">
                <a:solidFill>
                  <a:srgbClr val="000000"/>
                </a:solidFill>
              </a:rPr>
              <a:t>2351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2310768" y="3734187"/>
            <a:ext cx="1210097" cy="93106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4" y="2439591"/>
            <a:ext cx="90963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5461001" y="3680104"/>
            <a:ext cx="1171575" cy="98515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69642" name="Group 10"/>
          <p:cNvGrpSpPr>
            <a:grpSpLocks/>
          </p:cNvGrpSpPr>
          <p:nvPr/>
        </p:nvGrpSpPr>
        <p:grpSpPr bwMode="auto">
          <a:xfrm>
            <a:off x="2980531" y="2885277"/>
            <a:ext cx="2998788" cy="1201341"/>
            <a:chOff x="1997" y="1314"/>
            <a:chExt cx="1889" cy="1009"/>
          </a:xfrm>
        </p:grpSpPr>
        <p:grpSp>
          <p:nvGrpSpPr>
            <p:cNvPr id="6964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6741089" y="3622099"/>
            <a:ext cx="18002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групп</a:t>
            </a:r>
          </a:p>
          <a:p>
            <a:pPr algn="ctr" eaLnBrk="0" hangingPunct="0"/>
            <a:r>
              <a:rPr lang="ru-RU" sz="2800" dirty="0" smtClean="0">
                <a:solidFill>
                  <a:srgbClr val="000000"/>
                </a:solidFill>
              </a:rPr>
              <a:t>91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21820" y="3231223"/>
            <a:ext cx="292496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tx2"/>
                </a:solidFill>
              </a:rPr>
              <a:t>Контингент на 01.01.2016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21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776490"/>
            <a:ext cx="8712967" cy="21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699541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Изменение контингента с учетом отсева .</a:t>
            </a:r>
            <a:endParaRPr lang="ru-RU" sz="2400" dirty="0">
              <a:solidFill>
                <a:schemeClr val="tx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98581"/>
              </p:ext>
            </p:extLst>
          </p:nvPr>
        </p:nvGraphicFramePr>
        <p:xfrm>
          <a:off x="467544" y="1203598"/>
          <a:ext cx="8424936" cy="3672412"/>
        </p:xfrm>
        <a:graphic>
          <a:graphicData uri="http://schemas.openxmlformats.org/drawingml/2006/table">
            <a:tbl>
              <a:tblPr/>
              <a:tblGrid>
                <a:gridCol w="3672408"/>
                <a:gridCol w="2232248"/>
                <a:gridCol w="1440160"/>
                <a:gridCol w="1080120"/>
              </a:tblGrid>
              <a:tr h="7387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наименование отделения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Всего чел. на отд. на начало уч.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отсев</a:t>
                      </a:r>
                      <a:endParaRPr lang="ru-RU" sz="18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4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Туризм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407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7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Гостиничный сервис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344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Ресторанный сервис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7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Общеобразовательной подготовки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307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Коммерции и строительства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602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2420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</a:rPr>
                        <a:t>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16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496944" cy="594122"/>
          </a:xfrm>
        </p:spPr>
        <p:txBody>
          <a:bodyPr/>
          <a:lstStyle/>
          <a:p>
            <a:pPr algn="l"/>
            <a:r>
              <a:rPr lang="en-US" dirty="0"/>
              <a:t> </a:t>
            </a:r>
            <a:r>
              <a:rPr lang="ru-RU" sz="2400" dirty="0" smtClean="0"/>
              <a:t>диаграмма распределения контингента по отделениям колледжа на </a:t>
            </a:r>
            <a:r>
              <a:rPr lang="ru-RU" sz="2400" dirty="0" smtClean="0">
                <a:solidFill>
                  <a:srgbClr val="FF0000"/>
                </a:solidFill>
              </a:rPr>
              <a:t>01.01.2016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735228" y="925309"/>
            <a:ext cx="7445376" cy="3878688"/>
            <a:chOff x="559" y="1296"/>
            <a:chExt cx="4690" cy="2420"/>
          </a:xfrm>
        </p:grpSpPr>
        <p:sp>
          <p:nvSpPr>
            <p:cNvPr id="97284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>
                <a:gd name="T0" fmla="*/ 1692 w 4040"/>
                <a:gd name="T1" fmla="*/ 12 h 1888"/>
                <a:gd name="T2" fmla="*/ 1234 w 4040"/>
                <a:gd name="T3" fmla="*/ 74 h 1888"/>
                <a:gd name="T4" fmla="*/ 828 w 4040"/>
                <a:gd name="T5" fmla="*/ 182 h 1888"/>
                <a:gd name="T6" fmla="*/ 486 w 4040"/>
                <a:gd name="T7" fmla="*/ 330 h 1888"/>
                <a:gd name="T8" fmla="*/ 226 w 4040"/>
                <a:gd name="T9" fmla="*/ 510 h 1888"/>
                <a:gd name="T10" fmla="*/ 58 w 4040"/>
                <a:gd name="T11" fmla="*/ 718 h 1888"/>
                <a:gd name="T12" fmla="*/ 0 w 4040"/>
                <a:gd name="T13" fmla="*/ 944 h 1888"/>
                <a:gd name="T14" fmla="*/ 58 w 4040"/>
                <a:gd name="T15" fmla="*/ 1170 h 1888"/>
                <a:gd name="T16" fmla="*/ 226 w 4040"/>
                <a:gd name="T17" fmla="*/ 1378 h 1888"/>
                <a:gd name="T18" fmla="*/ 486 w 4040"/>
                <a:gd name="T19" fmla="*/ 1558 h 1888"/>
                <a:gd name="T20" fmla="*/ 828 w 4040"/>
                <a:gd name="T21" fmla="*/ 1706 h 1888"/>
                <a:gd name="T22" fmla="*/ 1234 w 4040"/>
                <a:gd name="T23" fmla="*/ 1814 h 1888"/>
                <a:gd name="T24" fmla="*/ 1692 w 4040"/>
                <a:gd name="T25" fmla="*/ 1876 h 1888"/>
                <a:gd name="T26" fmla="*/ 2186 w 4040"/>
                <a:gd name="T27" fmla="*/ 1884 h 1888"/>
                <a:gd name="T28" fmla="*/ 2658 w 4040"/>
                <a:gd name="T29" fmla="*/ 1840 h 1888"/>
                <a:gd name="T30" fmla="*/ 3084 w 4040"/>
                <a:gd name="T31" fmla="*/ 1746 h 1888"/>
                <a:gd name="T32" fmla="*/ 3448 w 4040"/>
                <a:gd name="T33" fmla="*/ 1612 h 1888"/>
                <a:gd name="T34" fmla="*/ 3738 w 4040"/>
                <a:gd name="T35" fmla="*/ 1442 h 1888"/>
                <a:gd name="T36" fmla="*/ 3938 w 4040"/>
                <a:gd name="T37" fmla="*/ 1242 h 1888"/>
                <a:gd name="T38" fmla="*/ 4034 w 4040"/>
                <a:gd name="T39" fmla="*/ 1022 h 1888"/>
                <a:gd name="T40" fmla="*/ 4014 w 4040"/>
                <a:gd name="T41" fmla="*/ 790 h 1888"/>
                <a:gd name="T42" fmla="*/ 3882 w 4040"/>
                <a:gd name="T43" fmla="*/ 576 h 1888"/>
                <a:gd name="T44" fmla="*/ 3650 w 4040"/>
                <a:gd name="T45" fmla="*/ 386 h 1888"/>
                <a:gd name="T46" fmla="*/ 3334 w 4040"/>
                <a:gd name="T47" fmla="*/ 228 h 1888"/>
                <a:gd name="T48" fmla="*/ 2948 w 4040"/>
                <a:gd name="T49" fmla="*/ 106 h 1888"/>
                <a:gd name="T50" fmla="*/ 2506 w 4040"/>
                <a:gd name="T51" fmla="*/ 28 h 1888"/>
                <a:gd name="T52" fmla="*/ 2020 w 4040"/>
                <a:gd name="T53" fmla="*/ 0 h 1888"/>
                <a:gd name="T54" fmla="*/ 1606 w 4040"/>
                <a:gd name="T55" fmla="*/ 1736 h 1888"/>
                <a:gd name="T56" fmla="*/ 1164 w 4040"/>
                <a:gd name="T57" fmla="*/ 1678 h 1888"/>
                <a:gd name="T58" fmla="*/ 776 w 4040"/>
                <a:gd name="T59" fmla="*/ 1576 h 1888"/>
                <a:gd name="T60" fmla="*/ 458 w 4040"/>
                <a:gd name="T61" fmla="*/ 1436 h 1888"/>
                <a:gd name="T62" fmla="*/ 224 w 4040"/>
                <a:gd name="T63" fmla="*/ 1266 h 1888"/>
                <a:gd name="T64" fmla="*/ 88 w 4040"/>
                <a:gd name="T65" fmla="*/ 1074 h 1888"/>
                <a:gd name="T66" fmla="*/ 68 w 4040"/>
                <a:gd name="T67" fmla="*/ 864 h 1888"/>
                <a:gd name="T68" fmla="*/ 166 w 4040"/>
                <a:gd name="T69" fmla="*/ 664 h 1888"/>
                <a:gd name="T70" fmla="*/ 370 w 4040"/>
                <a:gd name="T71" fmla="*/ 486 h 1888"/>
                <a:gd name="T72" fmla="*/ 662 w 4040"/>
                <a:gd name="T73" fmla="*/ 336 h 1888"/>
                <a:gd name="T74" fmla="*/ 1028 w 4040"/>
                <a:gd name="T75" fmla="*/ 222 h 1888"/>
                <a:gd name="T76" fmla="*/ 1454 w 4040"/>
                <a:gd name="T77" fmla="*/ 148 h 1888"/>
                <a:gd name="T78" fmla="*/ 1922 w 4040"/>
                <a:gd name="T79" fmla="*/ 120 h 1888"/>
                <a:gd name="T80" fmla="*/ 2392 w 4040"/>
                <a:gd name="T81" fmla="*/ 148 h 1888"/>
                <a:gd name="T82" fmla="*/ 2818 w 4040"/>
                <a:gd name="T83" fmla="*/ 222 h 1888"/>
                <a:gd name="T84" fmla="*/ 3184 w 4040"/>
                <a:gd name="T85" fmla="*/ 336 h 1888"/>
                <a:gd name="T86" fmla="*/ 3476 w 4040"/>
                <a:gd name="T87" fmla="*/ 486 h 1888"/>
                <a:gd name="T88" fmla="*/ 3680 w 4040"/>
                <a:gd name="T89" fmla="*/ 664 h 1888"/>
                <a:gd name="T90" fmla="*/ 3778 w 4040"/>
                <a:gd name="T91" fmla="*/ 864 h 1888"/>
                <a:gd name="T92" fmla="*/ 3758 w 4040"/>
                <a:gd name="T93" fmla="*/ 1074 h 1888"/>
                <a:gd name="T94" fmla="*/ 3622 w 4040"/>
                <a:gd name="T95" fmla="*/ 1266 h 1888"/>
                <a:gd name="T96" fmla="*/ 3388 w 4040"/>
                <a:gd name="T97" fmla="*/ 1436 h 1888"/>
                <a:gd name="T98" fmla="*/ 3070 w 4040"/>
                <a:gd name="T99" fmla="*/ 1576 h 1888"/>
                <a:gd name="T100" fmla="*/ 2682 w 4040"/>
                <a:gd name="T101" fmla="*/ 1678 h 1888"/>
                <a:gd name="T102" fmla="*/ 2240 w 4040"/>
                <a:gd name="T103" fmla="*/ 1736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30196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F7C16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285" name="Oval 5"/>
            <p:cNvSpPr>
              <a:spLocks noChangeArrowheads="1"/>
            </p:cNvSpPr>
            <p:nvPr/>
          </p:nvSpPr>
          <p:spPr bwMode="gray">
            <a:xfrm rot="-1543677">
              <a:off x="2736" y="1728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86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87" name="Oval 7"/>
            <p:cNvSpPr>
              <a:spLocks noChangeArrowheads="1"/>
            </p:cNvSpPr>
            <p:nvPr/>
          </p:nvSpPr>
          <p:spPr bwMode="gray">
            <a:xfrm rot="-1543677">
              <a:off x="1824" y="350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88" name="Oval 8"/>
            <p:cNvSpPr>
              <a:spLocks noChangeArrowheads="1"/>
            </p:cNvSpPr>
            <p:nvPr/>
          </p:nvSpPr>
          <p:spPr bwMode="gray">
            <a:xfrm rot="-1543677">
              <a:off x="3456" y="3120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89" name="Oval 9"/>
            <p:cNvSpPr>
              <a:spLocks noChangeArrowheads="1"/>
            </p:cNvSpPr>
            <p:nvPr/>
          </p:nvSpPr>
          <p:spPr bwMode="gray">
            <a:xfrm rot="-1543677">
              <a:off x="1296" y="2592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90" name="Oval 10"/>
            <p:cNvSpPr>
              <a:spLocks noChangeArrowheads="1"/>
            </p:cNvSpPr>
            <p:nvPr/>
          </p:nvSpPr>
          <p:spPr bwMode="gray">
            <a:xfrm>
              <a:off x="2407" y="1296"/>
              <a:ext cx="720" cy="69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b="0"/>
            </a:p>
          </p:txBody>
        </p:sp>
        <p:sp>
          <p:nvSpPr>
            <p:cNvPr id="97291" name="Oval 11"/>
            <p:cNvSpPr>
              <a:spLocks noChangeArrowheads="1"/>
            </p:cNvSpPr>
            <p:nvPr/>
          </p:nvSpPr>
          <p:spPr bwMode="gray">
            <a:xfrm>
              <a:off x="790" y="1639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</a:rPr>
                <a:t>Коммерции и 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</a:rPr>
                <a:t>Строительства</a:t>
              </a:r>
            </a:p>
            <a:p>
              <a:pPr algn="ctr"/>
              <a:r>
                <a:rPr lang="ru-RU" dirty="0" smtClean="0">
                  <a:solidFill>
                    <a:srgbClr val="FF0000"/>
                  </a:solidFill>
                </a:rPr>
                <a:t>589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97292" name="Oval 12"/>
            <p:cNvSpPr>
              <a:spLocks noChangeArrowheads="1"/>
            </p:cNvSpPr>
            <p:nvPr/>
          </p:nvSpPr>
          <p:spPr bwMode="gray">
            <a:xfrm>
              <a:off x="767" y="3022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b="0"/>
            </a:p>
          </p:txBody>
        </p:sp>
        <p:sp>
          <p:nvSpPr>
            <p:cNvPr id="97293" name="Oval 13"/>
            <p:cNvSpPr>
              <a:spLocks noChangeArrowheads="1"/>
            </p:cNvSpPr>
            <p:nvPr/>
          </p:nvSpPr>
          <p:spPr bwMode="gray">
            <a:xfrm>
              <a:off x="4180" y="2987"/>
              <a:ext cx="719" cy="694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b="0"/>
            </a:p>
          </p:txBody>
        </p:sp>
        <p:sp>
          <p:nvSpPr>
            <p:cNvPr id="97294" name="Oval 14"/>
            <p:cNvSpPr>
              <a:spLocks noChangeArrowheads="1"/>
            </p:cNvSpPr>
            <p:nvPr/>
          </p:nvSpPr>
          <p:spPr bwMode="gray">
            <a:xfrm>
              <a:off x="4072" y="1420"/>
              <a:ext cx="680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rgbClr val="001D3A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97295" name="Text Box 15"/>
            <p:cNvSpPr txBox="1">
              <a:spLocks noChangeArrowheads="1"/>
            </p:cNvSpPr>
            <p:nvPr/>
          </p:nvSpPr>
          <p:spPr bwMode="gray">
            <a:xfrm>
              <a:off x="1127" y="2375"/>
              <a:ext cx="47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chemeClr val="bg1"/>
                  </a:solidFill>
                  <a:latin typeface="Verdana" pitchFamily="34" charset="0"/>
                </a:rPr>
                <a:t>Text</a:t>
              </a:r>
            </a:p>
          </p:txBody>
        </p:sp>
        <p:sp>
          <p:nvSpPr>
            <p:cNvPr id="97296" name="Text Box 16"/>
            <p:cNvSpPr txBox="1">
              <a:spLocks noChangeArrowheads="1"/>
            </p:cNvSpPr>
            <p:nvPr/>
          </p:nvSpPr>
          <p:spPr bwMode="gray">
            <a:xfrm>
              <a:off x="2407" y="1455"/>
              <a:ext cx="841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dirty="0" smtClean="0">
                  <a:solidFill>
                    <a:schemeClr val="tx2"/>
                  </a:solidFill>
                  <a:latin typeface="Verdana" pitchFamily="34" charset="0"/>
                </a:rPr>
                <a:t>Туризма</a:t>
              </a:r>
            </a:p>
            <a:p>
              <a:pPr algn="ctr" eaLnBrk="0" hangingPunct="0"/>
              <a:r>
                <a:rPr lang="ru-RU" dirty="0" smtClean="0">
                  <a:solidFill>
                    <a:srgbClr val="FF0000"/>
                  </a:solidFill>
                  <a:latin typeface="Verdana" pitchFamily="34" charset="0"/>
                </a:rPr>
                <a:t>404</a:t>
              </a:r>
              <a:endParaRPr lang="en-US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sp>
          <p:nvSpPr>
            <p:cNvPr id="97297" name="Text Box 17"/>
            <p:cNvSpPr txBox="1">
              <a:spLocks noChangeArrowheads="1"/>
            </p:cNvSpPr>
            <p:nvPr/>
          </p:nvSpPr>
          <p:spPr bwMode="gray">
            <a:xfrm>
              <a:off x="3928" y="1461"/>
              <a:ext cx="10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1600" dirty="0" smtClean="0">
                  <a:solidFill>
                    <a:schemeClr val="tx2"/>
                  </a:solidFill>
                  <a:latin typeface="Verdana" pitchFamily="34" charset="0"/>
                </a:rPr>
                <a:t>Гостиничный сервис</a:t>
              </a:r>
            </a:p>
            <a:p>
              <a:pPr algn="ctr" eaLnBrk="0" hangingPunct="0"/>
              <a:r>
                <a:rPr lang="ru-RU" sz="1600" dirty="0" smtClean="0">
                  <a:solidFill>
                    <a:srgbClr val="FF0000"/>
                  </a:solidFill>
                  <a:latin typeface="Verdana" pitchFamily="34" charset="0"/>
                </a:rPr>
                <a:t>308</a:t>
              </a:r>
              <a:endParaRPr lang="en-US" sz="1600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sp>
          <p:nvSpPr>
            <p:cNvPr id="97298" name="Text Box 18"/>
            <p:cNvSpPr txBox="1">
              <a:spLocks noChangeArrowheads="1"/>
            </p:cNvSpPr>
            <p:nvPr/>
          </p:nvSpPr>
          <p:spPr bwMode="gray">
            <a:xfrm>
              <a:off x="3928" y="3070"/>
              <a:ext cx="1321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dirty="0" smtClean="0">
                  <a:solidFill>
                    <a:schemeClr val="tx2"/>
                  </a:solidFill>
                  <a:latin typeface="Verdana" pitchFamily="34" charset="0"/>
                </a:rPr>
                <a:t>Ресторанного </a:t>
              </a:r>
            </a:p>
            <a:p>
              <a:pPr algn="ctr" eaLnBrk="0" hangingPunct="0"/>
              <a:r>
                <a:rPr lang="ru-RU" dirty="0" smtClean="0">
                  <a:solidFill>
                    <a:schemeClr val="tx2"/>
                  </a:solidFill>
                  <a:latin typeface="Verdana" pitchFamily="34" charset="0"/>
                </a:rPr>
                <a:t>Сервиса</a:t>
              </a:r>
            </a:p>
            <a:p>
              <a:pPr algn="ctr" eaLnBrk="0" hangingPunct="0"/>
              <a:r>
                <a:rPr lang="ru-RU" dirty="0" smtClean="0">
                  <a:solidFill>
                    <a:srgbClr val="FF0000"/>
                  </a:solidFill>
                  <a:latin typeface="Verdana" pitchFamily="34" charset="0"/>
                </a:rPr>
                <a:t>737</a:t>
              </a:r>
              <a:endParaRPr lang="en-US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sp>
          <p:nvSpPr>
            <p:cNvPr id="97299" name="Text Box 19"/>
            <p:cNvSpPr txBox="1">
              <a:spLocks noChangeArrowheads="1"/>
            </p:cNvSpPr>
            <p:nvPr/>
          </p:nvSpPr>
          <p:spPr bwMode="gray">
            <a:xfrm>
              <a:off x="559" y="3099"/>
              <a:ext cx="132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1600" dirty="0" smtClean="0">
                  <a:solidFill>
                    <a:schemeClr val="tx2"/>
                  </a:solidFill>
                  <a:latin typeface="+mn-lt"/>
                </a:rPr>
                <a:t>Общеобразовательной подготовки</a:t>
              </a:r>
            </a:p>
            <a:p>
              <a:pPr algn="ctr" eaLnBrk="0" hangingPunct="0"/>
              <a:r>
                <a:rPr lang="ru-RU" sz="1600" dirty="0" smtClean="0">
                  <a:solidFill>
                    <a:srgbClr val="FF0000"/>
                  </a:solidFill>
                  <a:latin typeface="+mn-lt"/>
                </a:rPr>
                <a:t>302</a:t>
              </a:r>
              <a:endParaRPr lang="en-US" sz="16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97300" name="Text Box 20"/>
            <p:cNvSpPr txBox="1">
              <a:spLocks noChangeArrowheads="1"/>
            </p:cNvSpPr>
            <p:nvPr/>
          </p:nvSpPr>
          <p:spPr bwMode="gray">
            <a:xfrm>
              <a:off x="2070" y="2152"/>
              <a:ext cx="1541" cy="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800" dirty="0" smtClean="0">
                  <a:solidFill>
                    <a:schemeClr val="tx1">
                      <a:lumMod val="75000"/>
                    </a:schemeClr>
                  </a:solidFill>
                </a:rPr>
                <a:t>Отделения колледжа</a:t>
              </a:r>
              <a:endParaRPr lang="en-US" sz="28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23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>
            <a:endCxn id="97294" idx="2"/>
          </p:cNvCxnSpPr>
          <p:nvPr/>
        </p:nvCxnSpPr>
        <p:spPr bwMode="auto">
          <a:xfrm flipV="1">
            <a:off x="5333202" y="1681012"/>
            <a:ext cx="978914" cy="5850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Прямая со стрелкой 5"/>
          <p:cNvCxnSpPr/>
          <p:nvPr/>
        </p:nvCxnSpPr>
        <p:spPr bwMode="auto">
          <a:xfrm>
            <a:off x="5333202" y="2931790"/>
            <a:ext cx="1183014" cy="3326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 flipH="1">
            <a:off x="2339752" y="2931790"/>
            <a:ext cx="1850450" cy="7361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>
            <a:endCxn id="97291" idx="6"/>
          </p:cNvCxnSpPr>
          <p:nvPr/>
        </p:nvCxnSpPr>
        <p:spPr bwMode="auto">
          <a:xfrm flipH="1" flipV="1">
            <a:off x="2243354" y="2031216"/>
            <a:ext cx="1833562" cy="556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 стрелкой 32"/>
          <p:cNvCxnSpPr>
            <a:endCxn id="97285" idx="2"/>
          </p:cNvCxnSpPr>
          <p:nvPr/>
        </p:nvCxnSpPr>
        <p:spPr bwMode="auto">
          <a:xfrm flipH="1" flipV="1">
            <a:off x="4244095" y="2003117"/>
            <a:ext cx="92377" cy="431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1451"/>
            <a:ext cx="8075240" cy="422672"/>
          </a:xfrm>
        </p:spPr>
        <p:txBody>
          <a:bodyPr/>
          <a:lstStyle/>
          <a:p>
            <a:r>
              <a:rPr lang="ru-RU" sz="3200" dirty="0" smtClean="0">
                <a:solidFill>
                  <a:schemeClr val="tx2"/>
                </a:solidFill>
              </a:rPr>
              <a:t>Основные причины отчислений 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74755" name="AutoShape 3"/>
          <p:cNvSpPr>
            <a:spLocks noChangeArrowheads="1"/>
          </p:cNvSpPr>
          <p:nvPr/>
        </p:nvSpPr>
        <p:spPr bwMode="ltGray">
          <a:xfrm>
            <a:off x="0" y="559966"/>
            <a:ext cx="8208912" cy="4578979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blackWhite">
          <a:xfrm>
            <a:off x="791038" y="1357883"/>
            <a:ext cx="3564938" cy="49378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9804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smtClean="0">
                <a:solidFill>
                  <a:schemeClr val="bg1"/>
                </a:solidFill>
              </a:rPr>
              <a:t>Трудоустройство  </a:t>
            </a:r>
            <a:r>
              <a:rPr lang="ru-RU" b="0" dirty="0" smtClean="0">
                <a:solidFill>
                  <a:srgbClr val="C00000"/>
                </a:solidFill>
              </a:rPr>
              <a:t>13</a:t>
            </a:r>
            <a:endParaRPr lang="en-US" b="0" dirty="0">
              <a:solidFill>
                <a:srgbClr val="C00000"/>
              </a:solidFill>
            </a:endParaRPr>
          </a:p>
        </p:txBody>
      </p:sp>
      <p:sp>
        <p:nvSpPr>
          <p:cNvPr id="74757" name="AutoShape 5"/>
          <p:cNvSpPr>
            <a:spLocks noChangeArrowheads="1"/>
          </p:cNvSpPr>
          <p:nvPr/>
        </p:nvSpPr>
        <p:spPr bwMode="blackWhite">
          <a:xfrm>
            <a:off x="762000" y="843558"/>
            <a:ext cx="4038600" cy="5143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50000">
                <a:srgbClr val="699D5F">
                  <a:gamma/>
                  <a:tint val="69804"/>
                  <a:invGamma/>
                </a:srgbClr>
              </a:gs>
              <a:gs pos="100000">
                <a:srgbClr val="699D5F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Поступление в другое ОУ  </a:t>
            </a:r>
            <a:r>
              <a:rPr lang="ru-RU" b="0" dirty="0" smtClean="0">
                <a:solidFill>
                  <a:srgbClr val="C00000"/>
                </a:solidFill>
              </a:rPr>
              <a:t>20</a:t>
            </a:r>
            <a:endParaRPr lang="en-US" b="0" dirty="0">
              <a:solidFill>
                <a:srgbClr val="C00000"/>
              </a:solidFill>
            </a:endParaRP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blackWhite">
          <a:xfrm>
            <a:off x="814436" y="2365270"/>
            <a:ext cx="3293089" cy="50405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69804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Семейные обстоятельства </a:t>
            </a:r>
            <a:r>
              <a:rPr lang="ru-RU" dirty="0" smtClean="0">
                <a:solidFill>
                  <a:srgbClr val="C00000"/>
                </a:solidFill>
              </a:rPr>
              <a:t>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4759" name="AutoShape 7"/>
          <p:cNvSpPr>
            <a:spLocks noChangeArrowheads="1"/>
          </p:cNvSpPr>
          <p:nvPr/>
        </p:nvSpPr>
        <p:spPr bwMode="auto">
          <a:xfrm>
            <a:off x="5004048" y="1707654"/>
            <a:ext cx="2952328" cy="1966470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CDD4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80 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человек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blackWhite">
          <a:xfrm>
            <a:off x="791038" y="2849455"/>
            <a:ext cx="2982781" cy="55967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9804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Перемена места </a:t>
            </a:r>
          </a:p>
          <a:p>
            <a:pPr algn="ctr" eaLnBrk="0" hangingPunct="0"/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жительства       </a:t>
            </a:r>
            <a:r>
              <a:rPr lang="ru-RU" dirty="0" smtClean="0">
                <a:solidFill>
                  <a:srgbClr val="C00000"/>
                </a:solidFill>
              </a:rPr>
              <a:t>9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blackWhite">
          <a:xfrm>
            <a:off x="791855" y="1851670"/>
            <a:ext cx="3289263" cy="513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50000">
                <a:srgbClr val="699D5F">
                  <a:gamma/>
                  <a:tint val="69804"/>
                  <a:invGamma/>
                </a:srgbClr>
              </a:gs>
              <a:gs pos="100000">
                <a:srgbClr val="699D5F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err="1" smtClean="0">
                <a:solidFill>
                  <a:schemeClr val="bg2">
                    <a:lumMod val="10000"/>
                  </a:schemeClr>
                </a:solidFill>
              </a:rPr>
              <a:t>Академ</a:t>
            </a:r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. неуспеваемость </a:t>
            </a:r>
            <a:r>
              <a:rPr lang="ru-RU" dirty="0" smtClean="0">
                <a:solidFill>
                  <a:srgbClr val="C00000"/>
                </a:solidFill>
              </a:rPr>
              <a:t>12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blackWhite">
          <a:xfrm>
            <a:off x="811108" y="3995519"/>
            <a:ext cx="2694749" cy="504056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69804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Собственное желание </a:t>
            </a: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5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blackWhite">
          <a:xfrm>
            <a:off x="791855" y="3440021"/>
            <a:ext cx="2982781" cy="566519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69804"/>
                  <a:invGamma/>
                </a:schemeClr>
              </a:gs>
              <a:gs pos="100000">
                <a:schemeClr val="hlink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0" dirty="0">
                <a:solidFill>
                  <a:schemeClr val="bg2">
                    <a:lumMod val="10000"/>
                  </a:schemeClr>
                </a:solidFill>
              </a:rPr>
              <a:t>Невыход из 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 eaLnBrk="0" hangingPunct="0"/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Академического</a:t>
            </a: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bg2">
                    <a:lumMod val="10000"/>
                  </a:schemeClr>
                </a:solidFill>
              </a:rPr>
              <a:t>отпуска </a:t>
            </a:r>
            <a:r>
              <a:rPr lang="ru-RU" dirty="0" smtClean="0">
                <a:solidFill>
                  <a:srgbClr val="C00000"/>
                </a:solidFill>
              </a:rPr>
              <a:t>9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196" y="1603"/>
            <a:ext cx="5005405" cy="401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95487"/>
            <a:ext cx="5220072" cy="1518398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Отчисления с указанием причины  по уровню образования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7524" y="1759124"/>
            <a:ext cx="55164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94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1451"/>
            <a:ext cx="9144000" cy="422672"/>
          </a:xfrm>
        </p:spPr>
        <p:txBody>
          <a:bodyPr/>
          <a:lstStyle/>
          <a:p>
            <a:pPr algn="l"/>
            <a:r>
              <a:rPr lang="ru-RU" sz="2300" dirty="0" smtClean="0">
                <a:solidFill>
                  <a:schemeClr val="accent1">
                    <a:lumMod val="50000"/>
                  </a:schemeClr>
                </a:solidFill>
              </a:rPr>
              <a:t>Отчисления в разрезе профессий/специальностей</a:t>
            </a:r>
            <a:endParaRPr lang="ru-RU" sz="23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931"/>
            <a:ext cx="7632848" cy="4168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8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j-lt"/>
              </a:rPr>
              <a:t>Анализ отчислений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j-lt"/>
              </a:rPr>
              <a:t>первого курса (30 чел.)</a:t>
            </a:r>
            <a:endParaRPr lang="ru-RU" sz="2500" b="1" dirty="0" smtClean="0">
              <a:ln w="50800"/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02" y="1012243"/>
            <a:ext cx="8520615" cy="406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3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45" y="-24803"/>
            <a:ext cx="8229600" cy="65233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Отчисления студентов первого курса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157896"/>
              </p:ext>
            </p:extLst>
          </p:nvPr>
        </p:nvGraphicFramePr>
        <p:xfrm>
          <a:off x="251520" y="1131587"/>
          <a:ext cx="8712967" cy="3816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6237"/>
                <a:gridCol w="1500035"/>
                <a:gridCol w="1595782"/>
                <a:gridCol w="1244710"/>
                <a:gridCol w="1436203"/>
              </a:tblGrid>
              <a:tr h="631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отделение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кол-во отчисленных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из них игногородние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из них лен. Область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из общежития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  <a:tr h="631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Туризм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  <a:tr h="651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Гостиничный сервис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800" b="0" i="1" u="none" strike="noStrike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  <a:tr h="6314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Ресторанный сервиса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6 (3 )</a:t>
                      </a:r>
                      <a:endParaRPr lang="ru-RU" sz="1800" b="0" i="0" u="none" strike="noStrike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  <a:tr h="6983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Общеобразовательныя подготовка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  <a:tr h="572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Коммерции и строительства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1800" b="0" i="0" u="none" strike="noStrike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590" marR="8590" marT="6443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16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1918" y="705773"/>
            <a:ext cx="676875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500" b="1" dirty="0" smtClean="0">
                <a:ln w="50800"/>
                <a:solidFill>
                  <a:prstClr val="black"/>
                </a:solidFill>
                <a:latin typeface="+mj-lt"/>
              </a:rPr>
              <a:t>9 классов – 11 чел.  </a:t>
            </a:r>
            <a:endParaRPr lang="ru-RU" sz="2500" b="1" dirty="0">
              <a:ln w="50800"/>
              <a:solidFill>
                <a:prstClr val="black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5680" y="79485"/>
            <a:ext cx="67954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ln w="50800"/>
                <a:solidFill>
                  <a:prstClr val="black"/>
                </a:solidFill>
                <a:latin typeface="+mj-lt"/>
              </a:rPr>
              <a:t>Причины отчисления с 1 курса:</a:t>
            </a:r>
            <a:endParaRPr lang="ru-RU" sz="2800" b="1" dirty="0">
              <a:ln w="50800"/>
              <a:solidFill>
                <a:prstClr val="black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3299" y="1127016"/>
            <a:ext cx="91440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Поступление в др. ОУ – 8 чел.: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– (гр. 140) –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ГБОУ СОШ № 376 Московского р-на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 (гр. 131)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– СПБ ГБПОУ «Индустриально-судостроительный лицей», специальность «Сварщик э/с и г/с работы»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(гр. 143)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–  ГБОУ Центр образования № 153 Фрунзенского р-на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 (гр. 120)-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ГБОУ СОШ № 655 Приморского р-на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 (гр. 121)–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ГБОУ СОШ № 28 Василеостровского р-на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(гр. 111)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–ГБОУ  Центр образования № 195 Адмиралтейского  р-на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1 чел. (гр. 110) –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ГБОУ СПО ЛО «Всеволожский агропромышленный техникум»</a:t>
            </a:r>
            <a:endParaRPr lang="ru-RU" sz="1500" dirty="0">
              <a:solidFill>
                <a:prstClr val="black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Трудоустройство – 3 чел.: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1 чел (гр. 130)– </a:t>
            </a: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трудоустройство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 в ООО «БАНКЕТ ПАЛКИН», официанткой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1 чел. (гр. 142) – </a:t>
            </a: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трудоустройство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 в ООО «ВИКИНГ», дворником.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1 чел. (гр. 160) – </a:t>
            </a: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трудоустройство </a:t>
            </a: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 в МУП «Городской архитектурно-планировочный центр» г. Гатчина, уборщица.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+mj-lt"/>
              </a:rPr>
              <a:t>Перемена  места жительства– 1 чел.: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prstClr val="black"/>
                </a:solidFill>
                <a:latin typeface="+mj-lt"/>
              </a:rPr>
              <a:t>1 чел. – (гр. 121) – по семейным обстоятельством уехала в г. Элиста, собирается продолжать обучение в школе</a:t>
            </a:r>
          </a:p>
        </p:txBody>
      </p:sp>
    </p:spTree>
    <p:extLst>
      <p:ext uri="{BB962C8B-B14F-4D97-AF65-F5344CB8AC3E}">
        <p14:creationId xmlns:p14="http://schemas.microsoft.com/office/powerpoint/2010/main" val="228635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7155" y="705773"/>
            <a:ext cx="47243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  <a:solidFill>
                  <a:schemeClr val="tx2"/>
                </a:solidFill>
                <a:latin typeface="+mj-lt"/>
              </a:rPr>
              <a:t>11 классов – 19 чел.  </a:t>
            </a:r>
            <a:endParaRPr lang="ru-RU" sz="2800" b="1" cap="none" spc="0" dirty="0">
              <a:ln w="50800"/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705" y="0"/>
            <a:ext cx="8449749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500" b="1" dirty="0" smtClean="0">
                <a:ln w="50800"/>
                <a:solidFill>
                  <a:schemeClr val="tx2"/>
                </a:solidFill>
                <a:latin typeface="+mj-lt"/>
              </a:rPr>
              <a:t>Причины отчисления с 1 курса</a:t>
            </a:r>
            <a:r>
              <a:rPr lang="ru-RU" sz="3500" b="1" dirty="0" smtClean="0">
                <a:ln w="50800"/>
                <a:latin typeface="+mj-lt"/>
              </a:rPr>
              <a:t>:</a:t>
            </a:r>
            <a:endParaRPr lang="ru-RU" sz="3500" b="1" cap="none" spc="0" dirty="0">
              <a:ln w="50800"/>
              <a:effectLst/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155" y="1223133"/>
            <a:ext cx="9144000" cy="388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Трудоустройство – 5 чел.: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– (гр. 147)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трудоустройство в ООО «Искандер», механик контрольно-кассовой техники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248)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трудоустройство в ИП Павлова И.С., поваром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(гр. 248)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 трудоустройство в ООО «Бостон-Сити»,курьер-водитель в ресторане «Ямм Пицца»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116)-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трудоустройство в ООО «ВЕЛЕС», секретарь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196)–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трудоустройство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Семейные обстоятельства – 6 чел.: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2 чел. – (гр. 165)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две сестры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(гр. 146)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 уехал в г. Махачкала, т.к. у него очень сильно заболела мама.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115)- 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ухаживает за больной бабушкой в Финляндии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117)– 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тяжелое материальное положение, работает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(гр. 147)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уехала в Липецк, т.к. у мамы случился инсульт.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По собственному желанию– 2 чел.: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– (гр. 165)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не желание учиться по выбранной специальности</a:t>
            </a:r>
          </a:p>
          <a:p>
            <a:r>
              <a:rPr lang="ru-RU" sz="1450" b="1" dirty="0" smtClean="0">
                <a:solidFill>
                  <a:schemeClr val="tx2"/>
                </a:solidFill>
                <a:latin typeface="+mj-lt"/>
              </a:rPr>
              <a:t>1 чел.  (гр. 126) </a:t>
            </a:r>
            <a:r>
              <a:rPr lang="ru-RU" sz="1450" dirty="0" smtClean="0">
                <a:solidFill>
                  <a:schemeClr val="tx2"/>
                </a:solidFill>
                <a:latin typeface="+mj-lt"/>
              </a:rPr>
              <a:t>– пропуски занятий, отказался назвать причину отчисления</a:t>
            </a:r>
          </a:p>
        </p:txBody>
      </p:sp>
    </p:spTree>
    <p:extLst>
      <p:ext uri="{BB962C8B-B14F-4D97-AF65-F5344CB8AC3E}">
        <p14:creationId xmlns:p14="http://schemas.microsoft.com/office/powerpoint/2010/main" val="103249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04" name="Group 16"/>
          <p:cNvGrpSpPr>
            <a:grpSpLocks/>
          </p:cNvGrpSpPr>
          <p:nvPr/>
        </p:nvGrpSpPr>
        <p:grpSpPr bwMode="auto">
          <a:xfrm>
            <a:off x="827584" y="1000036"/>
            <a:ext cx="7589343" cy="3659945"/>
            <a:chOff x="1514" y="1446"/>
            <a:chExt cx="3670" cy="2106"/>
          </a:xfrm>
        </p:grpSpPr>
        <p:sp>
          <p:nvSpPr>
            <p:cNvPr id="89105" name="Freeform 17"/>
            <p:cNvSpPr>
              <a:spLocks/>
            </p:cNvSpPr>
            <p:nvPr/>
          </p:nvSpPr>
          <p:spPr bwMode="gray">
            <a:xfrm>
              <a:off x="4817" y="1446"/>
              <a:ext cx="363" cy="533"/>
            </a:xfrm>
            <a:custGeom>
              <a:avLst/>
              <a:gdLst>
                <a:gd name="T0" fmla="*/ 308 w 308"/>
                <a:gd name="T1" fmla="*/ 120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06" name="Freeform 18"/>
            <p:cNvSpPr>
              <a:spLocks/>
            </p:cNvSpPr>
            <p:nvPr/>
          </p:nvSpPr>
          <p:spPr bwMode="gray">
            <a:xfrm>
              <a:off x="3078" y="1446"/>
              <a:ext cx="2106" cy="341"/>
            </a:xfrm>
            <a:custGeom>
              <a:avLst/>
              <a:gdLst>
                <a:gd name="T0" fmla="*/ 1478 w 1786"/>
                <a:gd name="T1" fmla="*/ 284 h 284"/>
                <a:gd name="T2" fmla="*/ 0 w 1786"/>
                <a:gd name="T3" fmla="*/ 284 h 284"/>
                <a:gd name="T4" fmla="*/ 446 w 1786"/>
                <a:gd name="T5" fmla="*/ 0 h 284"/>
                <a:gd name="T6" fmla="*/ 1786 w 1786"/>
                <a:gd name="T7" fmla="*/ 0 h 284"/>
                <a:gd name="T8" fmla="*/ 1478 w 178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07" name="Freeform 19"/>
            <p:cNvSpPr>
              <a:spLocks/>
            </p:cNvSpPr>
            <p:nvPr/>
          </p:nvSpPr>
          <p:spPr bwMode="gray">
            <a:xfrm>
              <a:off x="4452" y="1970"/>
              <a:ext cx="363" cy="530"/>
            </a:xfrm>
            <a:custGeom>
              <a:avLst/>
              <a:gdLst>
                <a:gd name="T0" fmla="*/ 308 w 308"/>
                <a:gd name="T1" fmla="*/ 120 h 442"/>
                <a:gd name="T2" fmla="*/ 0 w 308"/>
                <a:gd name="T3" fmla="*/ 442 h 442"/>
                <a:gd name="T4" fmla="*/ 0 w 308"/>
                <a:gd name="T5" fmla="*/ 286 h 442"/>
                <a:gd name="T6" fmla="*/ 308 w 308"/>
                <a:gd name="T7" fmla="*/ 0 h 442"/>
                <a:gd name="T8" fmla="*/ 308 w 308"/>
                <a:gd name="T9" fmla="*/ 12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08" name="Freeform 20"/>
            <p:cNvSpPr>
              <a:spLocks/>
            </p:cNvSpPr>
            <p:nvPr/>
          </p:nvSpPr>
          <p:spPr bwMode="gray">
            <a:xfrm>
              <a:off x="2555" y="1970"/>
              <a:ext cx="2264" cy="340"/>
            </a:xfrm>
            <a:custGeom>
              <a:avLst/>
              <a:gdLst>
                <a:gd name="T0" fmla="*/ 1612 w 1920"/>
                <a:gd name="T1" fmla="*/ 284 h 284"/>
                <a:gd name="T2" fmla="*/ 0 w 1920"/>
                <a:gd name="T3" fmla="*/ 284 h 284"/>
                <a:gd name="T4" fmla="*/ 446 w 1920"/>
                <a:gd name="T5" fmla="*/ 0 h 284"/>
                <a:gd name="T6" fmla="*/ 1920 w 1920"/>
                <a:gd name="T7" fmla="*/ 0 h 284"/>
                <a:gd name="T8" fmla="*/ 1612 w 1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09" name="Freeform 21"/>
            <p:cNvSpPr>
              <a:spLocks/>
            </p:cNvSpPr>
            <p:nvPr/>
          </p:nvSpPr>
          <p:spPr bwMode="gray">
            <a:xfrm>
              <a:off x="4086" y="2494"/>
              <a:ext cx="361" cy="532"/>
            </a:xfrm>
            <a:custGeom>
              <a:avLst/>
              <a:gdLst>
                <a:gd name="T0" fmla="*/ 306 w 306"/>
                <a:gd name="T1" fmla="*/ 122 h 444"/>
                <a:gd name="T2" fmla="*/ 0 w 306"/>
                <a:gd name="T3" fmla="*/ 444 h 444"/>
                <a:gd name="T4" fmla="*/ 0 w 306"/>
                <a:gd name="T5" fmla="*/ 286 h 444"/>
                <a:gd name="T6" fmla="*/ 306 w 306"/>
                <a:gd name="T7" fmla="*/ 0 h 444"/>
                <a:gd name="T8" fmla="*/ 306 w 306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10" name="Freeform 22"/>
            <p:cNvSpPr>
              <a:spLocks/>
            </p:cNvSpPr>
            <p:nvPr/>
          </p:nvSpPr>
          <p:spPr bwMode="gray">
            <a:xfrm>
              <a:off x="3722" y="3019"/>
              <a:ext cx="364" cy="533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11" name="Freeform 23"/>
            <p:cNvSpPr>
              <a:spLocks/>
            </p:cNvSpPr>
            <p:nvPr/>
          </p:nvSpPr>
          <p:spPr bwMode="gray">
            <a:xfrm>
              <a:off x="1515" y="3022"/>
              <a:ext cx="2571" cy="340"/>
            </a:xfrm>
            <a:custGeom>
              <a:avLst/>
              <a:gdLst>
                <a:gd name="T0" fmla="*/ 1872 w 2180"/>
                <a:gd name="T1" fmla="*/ 284 h 284"/>
                <a:gd name="T2" fmla="*/ 0 w 2180"/>
                <a:gd name="T3" fmla="*/ 284 h 284"/>
                <a:gd name="T4" fmla="*/ 446 w 2180"/>
                <a:gd name="T5" fmla="*/ 0 h 284"/>
                <a:gd name="T6" fmla="*/ 2180 w 2180"/>
                <a:gd name="T7" fmla="*/ 0 h 284"/>
                <a:gd name="T8" fmla="*/ 1872 w 218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7372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13" name="Rectangle 25"/>
            <p:cNvSpPr>
              <a:spLocks noChangeArrowheads="1"/>
            </p:cNvSpPr>
            <p:nvPr/>
          </p:nvSpPr>
          <p:spPr bwMode="gray">
            <a:xfrm>
              <a:off x="3082" y="1787"/>
              <a:ext cx="1743" cy="192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72549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sz="1600" dirty="0" smtClean="0">
                  <a:solidFill>
                    <a:srgbClr val="FFFFFF"/>
                  </a:solidFill>
                  <a:latin typeface="Verdana" pitchFamily="34" charset="0"/>
                </a:rPr>
                <a:t>4 курс</a:t>
              </a:r>
              <a:endParaRPr lang="en-US" sz="1600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89114" name="Rectangle 26"/>
            <p:cNvSpPr>
              <a:spLocks noChangeArrowheads="1"/>
            </p:cNvSpPr>
            <p:nvPr/>
          </p:nvSpPr>
          <p:spPr bwMode="gray">
            <a:xfrm>
              <a:off x="2556" y="2310"/>
              <a:ext cx="1900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sz="1600" dirty="0" smtClean="0">
                  <a:solidFill>
                    <a:srgbClr val="FFFFFF"/>
                  </a:solidFill>
                  <a:latin typeface="Verdana" pitchFamily="34" charset="0"/>
                </a:rPr>
                <a:t>3 </a:t>
              </a:r>
              <a:r>
                <a:rPr lang="ru-RU" sz="1600" dirty="0">
                  <a:solidFill>
                    <a:srgbClr val="FFFFFF"/>
                  </a:solidFill>
                  <a:latin typeface="Verdana" pitchFamily="34" charset="0"/>
                </a:rPr>
                <a:t>курс</a:t>
              </a:r>
              <a:endParaRPr lang="en-US" sz="1600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89115" name="Freeform 27"/>
            <p:cNvSpPr>
              <a:spLocks/>
            </p:cNvSpPr>
            <p:nvPr/>
          </p:nvSpPr>
          <p:spPr bwMode="gray">
            <a:xfrm>
              <a:off x="2036" y="2494"/>
              <a:ext cx="2415" cy="343"/>
            </a:xfrm>
            <a:custGeom>
              <a:avLst/>
              <a:gdLst>
                <a:gd name="T0" fmla="*/ 1742 w 2048"/>
                <a:gd name="T1" fmla="*/ 286 h 286"/>
                <a:gd name="T2" fmla="*/ 0 w 2048"/>
                <a:gd name="T3" fmla="*/ 286 h 286"/>
                <a:gd name="T4" fmla="*/ 446 w 2048"/>
                <a:gd name="T5" fmla="*/ 0 h 286"/>
                <a:gd name="T6" fmla="*/ 2048 w 2048"/>
                <a:gd name="T7" fmla="*/ 0 h 286"/>
                <a:gd name="T8" fmla="*/ 1742 w 2048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116" name="Rectangle 28"/>
            <p:cNvSpPr>
              <a:spLocks noChangeArrowheads="1"/>
            </p:cNvSpPr>
            <p:nvPr/>
          </p:nvSpPr>
          <p:spPr bwMode="gray">
            <a:xfrm>
              <a:off x="2038" y="2836"/>
              <a:ext cx="2056" cy="188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87451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8745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sz="1600" dirty="0" smtClean="0">
                  <a:solidFill>
                    <a:srgbClr val="FFFFFF"/>
                  </a:solidFill>
                  <a:latin typeface="Verdana" pitchFamily="34" charset="0"/>
                </a:rPr>
                <a:t>2 </a:t>
              </a:r>
              <a:r>
                <a:rPr lang="ru-RU" sz="1600" dirty="0">
                  <a:solidFill>
                    <a:srgbClr val="FFFFFF"/>
                  </a:solidFill>
                  <a:latin typeface="Verdana" pitchFamily="34" charset="0"/>
                </a:rPr>
                <a:t>курс</a:t>
              </a:r>
              <a:endParaRPr lang="en-US" sz="1600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89117" name="Rectangle 29"/>
            <p:cNvSpPr>
              <a:spLocks noChangeArrowheads="1"/>
            </p:cNvSpPr>
            <p:nvPr/>
          </p:nvSpPr>
          <p:spPr bwMode="gray">
            <a:xfrm>
              <a:off x="1514" y="3363"/>
              <a:ext cx="2213" cy="187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81961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sz="1600" dirty="0" smtClean="0">
                  <a:solidFill>
                    <a:srgbClr val="FFFFFF"/>
                  </a:solidFill>
                  <a:latin typeface="Verdana" pitchFamily="34" charset="0"/>
                </a:rPr>
                <a:t>1 курс</a:t>
              </a:r>
              <a:endParaRPr lang="en-US" sz="1600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</p:grp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-11434" y="0"/>
            <a:ext cx="8975922" cy="627534"/>
          </a:xfr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  <a:t>Отчисления студентов в разрезе </a:t>
            </a:r>
            <a:r>
              <a:rPr lang="ru-RU" sz="24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  <a:t/>
            </a:r>
            <a:br>
              <a:rPr lang="ru-RU" sz="24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</a:br>
            <a:r>
              <a:rPr lang="ru-RU" sz="24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  <a:t>курса </a:t>
            </a:r>
            <a:r>
              <a:rPr lang="ru-RU" sz="2400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  <a:t>обучения </a:t>
            </a:r>
          </a:p>
        </p:txBody>
      </p:sp>
      <p:sp>
        <p:nvSpPr>
          <p:cNvPr id="89100" name="Text Box 12"/>
          <p:cNvSpPr txBox="1">
            <a:spLocks noChangeArrowheads="1"/>
          </p:cNvSpPr>
          <p:nvPr/>
        </p:nvSpPr>
        <p:spPr bwMode="gray">
          <a:xfrm>
            <a:off x="5313959" y="1458994"/>
            <a:ext cx="21419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sz="1400" dirty="0">
                <a:solidFill>
                  <a:schemeClr val="tx2"/>
                </a:solidFill>
                <a:latin typeface="+mj-lt"/>
              </a:rPr>
              <a:t>3 чел. выпускники</a:t>
            </a:r>
            <a:endParaRPr lang="en-US" sz="1400" b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9101" name="Text Box 13"/>
          <p:cNvSpPr txBox="1">
            <a:spLocks noChangeArrowheads="1"/>
          </p:cNvSpPr>
          <p:nvPr/>
        </p:nvSpPr>
        <p:spPr bwMode="gray">
          <a:xfrm>
            <a:off x="3932441" y="2171774"/>
            <a:ext cx="34811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400" dirty="0">
                <a:solidFill>
                  <a:schemeClr val="tx2"/>
                </a:solidFill>
                <a:latin typeface="+mj-lt"/>
              </a:rPr>
              <a:t>22 чел. (из выпускных </a:t>
            </a:r>
            <a:endParaRPr lang="ru-RU" sz="1400" dirty="0" smtClean="0">
              <a:solidFill>
                <a:schemeClr val="tx2"/>
              </a:solidFill>
              <a:latin typeface="+mj-lt"/>
            </a:endParaRPr>
          </a:p>
          <a:p>
            <a:pPr eaLnBrk="0" hangingPunct="0"/>
            <a:r>
              <a:rPr lang="ru-RU" sz="1400" dirty="0" smtClean="0">
                <a:solidFill>
                  <a:schemeClr val="tx2"/>
                </a:solidFill>
                <a:latin typeface="+mj-lt"/>
              </a:rPr>
              <a:t>гр</a:t>
            </a:r>
            <a:r>
              <a:rPr lang="ru-RU" sz="1400" dirty="0">
                <a:solidFill>
                  <a:schemeClr val="tx2"/>
                </a:solidFill>
                <a:latin typeface="+mj-lt"/>
              </a:rPr>
              <a:t>.: 8 чел.)</a:t>
            </a:r>
            <a:endParaRPr lang="en-US" sz="1400" b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9102" name="Text Box 14"/>
          <p:cNvSpPr txBox="1">
            <a:spLocks noChangeArrowheads="1"/>
          </p:cNvSpPr>
          <p:nvPr/>
        </p:nvSpPr>
        <p:spPr bwMode="gray">
          <a:xfrm>
            <a:off x="2980310" y="2967038"/>
            <a:ext cx="388591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300" dirty="0">
                <a:solidFill>
                  <a:schemeClr val="tx2"/>
                </a:solidFill>
                <a:latin typeface="+mj-lt"/>
              </a:rPr>
              <a:t>25 чел. (из </a:t>
            </a:r>
            <a:endParaRPr lang="ru-RU" sz="1300" dirty="0" smtClean="0">
              <a:solidFill>
                <a:schemeClr val="tx2"/>
              </a:solidFill>
              <a:latin typeface="+mj-lt"/>
            </a:endParaRPr>
          </a:p>
          <a:p>
            <a:pPr eaLnBrk="0" hangingPunct="0"/>
            <a:r>
              <a:rPr lang="ru-RU" sz="1300" dirty="0" smtClean="0">
                <a:solidFill>
                  <a:schemeClr val="tx2"/>
                </a:solidFill>
                <a:latin typeface="+mj-lt"/>
              </a:rPr>
              <a:t>выпускных гр</a:t>
            </a:r>
            <a:r>
              <a:rPr lang="ru-RU" sz="1300" dirty="0">
                <a:solidFill>
                  <a:schemeClr val="tx2"/>
                </a:solidFill>
                <a:latin typeface="+mj-lt"/>
              </a:rPr>
              <a:t>. 10 чел.)</a:t>
            </a:r>
            <a:endParaRPr lang="en-US" sz="1300" b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9103" name="Text Box 15"/>
          <p:cNvSpPr txBox="1">
            <a:spLocks noChangeArrowheads="1"/>
          </p:cNvSpPr>
          <p:nvPr/>
        </p:nvSpPr>
        <p:spPr bwMode="gray">
          <a:xfrm>
            <a:off x="1907049" y="3878320"/>
            <a:ext cx="349688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1100" dirty="0">
                <a:solidFill>
                  <a:schemeClr val="tx2"/>
                </a:solidFill>
                <a:latin typeface="+mj-lt"/>
              </a:rPr>
              <a:t>30 чел. (3 человека из выпускных групп срок обучения 10 месяцев)</a:t>
            </a:r>
            <a:endParaRPr lang="en-US" sz="1100" b="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0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 bwMode="auto">
          <a:xfrm>
            <a:off x="755576" y="1463177"/>
            <a:ext cx="2360184" cy="9080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ИТОГО ВЫПУСКНИКОВ:24 </a:t>
            </a:r>
          </a:p>
        </p:txBody>
      </p:sp>
    </p:spTree>
    <p:extLst>
      <p:ext uri="{BB962C8B-B14F-4D97-AF65-F5344CB8AC3E}">
        <p14:creationId xmlns:p14="http://schemas.microsoft.com/office/powerpoint/2010/main" val="127249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489501"/>
              </p:ext>
            </p:extLst>
          </p:nvPr>
        </p:nvGraphicFramePr>
        <p:xfrm>
          <a:off x="179512" y="594324"/>
          <a:ext cx="8712968" cy="41396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04256"/>
                <a:gridCol w="1584176"/>
                <a:gridCol w="1224136"/>
                <a:gridCol w="3600400"/>
              </a:tblGrid>
              <a:tr h="6092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Отделение</a:t>
                      </a:r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 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№ группы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кол-во </a:t>
                      </a:r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чел.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ФИО куратора</a:t>
                      </a:r>
                      <a:endParaRPr lang="ru-RU" sz="17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25596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Туризм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227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Игнатьева ВВ.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</a:tr>
              <a:tr h="305668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/>
                      </a:r>
                      <a:b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Гостиничный сервис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FF0000"/>
                          </a:solidFill>
                          <a:latin typeface="+mj-lt"/>
                        </a:rPr>
                        <a:t>117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i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5</a:t>
                      </a:r>
                      <a:endParaRPr lang="ru-RU" sz="1700" b="1" i="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Кокиева</a:t>
                      </a:r>
                      <a:r>
                        <a:rPr lang="ru-RU" sz="1700" b="1" i="0" u="none" strike="noStrike" baseline="0" dirty="0" smtClean="0">
                          <a:solidFill>
                            <a:srgbClr val="FF0000"/>
                          </a:solidFill>
                          <a:latin typeface="+mj-lt"/>
                        </a:rPr>
                        <a:t> И.Г.</a:t>
                      </a:r>
                      <a:endParaRPr lang="ru-RU" sz="1700" b="1" i="0" u="none" strike="noStrike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</a:tr>
              <a:tr h="326806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216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Корочкина</a:t>
                      </a:r>
                      <a:r>
                        <a:rPr lang="ru-RU" sz="1700" b="1" i="0" u="none" strike="noStrike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 С.А.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</a:tr>
              <a:tr h="319318">
                <a:tc rowSpan="4"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Ресторанный сервис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342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6</a:t>
                      </a:r>
                      <a:endParaRPr lang="ru-RU" sz="17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err="1">
                          <a:solidFill>
                            <a:srgbClr val="FF0000"/>
                          </a:solidFill>
                          <a:latin typeface="+mj-lt"/>
                        </a:rPr>
                        <a:t>Липнина</a:t>
                      </a:r>
                      <a:r>
                        <a:rPr lang="ru-RU" sz="17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 И.М.</a:t>
                      </a:r>
                    </a:p>
                  </a:txBody>
                  <a:tcPr marL="9525" marR="9525" marT="7144" marB="0" anchor="ctr"/>
                </a:tc>
              </a:tr>
              <a:tr h="341140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376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4</a:t>
                      </a:r>
                      <a:endParaRPr lang="ru-RU" sz="17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Иванова И.В.</a:t>
                      </a:r>
                    </a:p>
                  </a:txBody>
                  <a:tcPr marL="9525" marR="9525" marT="7144" marB="0" anchor="ctr"/>
                </a:tc>
              </a:tr>
              <a:tr h="2559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248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Харченко И.С.</a:t>
                      </a:r>
                    </a:p>
                  </a:txBody>
                  <a:tcPr marL="9525" marR="9525" marT="7144" marB="0" anchor="ctr"/>
                </a:tc>
              </a:tr>
              <a:tr h="255967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343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Дударева</a:t>
                      </a:r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 С.А.</a:t>
                      </a:r>
                    </a:p>
                  </a:txBody>
                  <a:tcPr marL="9525" marR="9525" marT="7144" marB="0" anchor="ctr"/>
                </a:tc>
              </a:tr>
              <a:tr h="572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Общеобразовательной подготовки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121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Данилова И.С.</a:t>
                      </a:r>
                      <a:endParaRPr lang="ru-RU" sz="1700" b="1" i="0" u="none" strike="noStrike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</a:tr>
              <a:tr h="255967">
                <a:tc rowSpan="3"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Коммерции и строительства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165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Расина Т.А.</a:t>
                      </a:r>
                    </a:p>
                  </a:txBody>
                  <a:tcPr marL="9525" marR="9525" marT="7144" marB="0" anchor="ctr"/>
                </a:tc>
              </a:tr>
              <a:tr h="255967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230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Усова А.Ю.</a:t>
                      </a:r>
                    </a:p>
                  </a:txBody>
                  <a:tcPr marL="9525" marR="9525" marT="7144" marB="0" anchor="ctr"/>
                </a:tc>
              </a:tr>
              <a:tr h="255967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235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3</a:t>
                      </a:r>
                      <a:endParaRPr lang="ru-RU" sz="17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1" i="0" u="none" strike="noStrike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Волосик </a:t>
                      </a:r>
                      <a:r>
                        <a:rPr lang="ru-RU" sz="17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Л.С.</a:t>
                      </a:r>
                    </a:p>
                  </a:txBody>
                  <a:tcPr marL="9525" marR="9525" marT="7144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3528" y="19293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+mj-lt"/>
              </a:rPr>
              <a:t>Группы в которых больше всего отчисленных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!</a:t>
            </a:r>
            <a:endParaRPr lang="ru-RU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91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1451"/>
            <a:ext cx="9144000" cy="4226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Анализ контингента проживающего в общежитии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83102" name="Group 15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360292"/>
              </p:ext>
            </p:extLst>
          </p:nvPr>
        </p:nvGraphicFramePr>
        <p:xfrm>
          <a:off x="539553" y="1203598"/>
          <a:ext cx="8136902" cy="3538260"/>
        </p:xfrm>
        <a:graphic>
          <a:graphicData uri="http://schemas.openxmlformats.org/drawingml/2006/table">
            <a:tbl>
              <a:tblPr/>
              <a:tblGrid>
                <a:gridCol w="2169159"/>
                <a:gridCol w="1512891"/>
                <a:gridCol w="1484269"/>
                <a:gridCol w="1480180"/>
                <a:gridCol w="1490403"/>
              </a:tblGrid>
              <a:tr h="1371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Общее кол-во студентов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Проживающих в ЛО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Проживающие в других регионах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Из  них неблагополучные студенты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70000"/>
                      </a:schemeClr>
                    </a:solidFill>
                  </a:tcPr>
                </a:tc>
              </a:tr>
              <a:tr h="55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2012-2013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132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82001"/>
                      </a:schemeClr>
                    </a:solidFill>
                  </a:tcPr>
                </a:tc>
              </a:tr>
              <a:tr h="55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116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512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133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101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82001"/>
                      </a:schemeClr>
                    </a:solidFill>
                  </a:tcPr>
                </a:tc>
              </a:tr>
              <a:tr h="55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-201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133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11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4123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2"/>
                </a:solidFill>
              </a:rPr>
              <a:t>Статистика неблагополучных студентов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201271"/>
              </p:ext>
            </p:extLst>
          </p:nvPr>
        </p:nvGraphicFramePr>
        <p:xfrm>
          <a:off x="827585" y="843558"/>
          <a:ext cx="7595774" cy="396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8202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ntienphat.vn/wp-content/uploads/2015/01/in-do-an-tot-nghiep-tien-phat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" y="2574998"/>
            <a:ext cx="4351851" cy="25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2411760" y="1886550"/>
            <a:ext cx="6552728" cy="137689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dirty="0"/>
              <a:t>Мониторинг </a:t>
            </a:r>
            <a:endParaRPr lang="ru-RU" sz="5400" dirty="0" smtClean="0"/>
          </a:p>
          <a:p>
            <a:pPr algn="ctr"/>
            <a:r>
              <a:rPr lang="ru-RU" sz="5400" dirty="0" smtClean="0"/>
              <a:t>качества </a:t>
            </a:r>
            <a:r>
              <a:rPr lang="ru-RU" sz="5400" dirty="0"/>
              <a:t>обученности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4" y="1351239"/>
            <a:ext cx="1509464" cy="102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5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486"/>
            <a:ext cx="9036496" cy="422672"/>
          </a:xfrm>
        </p:spPr>
        <p:txBody>
          <a:bodyPr/>
          <a:lstStyle/>
          <a:p>
            <a:pPr algn="ctr"/>
            <a:r>
              <a:rPr lang="ru-RU" sz="1800" i="0" dirty="0" smtClean="0">
                <a:solidFill>
                  <a:schemeClr val="tx2"/>
                </a:solidFill>
              </a:rPr>
              <a:t>Показатели успеваемости обучающихся </a:t>
            </a:r>
            <a:r>
              <a:rPr lang="ru-RU" sz="1800" i="0" dirty="0">
                <a:solidFill>
                  <a:schemeClr val="tx2"/>
                </a:solidFill>
              </a:rPr>
              <a:t>отделений колледжа за 1-е полугодие  </a:t>
            </a:r>
            <a:r>
              <a:rPr lang="ru-RU" sz="1800" i="0" dirty="0" smtClean="0">
                <a:solidFill>
                  <a:schemeClr val="tx2"/>
                </a:solidFill>
              </a:rPr>
              <a:t>2015/2016 </a:t>
            </a:r>
            <a:r>
              <a:rPr lang="ru-RU" sz="1800" i="0" dirty="0">
                <a:solidFill>
                  <a:schemeClr val="tx2"/>
                </a:solidFill>
              </a:rPr>
              <a:t>года</a:t>
            </a:r>
            <a:br>
              <a:rPr lang="ru-RU" sz="1800" i="0" dirty="0">
                <a:solidFill>
                  <a:schemeClr val="tx2"/>
                </a:solidFill>
              </a:rPr>
            </a:br>
            <a:endParaRPr lang="ru-RU" sz="1800" b="0" dirty="0">
              <a:solidFill>
                <a:schemeClr val="tx2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042254"/>
              </p:ext>
            </p:extLst>
          </p:nvPr>
        </p:nvGraphicFramePr>
        <p:xfrm>
          <a:off x="107504" y="843555"/>
          <a:ext cx="8928991" cy="39949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58443"/>
                <a:gridCol w="2157407"/>
                <a:gridCol w="475026"/>
                <a:gridCol w="465128"/>
                <a:gridCol w="467603"/>
                <a:gridCol w="455233"/>
                <a:gridCol w="445336"/>
                <a:gridCol w="445336"/>
                <a:gridCol w="1959479"/>
              </a:tblGrid>
              <a:tr h="314384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</a:p>
                    <a:p>
                      <a:pPr algn="ctr" rtl="0" fontAlgn="b"/>
                      <a:endParaRPr lang="ru-RU" sz="1200" b="1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rtl="0" fontAlgn="b"/>
                      <a:endParaRPr lang="ru-RU" sz="1200" b="1" u="none" strike="noStrik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rtl="0" fontAlgn="b"/>
                      <a:endParaRPr lang="ru-RU" sz="1200" b="1" i="0" u="none" strike="noStrike" dirty="0" smtClean="0">
                        <a:solidFill>
                          <a:srgbClr val="163E6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</a:rPr>
                        <a:t>Кол-во студентов на отделении</a:t>
                      </a:r>
                      <a:endParaRPr lang="ru-RU" sz="14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</a:rPr>
                        <a:t>Кол-во обучающихся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Средний балл по отделению</a:t>
                      </a:r>
                      <a:endParaRPr lang="ru-RU" sz="12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909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sng" strike="noStrike" dirty="0">
                          <a:effectLst/>
                        </a:rPr>
                        <a:t>Только</a:t>
                      </a:r>
                      <a:r>
                        <a:rPr lang="ru-RU" sz="1000" b="1" u="none" strike="noStrike" dirty="0">
                          <a:effectLst/>
                        </a:rPr>
                        <a:t> на «отлично»</a:t>
                      </a:r>
                      <a:endParaRPr lang="ru-RU" sz="1000" b="1" i="0" u="sng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На «хорошо» и «отлично»</a:t>
                      </a:r>
                      <a:endParaRPr lang="ru-RU" sz="10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Имеющих одну или две оценки «Три»</a:t>
                      </a:r>
                      <a:endParaRPr lang="ru-RU" sz="10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Имеющих смешанные оценки (3,4,5)</a:t>
                      </a:r>
                      <a:endParaRPr lang="ru-RU" sz="10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Имеющих н/а (до 2-х)</a:t>
                      </a:r>
                      <a:endParaRPr lang="ru-RU" sz="10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Имеющих 3-и и более н/а</a:t>
                      </a:r>
                      <a:endParaRPr lang="ru-RU" sz="1000" b="1" i="0" u="none" strike="noStrike" dirty="0">
                        <a:solidFill>
                          <a:srgbClr val="163E6A"/>
                        </a:solidFill>
                        <a:effectLst/>
                        <a:latin typeface="Times New Roman"/>
                      </a:endParaRPr>
                    </a:p>
                  </a:txBody>
                  <a:tcPr marL="6858" marR="6858" marT="6858" marB="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Туризм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404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117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75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59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69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solidFill>
                            <a:schemeClr val="tx2"/>
                          </a:solidFill>
                          <a:effectLst/>
                        </a:rPr>
                        <a:t>48</a:t>
                      </a:r>
                      <a:endParaRPr lang="ru-RU" sz="1600" b="1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  <a:tr h="3143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Гостиничный сервис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308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88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119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51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12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600" b="1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4,1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  <a:tr h="3143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Ресторанный сервис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737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solidFill>
                            <a:srgbClr val="FF0000"/>
                          </a:solidFill>
                          <a:effectLst/>
                        </a:rPr>
                        <a:t>38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177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109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217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125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71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  <a:tr h="46284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Общеобразовательная подготовка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302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200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  <a:tr h="3143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Коммерция и строительство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589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71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45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216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4,1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  <a:tr h="3143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6858" marR="6858" marT="6858" marB="0" anchor="b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2340</a:t>
                      </a:r>
                      <a:endParaRPr lang="ru-RU" sz="1600" b="1" i="0" u="none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234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709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303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728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225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138</a:t>
                      </a:r>
                      <a:endParaRPr lang="ru-RU" sz="1600" b="1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" marR="6858" marT="685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0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8843"/>
            <a:ext cx="9144000" cy="422672"/>
          </a:xfrm>
        </p:spPr>
        <p:txBody>
          <a:bodyPr/>
          <a:lstStyle/>
          <a:p>
            <a:pPr algn="ctr"/>
            <a:r>
              <a:rPr lang="ru-RU" sz="1800" i="0" dirty="0">
                <a:solidFill>
                  <a:schemeClr val="tx2"/>
                </a:solidFill>
              </a:rPr>
              <a:t>Показатели успеваемости </a:t>
            </a:r>
            <a:r>
              <a:rPr lang="ru-RU" sz="1800" i="0" dirty="0" smtClean="0">
                <a:solidFill>
                  <a:schemeClr val="tx2"/>
                </a:solidFill>
              </a:rPr>
              <a:t>(%) по колледжу за </a:t>
            </a:r>
            <a:r>
              <a:rPr lang="ru-RU" sz="1800" i="0" dirty="0">
                <a:solidFill>
                  <a:schemeClr val="tx2"/>
                </a:solidFill>
              </a:rPr>
              <a:t>1-е полугодие  2015/2016 года</a:t>
            </a:r>
            <a:r>
              <a:rPr lang="ru-RU" i="0" dirty="0">
                <a:solidFill>
                  <a:schemeClr val="tx2"/>
                </a:solidFill>
              </a:rPr>
              <a:t/>
            </a:r>
            <a:br>
              <a:rPr lang="ru-RU" i="0" dirty="0">
                <a:solidFill>
                  <a:schemeClr val="tx2"/>
                </a:solidFill>
              </a:rPr>
            </a:b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9995560"/>
              </p:ext>
            </p:extLst>
          </p:nvPr>
        </p:nvGraphicFramePr>
        <p:xfrm>
          <a:off x="251520" y="843558"/>
          <a:ext cx="842493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10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349" y="123478"/>
            <a:ext cx="9144000" cy="422672"/>
          </a:xfrm>
        </p:spPr>
        <p:txBody>
          <a:bodyPr/>
          <a:lstStyle/>
          <a:p>
            <a:pPr algn="ctr"/>
            <a:r>
              <a:rPr lang="ru-RU" sz="2500" dirty="0" smtClean="0">
                <a:solidFill>
                  <a:schemeClr val="tx2"/>
                </a:solidFill>
              </a:rPr>
              <a:t>Показатели качества знаний по итогам </a:t>
            </a:r>
            <a:br>
              <a:rPr lang="ru-RU" sz="2500" dirty="0" smtClean="0">
                <a:solidFill>
                  <a:schemeClr val="tx2"/>
                </a:solidFill>
              </a:rPr>
            </a:br>
            <a:r>
              <a:rPr lang="ru-RU" sz="2500" dirty="0" smtClean="0">
                <a:solidFill>
                  <a:schemeClr val="tx2"/>
                </a:solidFill>
              </a:rPr>
              <a:t>1 п/г 2015/2016 учебного года </a:t>
            </a:r>
            <a:endParaRPr lang="ru-RU" sz="25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946241"/>
              </p:ext>
            </p:extLst>
          </p:nvPr>
        </p:nvGraphicFramePr>
        <p:xfrm>
          <a:off x="107504" y="843558"/>
          <a:ext cx="8892481" cy="3916680"/>
        </p:xfrm>
        <a:graphic>
          <a:graphicData uri="http://schemas.openxmlformats.org/drawingml/2006/table">
            <a:tbl>
              <a:tblPr/>
              <a:tblGrid>
                <a:gridCol w="2160240"/>
                <a:gridCol w="1104467"/>
                <a:gridCol w="1076840"/>
                <a:gridCol w="1230675"/>
                <a:gridCol w="1230675"/>
                <a:gridCol w="1140938"/>
                <a:gridCol w="948646"/>
              </a:tblGrid>
              <a:tr h="7410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effectLst/>
                          <a:latin typeface="+mj-lt"/>
                        </a:rPr>
                        <a:t>Качество </a:t>
                      </a:r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знаний на отделении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Средний балл на отделении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Самое низкое </a:t>
                      </a:r>
                      <a:r>
                        <a:rPr lang="ru-RU" sz="1400" b="1" i="0" u="none" strike="noStrike" dirty="0" smtClean="0">
                          <a:effectLst/>
                          <a:latin typeface="+mj-lt"/>
                        </a:rPr>
                        <a:t>качество  </a:t>
                      </a:r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знаний на отделении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Самое высокое 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качество </a:t>
                      </a:r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знаний на отделении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+mj-lt"/>
                        </a:rPr>
                        <a:t>№ группы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№ группы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Туризм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65,6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+mj-lt"/>
                        </a:rPr>
                        <a:t>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55,1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322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Гостиничный сервис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81,9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64,8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311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95,8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Ресторанный сервис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+mj-lt"/>
                        </a:rPr>
                        <a:t>51,9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34,4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Общеобразовательная подготовка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51,7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27,9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Коммерция и строительство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72,9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49,0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+mj-lt"/>
                        </a:rPr>
                        <a:t>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Итого по колледжу: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64,8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3478"/>
            <a:ext cx="8147248" cy="422672"/>
          </a:xfrm>
        </p:spPr>
        <p:txBody>
          <a:bodyPr/>
          <a:lstStyle/>
          <a:p>
            <a:pPr algn="ctr"/>
            <a:r>
              <a:rPr lang="ru-RU" dirty="0" smtClean="0"/>
              <a:t>Высокое/низкое качество знаний по группам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57232547"/>
              </p:ext>
            </p:extLst>
          </p:nvPr>
        </p:nvGraphicFramePr>
        <p:xfrm>
          <a:off x="-2046" y="915566"/>
          <a:ext cx="406999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6790570"/>
              </p:ext>
            </p:extLst>
          </p:nvPr>
        </p:nvGraphicFramePr>
        <p:xfrm>
          <a:off x="4860032" y="1099299"/>
          <a:ext cx="43924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902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470"/>
            <a:ext cx="7391400" cy="422672"/>
          </a:xfrm>
        </p:spPr>
        <p:txBody>
          <a:bodyPr/>
          <a:lstStyle/>
          <a:p>
            <a:pPr algn="ctr"/>
            <a:r>
              <a:rPr lang="ru-RU" sz="1800" dirty="0" smtClean="0"/>
              <a:t>Качество знаний по общеобразовательным дисциплинам (в разрезе направлений подготовки)</a:t>
            </a:r>
            <a:endParaRPr lang="ru-RU" sz="1800" dirty="0"/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45152"/>
              </p:ext>
            </p:extLst>
          </p:nvPr>
        </p:nvGraphicFramePr>
        <p:xfrm>
          <a:off x="107504" y="1347614"/>
          <a:ext cx="8928992" cy="341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8351"/>
                <a:gridCol w="648072"/>
                <a:gridCol w="1949352"/>
                <a:gridCol w="1688894"/>
                <a:gridCol w="1474323"/>
              </a:tblGrid>
              <a:tr h="437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Специальность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Кол-во чел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Средний балл 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Качество </a:t>
                      </a:r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обученности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Качество знаний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</a:tr>
              <a:tr h="545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ТЕХНОЛОГИЯ ПРОДУКЦИИ ОБЩЕСТВЕННОГО ПИТАНИЯ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105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3,6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95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49,8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ТУРИЗМ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99</a:t>
                      </a:r>
                      <a:endParaRPr lang="ru-RU" sz="1400" b="0" i="0" u="none" strike="noStrike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3,7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97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59,7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</a:tr>
              <a:tr h="29054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ГОСТИНИЧНЫЙ СЕРВИС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99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3,5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51,7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6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ОРГАНИЗАЦИЯ ОБСЛУЖИВАНИЯ В ОБЩЕСТВЕННОМ ПИТАНИИ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51</a:t>
                      </a:r>
                      <a:endParaRPr lang="ru-RU" sz="1400" b="0" i="0" u="none" strike="noStrike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3,6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92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48,4</a:t>
                      </a:r>
                      <a:endParaRPr lang="ru-RU" sz="1400" b="1" i="0" u="none" strike="noStrike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</a:tr>
              <a:tr h="290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КОММЕРЦИЯ (ПО ОТРАСЛЯМ)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51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3,9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98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70,8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51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СТРОИТЕЛЬСТВО И ЭКСПЛУАТАЦИЯ ЗДАНИЙ И СООРУЖЕНИЙ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52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</a:t>
                      </a:r>
                      <a:endParaRPr lang="ru-RU" sz="1400" b="1" i="0" u="none" strike="noStrike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74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66,1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</a:tr>
              <a:tr h="37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ТОВАРОВЕДЕНИЕ ПРОДОВОЛЬСТВЕННЫХ ТОВАРОВ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4,1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81,3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04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3478"/>
            <a:ext cx="7391400" cy="422672"/>
          </a:xfrm>
        </p:spPr>
        <p:txBody>
          <a:bodyPr/>
          <a:lstStyle/>
          <a:p>
            <a:pPr algn="ctr"/>
            <a:r>
              <a:rPr lang="ru-RU" sz="2000" dirty="0" smtClean="0"/>
              <a:t>Качество знаний по отдельным предметам общеобразовательной подготовки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515869"/>
              </p:ext>
            </p:extLst>
          </p:nvPr>
        </p:nvGraphicFramePr>
        <p:xfrm>
          <a:off x="951562" y="1059582"/>
          <a:ext cx="7454669" cy="3201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8351"/>
                <a:gridCol w="1368153"/>
                <a:gridCol w="1512168"/>
                <a:gridCol w="1405997"/>
              </a:tblGrid>
              <a:tr h="437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Специальность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Кол-во чел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Русский язык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Математика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B w="12700" cmpd="sng">
                      <a:noFill/>
                    </a:lnB>
                  </a:tcPr>
                </a:tc>
              </a:tr>
              <a:tr h="545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ТЕХНОЛОГИЯ ПРОДУКЦИИ ОБЩЕСТВЕННОГО ПИТАНИЯ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105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34,6</a:t>
                      </a:r>
                      <a:endParaRPr lang="ru-RU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275" marR="9275" marT="927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ТУРИЗМ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99</a:t>
                      </a:r>
                      <a:endParaRPr lang="ru-RU" sz="1400" b="0" i="0" u="none" strike="noStrike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52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37,3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lnT w="12700" cmpd="sng">
                      <a:noFill/>
                    </a:lnT>
                  </a:tcPr>
                </a:tc>
              </a:tr>
              <a:tr h="29054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ГОСТИНИЧНЫЙ СЕРВИС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99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38,8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19,6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6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ОРГАНИЗАЦИЯ ОБСЛУЖИВАНИЯ В ОБЩЕСТВЕННОМ ПИТАНИИ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51</a:t>
                      </a:r>
                      <a:endParaRPr lang="ru-RU" sz="1400" b="0" i="0" u="none" strike="noStrike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60,3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9,9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</a:tr>
              <a:tr h="290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КОММЕРЦИЯ (ПО ОТРАСЛЯМ)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51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63,6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57,8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  <a:tr h="6519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СТРОИТЕЛЬСТВО И ЭКСПЛУАТАЦИЯ ЗДАНИЙ И СООРУЖЕНИЙ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52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59,6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48,1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/>
                </a:tc>
              </a:tr>
              <a:tr h="375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ТОВАРОВЕДЕНИЕ ПРОДОВОЛЬСТВЕННЫХ ТОВАРОВ</a:t>
                      </a:r>
                      <a:endParaRPr lang="ru-RU" sz="12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b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64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275" marR="9275" marT="927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71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1451"/>
            <a:ext cx="9108504" cy="422672"/>
          </a:xfrm>
        </p:spPr>
        <p:txBody>
          <a:bodyPr/>
          <a:lstStyle/>
          <a:p>
            <a:pPr algn="ctr"/>
            <a:r>
              <a:rPr lang="ru-RU" sz="2300" dirty="0" smtClean="0"/>
              <a:t>Высокое/низкое качество знаний по дисциплинам</a:t>
            </a:r>
            <a:endParaRPr lang="ru-RU" sz="23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433389"/>
              </p:ext>
            </p:extLst>
          </p:nvPr>
        </p:nvGraphicFramePr>
        <p:xfrm>
          <a:off x="457200" y="828134"/>
          <a:ext cx="3466728" cy="41918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8496"/>
                <a:gridCol w="2088232"/>
              </a:tblGrid>
              <a:tr h="2541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Высокое</a:t>
                      </a:r>
                      <a:r>
                        <a:rPr lang="ru-RU" sz="1000" baseline="0" dirty="0" smtClean="0">
                          <a:solidFill>
                            <a:srgbClr val="FF0000"/>
                          </a:solidFill>
                        </a:rPr>
                        <a:t> качество знаний (100%)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  <a:tr h="4130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ФИО преподавателя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Дисциплина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3070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Андреева Ю.А., Безрукова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С.В., Фролова В.И.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МДК 01.01 Организация деятельности служб бронирования гостиничных услуг 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0491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Бондаренко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Р.В.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БЖ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77128">
                <a:tc>
                  <a:txBody>
                    <a:bodyPr/>
                    <a:lstStyle/>
                    <a:p>
                      <a:r>
                        <a:rPr lang="ru-RU" sz="10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Радзевич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И.Д.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Психология и этика ПД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416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Шило С.Е.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Физическая культура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8545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Максимова Т.П.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БЖ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27151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Белокрылова Т.В.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Физика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4160">
                <a:tc>
                  <a:txBody>
                    <a:bodyPr/>
                    <a:lstStyle/>
                    <a:p>
                      <a:r>
                        <a:rPr lang="ru-RU" sz="10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Солонская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А.В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Иностранный язык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60426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Никонов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С.Н.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Экология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02119">
                <a:tc>
                  <a:txBody>
                    <a:bodyPr/>
                    <a:lstStyle/>
                    <a:p>
                      <a:r>
                        <a:rPr lang="ru-RU" sz="10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Воеводова</a:t>
                      </a:r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Т.В.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Физическая культура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68756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Гончарова Т.А.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Иностранный язык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416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Харченко И.С.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ТПОП</a:t>
                      </a:r>
                      <a:endParaRPr lang="ru-RU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992942"/>
              </p:ext>
            </p:extLst>
          </p:nvPr>
        </p:nvGraphicFramePr>
        <p:xfrm>
          <a:off x="4644008" y="843558"/>
          <a:ext cx="3466728" cy="4104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/>
                <a:gridCol w="1954560"/>
              </a:tblGrid>
              <a:tr h="2591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Низкое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качество знаний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/>
                </a:tc>
              </a:tr>
              <a:tr h="3940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ФИО преподавателя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Дисциплина</a:t>
                      </a:r>
                      <a:endParaRPr lang="ru-RU" sz="1000" dirty="0"/>
                    </a:p>
                  </a:txBody>
                  <a:tcPr/>
                </a:tc>
              </a:tr>
              <a:tr h="46405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Гаврилова Т.Г.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/>
                        <a:t>Информацинные</a:t>
                      </a:r>
                      <a:r>
                        <a:rPr lang="ru-RU" sz="1000" dirty="0" smtClean="0"/>
                        <a:t> технологии  в ПД</a:t>
                      </a:r>
                      <a:endParaRPr lang="ru-RU" sz="1000" dirty="0"/>
                    </a:p>
                  </a:txBody>
                  <a:tcPr/>
                </a:tc>
              </a:tr>
              <a:tr h="31656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Лукина М.В.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Иностранный язык</a:t>
                      </a:r>
                      <a:endParaRPr lang="ru-RU" sz="1000" dirty="0"/>
                    </a:p>
                  </a:txBody>
                  <a:tcPr/>
                </a:tc>
              </a:tr>
              <a:tr h="421085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Барышникова И.Е.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Организация обслуживания</a:t>
                      </a:r>
                      <a:r>
                        <a:rPr lang="ru-RU" sz="1000" baseline="0" dirty="0" smtClean="0"/>
                        <a:t> в ООП</a:t>
                      </a:r>
                      <a:endParaRPr lang="ru-RU" sz="1000" dirty="0"/>
                    </a:p>
                  </a:txBody>
                  <a:tcPr/>
                </a:tc>
              </a:tr>
              <a:tr h="25912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Иванова</a:t>
                      </a:r>
                      <a:r>
                        <a:rPr lang="ru-RU" sz="10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И.В.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Иностранный язык</a:t>
                      </a:r>
                      <a:endParaRPr lang="ru-RU" sz="1000" dirty="0"/>
                    </a:p>
                  </a:txBody>
                  <a:tcPr/>
                </a:tc>
              </a:tr>
              <a:tr h="2910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Чернова Л.А.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Бухгалтерский</a:t>
                      </a:r>
                      <a:r>
                        <a:rPr lang="ru-RU" sz="1000" baseline="0" dirty="0" smtClean="0"/>
                        <a:t> учет</a:t>
                      </a:r>
                      <a:endParaRPr lang="ru-RU" sz="1000" dirty="0"/>
                    </a:p>
                  </a:txBody>
                  <a:tcPr/>
                </a:tc>
              </a:tr>
              <a:tr h="333548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Малышева О.А.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Математика</a:t>
                      </a:r>
                      <a:endParaRPr lang="ru-RU" sz="1000" dirty="0"/>
                    </a:p>
                  </a:txBody>
                  <a:tcPr/>
                </a:tc>
              </a:tr>
              <a:tr h="25912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Назарова Л.Н.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Математика</a:t>
                      </a:r>
                      <a:endParaRPr lang="ru-RU" sz="1000" dirty="0"/>
                    </a:p>
                  </a:txBody>
                  <a:tcPr/>
                </a:tc>
              </a:tr>
              <a:tr h="265518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Жукова Е.А.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Информатика</a:t>
                      </a:r>
                      <a:endParaRPr lang="ru-RU" sz="1000" dirty="0"/>
                    </a:p>
                  </a:txBody>
                  <a:tcPr/>
                </a:tc>
              </a:tr>
              <a:tr h="30802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Павлова И.В.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Иностранный язык</a:t>
                      </a:r>
                      <a:endParaRPr lang="ru-RU" sz="1000" dirty="0"/>
                    </a:p>
                  </a:txBody>
                  <a:tcPr/>
                </a:tc>
              </a:tr>
              <a:tr h="27401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Урюпин А.Н.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Математика</a:t>
                      </a:r>
                      <a:endParaRPr lang="ru-RU" sz="1000" dirty="0"/>
                    </a:p>
                  </a:txBody>
                  <a:tcPr/>
                </a:tc>
              </a:tr>
              <a:tr h="25912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Давыдова Н.И.</a:t>
                      </a:r>
                      <a:endParaRPr lang="ru-RU" sz="1000" b="1" dirty="0"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Физика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462212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859782"/>
            <a:ext cx="7391400" cy="422672"/>
          </a:xfrm>
        </p:spPr>
        <p:txBody>
          <a:bodyPr/>
          <a:lstStyle/>
          <a:p>
            <a:pPr algn="l"/>
            <a:r>
              <a:rPr lang="ru-RU" sz="1600" dirty="0" smtClean="0">
                <a:latin typeface="Segoe Print" pitchFamily="2" charset="0"/>
                <a:cs typeface="Times New Roman" pitchFamily="18" charset="0"/>
              </a:rPr>
              <a:t>1.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Кураторам групп довести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до сведения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родителей информацию по </a:t>
            </a:r>
            <a:r>
              <a:rPr lang="ru-RU" sz="1600" i="0" dirty="0" err="1" smtClean="0">
                <a:latin typeface="Segoe Print" pitchFamily="2" charset="0"/>
                <a:cs typeface="Times New Roman" pitchFamily="18" charset="0"/>
              </a:rPr>
              <a:t>н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/а студентам и взять под особый контроль обучающихся имеющих не аттестации.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1600" i="0" dirty="0">
                <a:latin typeface="Segoe Print" pitchFamily="2" charset="0"/>
                <a:cs typeface="Times New Roman" pitchFamily="18" charset="0"/>
              </a:rPr>
            </a:b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2. взять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под особый контроль успеваемость обучающихся, имеющих одну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 или две «3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»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за семестр .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1600" i="0" dirty="0">
                <a:latin typeface="Segoe Print" pitchFamily="2" charset="0"/>
                <a:cs typeface="Times New Roman" pitchFamily="18" charset="0"/>
              </a:rPr>
            </a:b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3. На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классных часах обсудить итоги успеваемости и наметить пути повышения качества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знаний </a:t>
            </a:r>
            <a:r>
              <a:rPr lang="ru-RU" sz="1600" i="0" smtClean="0">
                <a:latin typeface="Segoe Print" pitchFamily="2" charset="0"/>
                <a:cs typeface="Times New Roman" pitchFamily="18" charset="0"/>
              </a:rPr>
              <a:t>в группе.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/>
            </a:r>
            <a:br>
              <a:rPr lang="ru-RU" sz="1600" i="0" dirty="0">
                <a:latin typeface="Segoe Print" pitchFamily="2" charset="0"/>
                <a:cs typeface="Times New Roman" pitchFamily="18" charset="0"/>
              </a:rPr>
            </a:b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4. Педагогам- организаторам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провести индивидуальную работу с обучающимися группы риска по выявлению причин неуспеваемости и по определению путей их преодоления.</a:t>
            </a:r>
            <a:br>
              <a:rPr lang="ru-RU" sz="1600" i="0" dirty="0">
                <a:latin typeface="Segoe Print" pitchFamily="2" charset="0"/>
                <a:cs typeface="Times New Roman" pitchFamily="18" charset="0"/>
              </a:rPr>
            </a:b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5. Провести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сравнительную диагностику успеваемости и качества знаний, обучающихся в конце </a:t>
            </a:r>
            <a:r>
              <a:rPr lang="ru-RU" sz="1600" i="0" dirty="0" smtClean="0">
                <a:latin typeface="Segoe Print" pitchFamily="2" charset="0"/>
                <a:cs typeface="Times New Roman" pitchFamily="18" charset="0"/>
              </a:rPr>
              <a:t>2015-2016 </a:t>
            </a:r>
            <a:r>
              <a:rPr lang="ru-RU" sz="1600" i="0" dirty="0">
                <a:latin typeface="Segoe Print" pitchFamily="2" charset="0"/>
                <a:cs typeface="Times New Roman" pitchFamily="18" charset="0"/>
              </a:rPr>
              <a:t>учебного года.</a:t>
            </a:r>
            <a:br>
              <a:rPr lang="ru-RU" sz="1600" i="0" dirty="0">
                <a:latin typeface="Segoe Print" pitchFamily="2" charset="0"/>
                <a:cs typeface="Times New Roman" pitchFamily="18" charset="0"/>
              </a:rPr>
            </a:br>
            <a:endParaRPr lang="ru-RU" sz="1600" i="0" dirty="0">
              <a:latin typeface="Segoe Prin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8866" y="51470"/>
            <a:ext cx="4048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Выводы и предложения</a:t>
            </a:r>
            <a:endParaRPr lang="ru-RU" sz="2800" dirty="0"/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55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на 2 полугодие.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03598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Segoe Print" panose="02000600000000000000" pitchFamily="2" charset="0"/>
              </a:rPr>
              <a:t>Усилить контроль за системой диагностики качества знаний и умений обучающихся  по отделениям колледжа.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Segoe Print" panose="02000600000000000000" pitchFamily="2" charset="0"/>
              </a:rPr>
              <a:t> Проводить </a:t>
            </a:r>
            <a:r>
              <a:rPr lang="ru-RU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мониторинг</a:t>
            </a:r>
            <a:r>
              <a:rPr lang="ru-RU" dirty="0" smtClean="0">
                <a:latin typeface="Segoe Print" panose="02000600000000000000" pitchFamily="2" charset="0"/>
              </a:rPr>
              <a:t> деятельности преподавателей,  эффективностью преподавания учебных дисциплин, модулей. 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Segoe Print" panose="02000600000000000000" pitchFamily="2" charset="0"/>
              </a:rPr>
              <a:t>Продолжить работу над  формированием фондов оценочных средств.  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Segoe Print" panose="02000600000000000000" pitchFamily="2" charset="0"/>
              </a:rPr>
              <a:t>Принять участие в проекте «Федеральный интернет-экзамен».</a:t>
            </a:r>
            <a:r>
              <a:rPr lang="en-US" dirty="0" smtClean="0">
                <a:latin typeface="Segoe Print" panose="02000600000000000000" pitchFamily="2" charset="0"/>
              </a:rPr>
              <a:t> </a:t>
            </a:r>
            <a:r>
              <a:rPr lang="ru-RU" dirty="0" smtClean="0">
                <a:latin typeface="Segoe Print" panose="02000600000000000000" pitchFamily="2" charset="0"/>
              </a:rPr>
              <a:t>Во втором полугодии 2015-2016 </a:t>
            </a:r>
            <a:r>
              <a:rPr lang="ru-RU" dirty="0" err="1" smtClean="0">
                <a:latin typeface="Segoe Print" panose="02000600000000000000" pitchFamily="2" charset="0"/>
              </a:rPr>
              <a:t>уч</a:t>
            </a:r>
            <a:r>
              <a:rPr lang="ru-RU" dirty="0" smtClean="0">
                <a:latin typeface="Segoe Print" panose="02000600000000000000" pitchFamily="2" charset="0"/>
              </a:rPr>
              <a:t>. Года.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1905000" y="2743200"/>
            <a:ext cx="5715000" cy="64293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Спасибо за внимание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4" y="1351239"/>
            <a:ext cx="1509464" cy="102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00l">
  <a:themeElements>
    <a:clrScheme name="100TGp_biz_diagram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F85F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C2FA"/>
      </a:accent5>
      <a:accent6>
        <a:srgbClr val="E78A00"/>
      </a:accent6>
      <a:hlink>
        <a:srgbClr val="5AD9F2"/>
      </a:hlink>
      <a:folHlink>
        <a:srgbClr val="969696"/>
      </a:folHlink>
    </a:clrScheme>
    <a:fontScheme name="100TGp_biz_diagram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0TGp_biz_diagram 1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0099CC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AACAE2"/>
        </a:accent5>
        <a:accent6>
          <a:srgbClr val="E78A2D"/>
        </a:accent6>
        <a:hlink>
          <a:srgbClr val="33CCCC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2">
        <a:dk1>
          <a:srgbClr val="592C0D"/>
        </a:dk1>
        <a:lt1>
          <a:srgbClr val="FFFFFF"/>
        </a:lt1>
        <a:dk2>
          <a:srgbClr val="000000"/>
        </a:dk2>
        <a:lt2>
          <a:srgbClr val="C0C0C0"/>
        </a:lt2>
        <a:accent1>
          <a:srgbClr val="5B9569"/>
        </a:accent1>
        <a:accent2>
          <a:srgbClr val="5D8FC1"/>
        </a:accent2>
        <a:accent3>
          <a:srgbClr val="FFFFFF"/>
        </a:accent3>
        <a:accent4>
          <a:srgbClr val="4B2409"/>
        </a:accent4>
        <a:accent5>
          <a:srgbClr val="B5C8B9"/>
        </a:accent5>
        <a:accent6>
          <a:srgbClr val="5381AF"/>
        </a:accent6>
        <a:hlink>
          <a:srgbClr val="C5C059"/>
        </a:hlink>
        <a:folHlink>
          <a:srgbClr val="999C9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F85F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C2FA"/>
        </a:accent5>
        <a:accent6>
          <a:srgbClr val="E78A00"/>
        </a:accent6>
        <a:hlink>
          <a:srgbClr val="5AD9F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cdb2004100l</Template>
  <TotalTime>538</TotalTime>
  <Words>1529</Words>
  <Application>Microsoft Office PowerPoint</Application>
  <PresentationFormat>Экран (16:9)</PresentationFormat>
  <Paragraphs>519</Paragraphs>
  <Slides>27</Slides>
  <Notes>26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cdb2004100l</vt:lpstr>
      <vt:lpstr>Image</vt:lpstr>
      <vt:lpstr>Мониторинг качества обученности студентов.  (Итоги 1 полугодия   2015-2016 учебного года.) </vt:lpstr>
      <vt:lpstr>Динамика изменения контингента за последние 4 года.(по данным мониторинга)</vt:lpstr>
      <vt:lpstr>Контингент  2015-2016 учебный год</vt:lpstr>
      <vt:lpstr>Изменение контингента с учетом отсева .</vt:lpstr>
      <vt:lpstr> диаграмма распределения контингента по отделениям колледжа на 01.01.2016</vt:lpstr>
      <vt:lpstr>Основные причины отчислений </vt:lpstr>
      <vt:lpstr>Отчисления с указанием причины  по уровню образования</vt:lpstr>
      <vt:lpstr>Отчисления в разрезе профессий/специальностей</vt:lpstr>
      <vt:lpstr>Презентация PowerPoint</vt:lpstr>
      <vt:lpstr>Отчисления студентов первого курса</vt:lpstr>
      <vt:lpstr>Презентация PowerPoint</vt:lpstr>
      <vt:lpstr>Презентация PowerPoint</vt:lpstr>
      <vt:lpstr>Отчисления студентов в разрезе  курса обучения </vt:lpstr>
      <vt:lpstr>Презентация PowerPoint</vt:lpstr>
      <vt:lpstr>Анализ контингента проживающего в общежитии</vt:lpstr>
      <vt:lpstr>Статистика неблагополучных студентов</vt:lpstr>
      <vt:lpstr>Презентация PowerPoint</vt:lpstr>
      <vt:lpstr>Показатели успеваемости обучающихся отделений колледжа за 1-е полугодие  2015/2016 года </vt:lpstr>
      <vt:lpstr>Показатели успеваемости (%) по колледжу за 1-е полугодие  2015/2016 года </vt:lpstr>
      <vt:lpstr>Показатели качества знаний по итогам  1 п/г 2015/2016 учебного года </vt:lpstr>
      <vt:lpstr>Высокое/низкое качество знаний по группам</vt:lpstr>
      <vt:lpstr>Качество знаний по общеобразовательным дисциплинам (в разрезе направлений подготовки)</vt:lpstr>
      <vt:lpstr>Качество знаний по отдельным предметам общеобразовательной подготовки</vt:lpstr>
      <vt:lpstr>Высокое/низкое качество знаний по дисциплинам</vt:lpstr>
      <vt:lpstr>1. Кураторам групп довести до сведения родителей информацию по н/а студентам и взять под особый контроль обучающихся имеющих не аттестации. 2. взять под особый контроль успеваемость обучающихся, имеющих одну  или две «3» за семестр . 3. На классных часах обсудить итоги успеваемости и наметить пути повышения качества знаний в группе. 4. Педагогам- организаторам провести индивидуальную работу с обучающимися группы риска по выявлению причин неуспеваемости и по определению путей их преодоления. 5. Провести сравнительную диагностику успеваемости и качества знаний, обучающихся в конце 2015-2016 учебного года. </vt:lpstr>
      <vt:lpstr>Задачи на 2 полугодие.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Учебная часть</dc:creator>
  <cp:lastModifiedBy>Учебная часть</cp:lastModifiedBy>
  <cp:revision>64</cp:revision>
  <cp:lastPrinted>2016-01-11T14:09:55Z</cp:lastPrinted>
  <dcterms:created xsi:type="dcterms:W3CDTF">2013-03-06T14:16:40Z</dcterms:created>
  <dcterms:modified xsi:type="dcterms:W3CDTF">2016-01-13T06:52:21Z</dcterms:modified>
</cp:coreProperties>
</file>