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21" r:id="rId3"/>
    <p:sldId id="320" r:id="rId4"/>
    <p:sldId id="323" r:id="rId5"/>
    <p:sldId id="322" r:id="rId6"/>
    <p:sldId id="324" r:id="rId7"/>
    <p:sldId id="325" r:id="rId8"/>
    <p:sldId id="326" r:id="rId9"/>
    <p:sldId id="305" r:id="rId10"/>
    <p:sldId id="306" r:id="rId11"/>
    <p:sldId id="307" r:id="rId12"/>
    <p:sldId id="309" r:id="rId13"/>
    <p:sldId id="319" r:id="rId14"/>
    <p:sldId id="318" r:id="rId15"/>
    <p:sldId id="310" r:id="rId16"/>
    <p:sldId id="315" r:id="rId17"/>
    <p:sldId id="332" r:id="rId18"/>
    <p:sldId id="327" r:id="rId19"/>
    <p:sldId id="333" r:id="rId20"/>
    <p:sldId id="334" r:id="rId21"/>
    <p:sldId id="330" r:id="rId22"/>
    <p:sldId id="331" r:id="rId23"/>
    <p:sldId id="328" r:id="rId24"/>
    <p:sldId id="329" r:id="rId25"/>
  </p:sldIdLst>
  <p:sldSz cx="9144000" cy="5143500" type="screen16x9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D528D"/>
    <a:srgbClr val="FF6600"/>
    <a:srgbClr val="C0C0C0"/>
    <a:srgbClr val="FF9999"/>
    <a:srgbClr val="643E06"/>
    <a:srgbClr val="33CCCC"/>
    <a:srgbClr val="CCCC00"/>
    <a:srgbClr val="B2B2B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26" autoAdjust="0"/>
    <p:restoredTop sz="94700" autoAdjust="0"/>
  </p:normalViewPr>
  <p:slideViewPr>
    <p:cSldViewPr>
      <p:cViewPr>
        <p:scale>
          <a:sx n="100" d="100"/>
          <a:sy n="100" d="100"/>
        </p:scale>
        <p:origin x="-504" y="-3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3996" y="-78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k_c\&#1052;&#1086;&#1080;%20&#1076;&#1086;&#1082;&#1091;&#1084;&#1077;&#1085;&#1090;&#1099;\&#1059;&#1063;&#1045;&#1041;&#1053;&#1040;&#1071;%20&#1063;&#1040;&#1057;&#1058;&#1068;%20&#1076;&#1086;&#1082;&#1091;&#1084;&#1077;&#1085;&#1090;&#1099;\&#1057;&#1077;&#1082;&#1088;&#1077;&#1090;&#1072;&#1088;&#1100;\&#1048;&#1090;&#1086;&#1075;&#1080;%20&#1075;&#1086;&#1076;&#1072;\&#1048;&#1090;&#1086;&#1075;&#1080;%20&#1075;&#1086;&#1076;&#1072;%202015-2016\&#1048;&#1090;&#1086;&#1075;&#1080;%202%20&#1087;&#1075;\&#1048;&#1090;&#1086;&#1075;&#1080;%20&#1101;&#1082;&#1079;&#1072;&#1084;&#1077;&#1085;&#1086;&#1074;%20&#1080;%20&#1090;&#1077;&#1086;&#1088;\&#1048;&#1058;&#1054;&#1043;&#1048;%20&#1069;&#1050;&#1047;&#1040;&#1052;&#1045;&#1053;&#1054;&#1042;%20&#1048;%20&#1058;&#1045;&#1054;&#1056;.%20&#1054;&#1041;&#1059;&#1063;&#1045;&#1053;&#1048;&#1071;%20&#1047;&#1040;%202015-2016%20&#1059;&#1063;.%20&#1043;&#1054;&#104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isk_c\&#1052;&#1086;&#1080;%20&#1076;&#1086;&#1082;&#1091;&#1084;&#1077;&#1085;&#1090;&#1099;\&#1059;&#1063;&#1045;&#1041;&#1053;&#1040;&#1071;%20&#1063;&#1040;&#1057;&#1058;&#1068;%20&#1076;&#1086;&#1082;&#1091;&#1084;&#1077;&#1085;&#1090;&#1099;\&#1057;&#1077;&#1082;&#1088;&#1077;&#1090;&#1072;&#1088;&#1100;\&#1048;&#1090;&#1086;&#1075;&#1080;%20&#1075;&#1086;&#1076;&#1072;\&#1048;&#1090;&#1086;&#1075;&#1080;%20&#1075;&#1086;&#1076;&#1072;%202015-2016\&#1048;&#1090;&#1086;&#1075;&#1080;%202%20&#1087;&#1075;\&#1048;&#1090;&#1086;&#1075;&#1080;%20&#1101;&#1082;&#1079;&#1072;&#1084;&#1077;&#1085;&#1086;&#1074;%20&#1080;%20&#1090;&#1077;&#1086;&#1088;\&#1048;&#1058;&#1054;&#1043;&#1048;%20&#1069;&#1050;&#1047;&#1040;&#1052;&#1045;&#1053;&#1054;&#1042;%20&#1048;%20&#1058;&#1045;&#1054;&#1056;.%20&#1054;&#1041;&#1059;&#1063;&#1045;&#1053;&#1048;&#1071;%20&#1047;&#1040;%202015-2016%20&#1059;&#1063;.%20&#1043;&#1054;&#1044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Users\ubtk\Desktop\&#1048;&#1090;&#1086;&#1075;&#1080;%20&#1076;&#1083;&#1103;%20&#1076;&#1080;&#1072;&#1075;&#1088;&#1072;&#1084;&#1084;&#1099;%20&#1087;&#1086;%20&#1082;&#1072;&#1095;&#1077;&#1089;&#1090;&#1074;&#1091;%20&#1079;&#1085;&#1072;&#1085;&#1080;&#1081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2.2325720097311087E-2"/>
          <c:y val="4.6279546468795042E-2"/>
          <c:w val="0.41903968007026998"/>
          <c:h val="0.87687127005378041"/>
        </c:manualLayout>
      </c:layout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46442835050828252"/>
          <c:y val="9.6786403140529706E-2"/>
          <c:w val="0.49727921645069734"/>
          <c:h val="0.83038533168075368"/>
        </c:manualLayout>
      </c:layout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0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2.2325772711246951E-2"/>
          <c:y val="4.6279546468795042E-2"/>
          <c:w val="0.41903968007026998"/>
          <c:h val="0.87687127005378096"/>
        </c:manualLayout>
      </c:layout>
      <c:pie3DChart>
        <c:varyColors val="1"/>
        <c:ser>
          <c:idx val="0"/>
          <c:order val="0"/>
          <c:spPr>
            <a:solidFill>
              <a:schemeClr val="accent2"/>
            </a:solidFill>
            <a:ln>
              <a:solidFill>
                <a:srgbClr val="C00000"/>
              </a:solidFill>
            </a:ln>
          </c:spPr>
          <c:explosion val="9"/>
          <c:dPt>
            <c:idx val="0"/>
            <c:spPr>
              <a:solidFill>
                <a:srgbClr val="FF0000"/>
              </a:solidFill>
              <a:ln>
                <a:solidFill>
                  <a:srgbClr val="C00000"/>
                </a:solidFill>
              </a:ln>
            </c:spPr>
          </c:dPt>
          <c:dPt>
            <c:idx val="1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dPt>
          <c:dPt>
            <c:idx val="2"/>
            <c:spPr>
              <a:solidFill>
                <a:srgbClr val="FF6600"/>
              </a:solidFill>
              <a:ln>
                <a:solidFill>
                  <a:srgbClr val="C00000"/>
                </a:solidFill>
              </a:ln>
            </c:spPr>
          </c:dPt>
          <c:dPt>
            <c:idx val="3"/>
            <c:spPr>
              <a:solidFill>
                <a:srgbClr val="0070C0"/>
              </a:solidFill>
              <a:ln>
                <a:solidFill>
                  <a:srgbClr val="C00000"/>
                </a:solidFill>
              </a:ln>
            </c:spPr>
          </c:dPt>
          <c:dPt>
            <c:idx val="4"/>
            <c:spPr>
              <a:solidFill>
                <a:srgbClr val="92D050"/>
              </a:solidFill>
              <a:ln>
                <a:solidFill>
                  <a:srgbClr val="C0C0C0"/>
                </a:solidFill>
              </a:ln>
            </c:spPr>
          </c:dPt>
          <c:dLbls>
            <c:dLbl>
              <c:idx val="4"/>
              <c:layout>
                <c:manualLayout>
                  <c:x val="2.6715930343103173E-2"/>
                  <c:y val="7.1029824441973574E-2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Лист1!$C$3:$G$3</c:f>
              <c:strCache>
                <c:ptCount val="5"/>
                <c:pt idx="0">
                  <c:v>Только на «отлично»</c:v>
                </c:pt>
                <c:pt idx="1">
                  <c:v>На «хорошо» и «отлично»</c:v>
                </c:pt>
                <c:pt idx="2">
                  <c:v>Имеющих одну или две оценки «Три»</c:v>
                </c:pt>
                <c:pt idx="3">
                  <c:v>Имеющих смешанные оценки (3,4,5)</c:v>
                </c:pt>
                <c:pt idx="4">
                  <c:v>Имеющие н/а</c:v>
                </c:pt>
              </c:strCache>
            </c:strRef>
          </c:cat>
          <c:val>
            <c:numRef>
              <c:f>Лист1!$C$9:$G$9</c:f>
              <c:numCache>
                <c:formatCode>General</c:formatCode>
                <c:ptCount val="5"/>
                <c:pt idx="0">
                  <c:v>191</c:v>
                </c:pt>
                <c:pt idx="1">
                  <c:v>644</c:v>
                </c:pt>
                <c:pt idx="2">
                  <c:v>283</c:v>
                </c:pt>
                <c:pt idx="3">
                  <c:v>962</c:v>
                </c:pt>
                <c:pt idx="4">
                  <c:v>182</c:v>
                </c:pt>
              </c:numCache>
            </c:numRef>
          </c:val>
        </c:ser>
        <c:dLbls>
          <c:showPercent val="1"/>
        </c:dLbls>
      </c:pie3DChart>
    </c:plotArea>
    <c:legend>
      <c:legendPos val="t"/>
      <c:layout>
        <c:manualLayout>
          <c:xMode val="edge"/>
          <c:yMode val="edge"/>
          <c:x val="0.53910726635979422"/>
          <c:y val="6.1512609710032251E-2"/>
          <c:w val="0.3241166007996924"/>
          <c:h val="0.80096333779603157"/>
        </c:manualLayout>
      </c:layout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705430030780208"/>
          <c:y val="0.22952649570101991"/>
          <c:w val="0.66851831199536049"/>
          <c:h val="0.77047350429898065"/>
        </c:manualLayout>
      </c:layout>
      <c:pieChart>
        <c:varyColors val="1"/>
        <c:ser>
          <c:idx val="0"/>
          <c:order val="0"/>
          <c:tx>
            <c:strRef>
              <c:f>итоги!$A$3</c:f>
              <c:strCache>
                <c:ptCount val="1"/>
                <c:pt idx="0">
                  <c:v>Отделение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Lbls>
            <c:dLbl>
              <c:idx val="0"/>
              <c:layout>
                <c:manualLayout>
                  <c:x val="2.7250530473657206E-2"/>
                  <c:y val="-5.5302946137297887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Общеобразовательной подготовки                   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Percent val="1"/>
            </c:dLbl>
            <c:dLbl>
              <c:idx val="1"/>
              <c:layout>
                <c:manualLayout>
                  <c:x val="6.7110987247526094E-2"/>
                  <c:y val="-1.7446291435792748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Ресторанного сервиса</a:t>
                    </a: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Percent val="1"/>
            </c:dLbl>
            <c:dLbl>
              <c:idx val="2"/>
              <c:layout>
                <c:manualLayout>
                  <c:x val="2.8720805421710491E-2"/>
                  <c:y val="-5.5301551358367833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Туризм</a:t>
                    </a:r>
                  </a:p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Percent val="1"/>
            </c:dLbl>
            <c:dLbl>
              <c:idx val="3"/>
              <c:layout>
                <c:manualLayout>
                  <c:x val="-0.14393323081271509"/>
                  <c:y val="-0.1069007485175465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Коммерции и строительства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Percent val="1"/>
            </c:dLbl>
            <c:dLbl>
              <c:idx val="4"/>
              <c:layout>
                <c:manualLayout>
                  <c:x val="-9.9595000167355632E-2"/>
                  <c:y val="0.12712122095849127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Гостиничного</a:t>
                    </a:r>
                    <a:r>
                      <a:rPr lang="ru-RU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сервиса</a:t>
                    </a:r>
                    <a:r>
                      <a: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
</a:t>
                    </a:r>
                    <a:endParaRPr lang="en-US" sz="16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SerName val="1"/>
              <c:showPercent val="1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итоги!$A$4:$A$8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итоги!$B$3</c:f>
              <c:strCache>
                <c:ptCount val="1"/>
                <c:pt idx="0">
                  <c:v>Качество знаний по группам (%)</c:v>
                </c:pt>
              </c:strCache>
            </c:strRef>
          </c:tx>
          <c:dLbls>
            <c:showPercent val="1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итоги!$B$4:$B$8</c:f>
              <c:numCache>
                <c:formatCode>0.0</c:formatCode>
                <c:ptCount val="5"/>
                <c:pt idx="0">
                  <c:v>61.935748921892099</c:v>
                </c:pt>
                <c:pt idx="1">
                  <c:v>69.575835054261006</c:v>
                </c:pt>
                <c:pt idx="2">
                  <c:v>48.288956454280445</c:v>
                </c:pt>
                <c:pt idx="3">
                  <c:v>36.988924214226444</c:v>
                </c:pt>
                <c:pt idx="4">
                  <c:v>55.680077076943746</c:v>
                </c:pt>
              </c:numCache>
            </c:numRef>
          </c:val>
        </c:ser>
        <c:dLbls/>
        <c:firstSliceAng val="31"/>
      </c:pieChart>
    </c:plotArea>
    <c:plotVisOnly val="1"/>
    <c:dispBlanksAs val="zero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/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5F3202-6E8F-4D55-8580-26E64D675A07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312D1C-FC77-44D0-8531-902EAED71DF9}">
      <dgm:prSet phldrT="[Текст]" custT="1"/>
      <dgm:spPr/>
      <dgm:t>
        <a:bodyPr/>
        <a:lstStyle/>
        <a:p>
          <a:r>
            <a:rPr lang="ru-RU" sz="3600" b="1" dirty="0" smtClean="0"/>
            <a:t>ОЧНОЕ</a:t>
          </a:r>
          <a:endParaRPr lang="ru-RU" sz="3600" b="1" dirty="0"/>
        </a:p>
      </dgm:t>
    </dgm:pt>
    <dgm:pt modelId="{8F893CD1-08CA-4FED-A838-AAB49C996EC6}" type="parTrans" cxnId="{CC750218-2789-4B47-8D94-37DCCBAE3E8C}">
      <dgm:prSet/>
      <dgm:spPr/>
      <dgm:t>
        <a:bodyPr/>
        <a:lstStyle/>
        <a:p>
          <a:endParaRPr lang="ru-RU"/>
        </a:p>
      </dgm:t>
    </dgm:pt>
    <dgm:pt modelId="{0C9E5F42-DC1A-405C-A935-97EED9B931EB}" type="sibTrans" cxnId="{CC750218-2789-4B47-8D94-37DCCBAE3E8C}">
      <dgm:prSet/>
      <dgm:spPr/>
      <dgm:t>
        <a:bodyPr/>
        <a:lstStyle/>
        <a:p>
          <a:endParaRPr lang="ru-RU"/>
        </a:p>
      </dgm:t>
    </dgm:pt>
    <dgm:pt modelId="{CB2606CF-D592-49C1-A7F4-F107F5EE8EEF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697чел.</a:t>
          </a:r>
          <a:endParaRPr lang="ru-RU" dirty="0">
            <a:solidFill>
              <a:schemeClr val="tx2"/>
            </a:solidFill>
          </a:endParaRPr>
        </a:p>
      </dgm:t>
    </dgm:pt>
    <dgm:pt modelId="{85E22020-29E9-4BCB-89F0-2686231E4DA6}" type="parTrans" cxnId="{43B016D2-E82F-478A-9C40-C6E2020411DF}">
      <dgm:prSet/>
      <dgm:spPr/>
      <dgm:t>
        <a:bodyPr/>
        <a:lstStyle/>
        <a:p>
          <a:endParaRPr lang="ru-RU"/>
        </a:p>
      </dgm:t>
    </dgm:pt>
    <dgm:pt modelId="{4C8B8F85-D68E-4300-BCB5-EFEFA4AC30E9}" type="sibTrans" cxnId="{43B016D2-E82F-478A-9C40-C6E2020411DF}">
      <dgm:prSet/>
      <dgm:spPr/>
      <dgm:t>
        <a:bodyPr/>
        <a:lstStyle/>
        <a:p>
          <a:endParaRPr lang="ru-RU"/>
        </a:p>
      </dgm:t>
    </dgm:pt>
    <dgm:pt modelId="{451F0FFA-8193-4552-A3EB-5452B8D8D774}">
      <dgm:prSet phldrT="[Текст]"/>
      <dgm:spPr/>
      <dgm:t>
        <a:bodyPr/>
        <a:lstStyle/>
        <a:p>
          <a:r>
            <a:rPr lang="ru-RU" b="1" dirty="0" smtClean="0"/>
            <a:t>ДОГОВОР</a:t>
          </a:r>
          <a:endParaRPr lang="ru-RU" b="1" dirty="0"/>
        </a:p>
      </dgm:t>
    </dgm:pt>
    <dgm:pt modelId="{7705D629-7C50-4118-8A38-4B5E66C96046}" type="parTrans" cxnId="{4A6BD3E9-22F8-4583-BCEE-A269A190BC3C}">
      <dgm:prSet/>
      <dgm:spPr/>
      <dgm:t>
        <a:bodyPr/>
        <a:lstStyle/>
        <a:p>
          <a:endParaRPr lang="ru-RU"/>
        </a:p>
      </dgm:t>
    </dgm:pt>
    <dgm:pt modelId="{AEFF3B69-D6E0-4D09-8DD2-640773EF5D98}" type="sibTrans" cxnId="{4A6BD3E9-22F8-4583-BCEE-A269A190BC3C}">
      <dgm:prSet/>
      <dgm:spPr/>
      <dgm:t>
        <a:bodyPr/>
        <a:lstStyle/>
        <a:p>
          <a:endParaRPr lang="ru-RU"/>
        </a:p>
      </dgm:t>
    </dgm:pt>
    <dgm:pt modelId="{591A1C40-3A25-4250-8361-51470A7DE715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13 чел.</a:t>
          </a:r>
          <a:endParaRPr lang="ru-RU" dirty="0">
            <a:solidFill>
              <a:schemeClr val="tx2"/>
            </a:solidFill>
          </a:endParaRPr>
        </a:p>
      </dgm:t>
    </dgm:pt>
    <dgm:pt modelId="{30EBB57B-F700-441D-A00C-6E37A8925C8E}" type="parTrans" cxnId="{40F6C62F-9540-41C5-9C73-66A7F07CF4B5}">
      <dgm:prSet/>
      <dgm:spPr/>
      <dgm:t>
        <a:bodyPr/>
        <a:lstStyle/>
        <a:p>
          <a:endParaRPr lang="ru-RU"/>
        </a:p>
      </dgm:t>
    </dgm:pt>
    <dgm:pt modelId="{3B30FEF4-02C0-4C6C-B2FD-8DE908B18DDB}" type="sibTrans" cxnId="{40F6C62F-9540-41C5-9C73-66A7F07CF4B5}">
      <dgm:prSet/>
      <dgm:spPr/>
      <dgm:t>
        <a:bodyPr/>
        <a:lstStyle/>
        <a:p>
          <a:endParaRPr lang="ru-RU"/>
        </a:p>
      </dgm:t>
    </dgm:pt>
    <dgm:pt modelId="{D81212FF-4028-48E9-BB25-04B4C6FC1981}">
      <dgm:prSet phldrT="[Текст]"/>
      <dgm:spPr/>
      <dgm:t>
        <a:bodyPr/>
        <a:lstStyle/>
        <a:p>
          <a:r>
            <a:rPr lang="ru-RU" dirty="0" smtClean="0">
              <a:solidFill>
                <a:schemeClr val="tx2"/>
              </a:solidFill>
            </a:rPr>
            <a:t>22 чел.</a:t>
          </a:r>
          <a:endParaRPr lang="ru-RU" dirty="0">
            <a:solidFill>
              <a:schemeClr val="tx2"/>
            </a:solidFill>
          </a:endParaRPr>
        </a:p>
      </dgm:t>
    </dgm:pt>
    <dgm:pt modelId="{013C6114-65F4-4AEA-A1DE-7297C538CFA2}" type="parTrans" cxnId="{16AAB764-277B-4144-B8C8-3152AECE0744}">
      <dgm:prSet/>
      <dgm:spPr/>
      <dgm:t>
        <a:bodyPr/>
        <a:lstStyle/>
        <a:p>
          <a:endParaRPr lang="ru-RU"/>
        </a:p>
      </dgm:t>
    </dgm:pt>
    <dgm:pt modelId="{26AAC01B-5059-4B2F-A8F5-4F689EEA9312}" type="sibTrans" cxnId="{16AAB764-277B-4144-B8C8-3152AECE0744}">
      <dgm:prSet/>
      <dgm:spPr/>
      <dgm:t>
        <a:bodyPr/>
        <a:lstStyle/>
        <a:p>
          <a:endParaRPr lang="ru-RU"/>
        </a:p>
      </dgm:t>
    </dgm:pt>
    <dgm:pt modelId="{D317C266-3EDA-494F-8FB5-79CCF06A5F64}">
      <dgm:prSet phldrT="[Текст]"/>
      <dgm:spPr/>
      <dgm:t>
        <a:bodyPr/>
        <a:lstStyle/>
        <a:p>
          <a:r>
            <a:rPr lang="ru-RU" b="1" dirty="0" smtClean="0"/>
            <a:t>ЗАОЧНОЕ</a:t>
          </a:r>
          <a:endParaRPr lang="ru-RU" b="1" dirty="0"/>
        </a:p>
      </dgm:t>
    </dgm:pt>
    <dgm:pt modelId="{73858539-272B-4E70-818F-B0412A3E91D6}" type="parTrans" cxnId="{960BE08D-0721-4853-BA94-8938B8642EBD}">
      <dgm:prSet/>
      <dgm:spPr/>
      <dgm:t>
        <a:bodyPr/>
        <a:lstStyle/>
        <a:p>
          <a:endParaRPr lang="ru-RU"/>
        </a:p>
      </dgm:t>
    </dgm:pt>
    <dgm:pt modelId="{DFDB74B3-8966-4544-A6D8-DAC04BF7CCAF}" type="sibTrans" cxnId="{960BE08D-0721-4853-BA94-8938B8642EBD}">
      <dgm:prSet/>
      <dgm:spPr/>
      <dgm:t>
        <a:bodyPr/>
        <a:lstStyle/>
        <a:p>
          <a:endParaRPr lang="ru-RU"/>
        </a:p>
      </dgm:t>
    </dgm:pt>
    <dgm:pt modelId="{B2394522-32FC-4D81-BDF6-C651B0BE25A1}" type="pres">
      <dgm:prSet presAssocID="{AC5F3202-6E8F-4D55-8580-26E64D675A07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F0A50B3-B202-4B79-A3E4-B8C3D3D01AB5}" type="pres">
      <dgm:prSet presAssocID="{30312D1C-FC77-44D0-8531-902EAED71DF9}" presName="linNode" presStyleCnt="0"/>
      <dgm:spPr/>
    </dgm:pt>
    <dgm:pt modelId="{39AF0CBC-1B67-4367-8C94-45CFC195ECC6}" type="pres">
      <dgm:prSet presAssocID="{30312D1C-FC77-44D0-8531-902EAED71DF9}" presName="parent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A22842-726B-4F3B-B126-AEC4899DC24E}" type="pres">
      <dgm:prSet presAssocID="{30312D1C-FC77-44D0-8531-902EAED71DF9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D1D9E-D91E-4071-AE41-9A6851220D7C}" type="pres">
      <dgm:prSet presAssocID="{0C9E5F42-DC1A-405C-A935-97EED9B931EB}" presName="spacing" presStyleCnt="0"/>
      <dgm:spPr/>
    </dgm:pt>
    <dgm:pt modelId="{0D95E549-994F-4B8D-AA24-1329F19FF31E}" type="pres">
      <dgm:prSet presAssocID="{451F0FFA-8193-4552-A3EB-5452B8D8D774}" presName="linNode" presStyleCnt="0"/>
      <dgm:spPr/>
    </dgm:pt>
    <dgm:pt modelId="{440832C2-C152-4F02-B951-E5812EFC1F7B}" type="pres">
      <dgm:prSet presAssocID="{451F0FFA-8193-4552-A3EB-5452B8D8D774}" presName="parent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0367C-0AD9-40D3-8692-8549F14BE366}" type="pres">
      <dgm:prSet presAssocID="{451F0FFA-8193-4552-A3EB-5452B8D8D774}" presName="childShp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0926D4-00CE-45D2-B128-2F5CA2432026}" type="pres">
      <dgm:prSet presAssocID="{AEFF3B69-D6E0-4D09-8DD2-640773EF5D98}" presName="spacing" presStyleCnt="0"/>
      <dgm:spPr/>
    </dgm:pt>
    <dgm:pt modelId="{3D5B3E15-1439-4E42-B4E9-DFD9D3144C05}" type="pres">
      <dgm:prSet presAssocID="{D317C266-3EDA-494F-8FB5-79CCF06A5F64}" presName="linNode" presStyleCnt="0"/>
      <dgm:spPr/>
    </dgm:pt>
    <dgm:pt modelId="{9F09D823-ADA5-4DD5-B843-F1B4233A506F}" type="pres">
      <dgm:prSet presAssocID="{D317C266-3EDA-494F-8FB5-79CCF06A5F64}" presName="parent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B88E59-4ED4-45C4-ADD6-A50DDE91EF1C}" type="pres">
      <dgm:prSet presAssocID="{D317C266-3EDA-494F-8FB5-79CCF06A5F64}" presName="childShp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771844-F604-43DE-A192-F0E2A26E5190}" type="presOf" srcId="{D81212FF-4028-48E9-BB25-04B4C6FC1981}" destId="{68B88E59-4ED4-45C4-ADD6-A50DDE91EF1C}" srcOrd="0" destOrd="0" presId="urn:microsoft.com/office/officeart/2005/8/layout/vList6"/>
    <dgm:cxn modelId="{40F6C62F-9540-41C5-9C73-66A7F07CF4B5}" srcId="{451F0FFA-8193-4552-A3EB-5452B8D8D774}" destId="{591A1C40-3A25-4250-8361-51470A7DE715}" srcOrd="0" destOrd="0" parTransId="{30EBB57B-F700-441D-A00C-6E37A8925C8E}" sibTransId="{3B30FEF4-02C0-4C6C-B2FD-8DE908B18DDB}"/>
    <dgm:cxn modelId="{4A6BD3E9-22F8-4583-BCEE-A269A190BC3C}" srcId="{AC5F3202-6E8F-4D55-8580-26E64D675A07}" destId="{451F0FFA-8193-4552-A3EB-5452B8D8D774}" srcOrd="1" destOrd="0" parTransId="{7705D629-7C50-4118-8A38-4B5E66C96046}" sibTransId="{AEFF3B69-D6E0-4D09-8DD2-640773EF5D98}"/>
    <dgm:cxn modelId="{43B016D2-E82F-478A-9C40-C6E2020411DF}" srcId="{30312D1C-FC77-44D0-8531-902EAED71DF9}" destId="{CB2606CF-D592-49C1-A7F4-F107F5EE8EEF}" srcOrd="0" destOrd="0" parTransId="{85E22020-29E9-4BCB-89F0-2686231E4DA6}" sibTransId="{4C8B8F85-D68E-4300-BCB5-EFEFA4AC30E9}"/>
    <dgm:cxn modelId="{B65585ED-08E5-446D-AF73-5504B4AAB9D2}" type="presOf" srcId="{CB2606CF-D592-49C1-A7F4-F107F5EE8EEF}" destId="{CFA22842-726B-4F3B-B126-AEC4899DC24E}" srcOrd="0" destOrd="0" presId="urn:microsoft.com/office/officeart/2005/8/layout/vList6"/>
    <dgm:cxn modelId="{16AAB764-277B-4144-B8C8-3152AECE0744}" srcId="{D317C266-3EDA-494F-8FB5-79CCF06A5F64}" destId="{D81212FF-4028-48E9-BB25-04B4C6FC1981}" srcOrd="0" destOrd="0" parTransId="{013C6114-65F4-4AEA-A1DE-7297C538CFA2}" sibTransId="{26AAC01B-5059-4B2F-A8F5-4F689EEA9312}"/>
    <dgm:cxn modelId="{CC750218-2789-4B47-8D94-37DCCBAE3E8C}" srcId="{AC5F3202-6E8F-4D55-8580-26E64D675A07}" destId="{30312D1C-FC77-44D0-8531-902EAED71DF9}" srcOrd="0" destOrd="0" parTransId="{8F893CD1-08CA-4FED-A838-AAB49C996EC6}" sibTransId="{0C9E5F42-DC1A-405C-A935-97EED9B931EB}"/>
    <dgm:cxn modelId="{EF359E9C-3EF4-4441-9C67-1BABE5C80872}" type="presOf" srcId="{591A1C40-3A25-4250-8361-51470A7DE715}" destId="{6990367C-0AD9-40D3-8692-8549F14BE366}" srcOrd="0" destOrd="0" presId="urn:microsoft.com/office/officeart/2005/8/layout/vList6"/>
    <dgm:cxn modelId="{960BE08D-0721-4853-BA94-8938B8642EBD}" srcId="{AC5F3202-6E8F-4D55-8580-26E64D675A07}" destId="{D317C266-3EDA-494F-8FB5-79CCF06A5F64}" srcOrd="2" destOrd="0" parTransId="{73858539-272B-4E70-818F-B0412A3E91D6}" sibTransId="{DFDB74B3-8966-4544-A6D8-DAC04BF7CCAF}"/>
    <dgm:cxn modelId="{818975C4-F9F1-4676-8522-5B208C2BC90D}" type="presOf" srcId="{30312D1C-FC77-44D0-8531-902EAED71DF9}" destId="{39AF0CBC-1B67-4367-8C94-45CFC195ECC6}" srcOrd="0" destOrd="0" presId="urn:microsoft.com/office/officeart/2005/8/layout/vList6"/>
    <dgm:cxn modelId="{A9C3F37E-DC1B-40CE-9D57-BFCFEAC3ED51}" type="presOf" srcId="{AC5F3202-6E8F-4D55-8580-26E64D675A07}" destId="{B2394522-32FC-4D81-BDF6-C651B0BE25A1}" srcOrd="0" destOrd="0" presId="urn:microsoft.com/office/officeart/2005/8/layout/vList6"/>
    <dgm:cxn modelId="{C4280E1E-B3A9-4DC3-B84F-58F22A66C3D4}" type="presOf" srcId="{451F0FFA-8193-4552-A3EB-5452B8D8D774}" destId="{440832C2-C152-4F02-B951-E5812EFC1F7B}" srcOrd="0" destOrd="0" presId="urn:microsoft.com/office/officeart/2005/8/layout/vList6"/>
    <dgm:cxn modelId="{1658A6FD-20F9-4CF0-850F-BEA38F3C0DD2}" type="presOf" srcId="{D317C266-3EDA-494F-8FB5-79CCF06A5F64}" destId="{9F09D823-ADA5-4DD5-B843-F1B4233A506F}" srcOrd="0" destOrd="0" presId="urn:microsoft.com/office/officeart/2005/8/layout/vList6"/>
    <dgm:cxn modelId="{8D6D4D65-EDCE-4F2B-9B74-1465A62A96B8}" type="presParOf" srcId="{B2394522-32FC-4D81-BDF6-C651B0BE25A1}" destId="{2F0A50B3-B202-4B79-A3E4-B8C3D3D01AB5}" srcOrd="0" destOrd="0" presId="urn:microsoft.com/office/officeart/2005/8/layout/vList6"/>
    <dgm:cxn modelId="{60728E22-1E26-415A-AEA9-5DCE0DBD4763}" type="presParOf" srcId="{2F0A50B3-B202-4B79-A3E4-B8C3D3D01AB5}" destId="{39AF0CBC-1B67-4367-8C94-45CFC195ECC6}" srcOrd="0" destOrd="0" presId="urn:microsoft.com/office/officeart/2005/8/layout/vList6"/>
    <dgm:cxn modelId="{F372BE53-90F7-48E9-8D09-16096D924F01}" type="presParOf" srcId="{2F0A50B3-B202-4B79-A3E4-B8C3D3D01AB5}" destId="{CFA22842-726B-4F3B-B126-AEC4899DC24E}" srcOrd="1" destOrd="0" presId="urn:microsoft.com/office/officeart/2005/8/layout/vList6"/>
    <dgm:cxn modelId="{7FFB5C9C-A463-4BC1-9260-D18BC740BFA6}" type="presParOf" srcId="{B2394522-32FC-4D81-BDF6-C651B0BE25A1}" destId="{F3BD1D9E-D91E-4071-AE41-9A6851220D7C}" srcOrd="1" destOrd="0" presId="urn:microsoft.com/office/officeart/2005/8/layout/vList6"/>
    <dgm:cxn modelId="{832406B9-F1C8-4002-A2F3-D8CBC136873C}" type="presParOf" srcId="{B2394522-32FC-4D81-BDF6-C651B0BE25A1}" destId="{0D95E549-994F-4B8D-AA24-1329F19FF31E}" srcOrd="2" destOrd="0" presId="urn:microsoft.com/office/officeart/2005/8/layout/vList6"/>
    <dgm:cxn modelId="{3EFBD56E-C062-4833-9483-7C2D94EA257B}" type="presParOf" srcId="{0D95E549-994F-4B8D-AA24-1329F19FF31E}" destId="{440832C2-C152-4F02-B951-E5812EFC1F7B}" srcOrd="0" destOrd="0" presId="urn:microsoft.com/office/officeart/2005/8/layout/vList6"/>
    <dgm:cxn modelId="{79CA40BF-7525-416F-A41F-57EB9D9DE918}" type="presParOf" srcId="{0D95E549-994F-4B8D-AA24-1329F19FF31E}" destId="{6990367C-0AD9-40D3-8692-8549F14BE366}" srcOrd="1" destOrd="0" presId="urn:microsoft.com/office/officeart/2005/8/layout/vList6"/>
    <dgm:cxn modelId="{603D28F5-C5C4-4D95-9C63-1B379A7A2E2D}" type="presParOf" srcId="{B2394522-32FC-4D81-BDF6-C651B0BE25A1}" destId="{7C0926D4-00CE-45D2-B128-2F5CA2432026}" srcOrd="3" destOrd="0" presId="urn:microsoft.com/office/officeart/2005/8/layout/vList6"/>
    <dgm:cxn modelId="{77825DA3-554E-49C0-82F3-B784B13DCB8D}" type="presParOf" srcId="{B2394522-32FC-4D81-BDF6-C651B0BE25A1}" destId="{3D5B3E15-1439-4E42-B4E9-DFD9D3144C05}" srcOrd="4" destOrd="0" presId="urn:microsoft.com/office/officeart/2005/8/layout/vList6"/>
    <dgm:cxn modelId="{B68B57A7-53F2-41A6-B145-0F874F22089B}" type="presParOf" srcId="{3D5B3E15-1439-4E42-B4E9-DFD9D3144C05}" destId="{9F09D823-ADA5-4DD5-B843-F1B4233A506F}" srcOrd="0" destOrd="0" presId="urn:microsoft.com/office/officeart/2005/8/layout/vList6"/>
    <dgm:cxn modelId="{929CF410-583D-4DB7-8642-F341635CBCB2}" type="presParOf" srcId="{3D5B3E15-1439-4E42-B4E9-DFD9D3144C05}" destId="{68B88E59-4ED4-45C4-ADD6-A50DDE91EF1C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91E43F-0D27-45A5-9D52-137E211658CC}" type="doc">
      <dgm:prSet loTypeId="urn:microsoft.com/office/officeart/2005/8/layout/cycle6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CE654BE-D4A9-471D-BF35-75678067F1CF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C00000"/>
              </a:solidFill>
            </a:rPr>
            <a:t>Гр. № 280</a:t>
          </a:r>
        </a:p>
        <a:p>
          <a:r>
            <a:rPr lang="ru-RU" sz="1100" b="1" dirty="0" smtClean="0">
              <a:solidFill>
                <a:srgbClr val="C00000"/>
              </a:solidFill>
            </a:rPr>
            <a:t> </a:t>
          </a:r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Булакова Е.Е.</a:t>
          </a:r>
        </a:p>
        <a:p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 ср. балл 4,4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0AE3CC38-AEC0-48D7-8EF0-A40EA440ED3D}" type="parTrans" cxnId="{E766A23A-3AD6-472D-9865-7EBF6C219094}">
      <dgm:prSet/>
      <dgm:spPr/>
      <dgm:t>
        <a:bodyPr/>
        <a:lstStyle/>
        <a:p>
          <a:endParaRPr lang="ru-RU"/>
        </a:p>
      </dgm:t>
    </dgm:pt>
    <dgm:pt modelId="{7D175824-1D13-455E-88DA-DA9859B91708}" type="sibTrans" cxnId="{E766A23A-3AD6-472D-9865-7EBF6C219094}">
      <dgm:prSet/>
      <dgm:spPr/>
      <dgm:t>
        <a:bodyPr/>
        <a:lstStyle/>
        <a:p>
          <a:endParaRPr lang="ru-RU"/>
        </a:p>
      </dgm:t>
    </dgm:pt>
    <dgm:pt modelId="{D7C67B4C-FB86-4C68-BF6C-8C75D7BD7FB7}">
      <dgm:prSet phldrT="[Текст]" custT="1"/>
      <dgm:spPr/>
      <dgm:t>
        <a:bodyPr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Гр</a:t>
          </a:r>
          <a:r>
            <a:rPr lang="ru-RU" sz="1100" b="1" dirty="0" smtClean="0">
              <a:solidFill>
                <a:srgbClr val="C00000"/>
              </a:solidFill>
            </a:rPr>
            <a:t>. № 460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Осипова О.В.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B557AA82-2B76-4CE5-9539-829DA9F0CFAB}" type="parTrans" cxnId="{2FB8D69F-6A4E-4BE2-9EE8-C4196B4866FA}">
      <dgm:prSet/>
      <dgm:spPr/>
      <dgm:t>
        <a:bodyPr/>
        <a:lstStyle/>
        <a:p>
          <a:endParaRPr lang="ru-RU"/>
        </a:p>
      </dgm:t>
    </dgm:pt>
    <dgm:pt modelId="{52D1556B-B794-452D-AD3F-7BA311F70B56}" type="sibTrans" cxnId="{2FB8D69F-6A4E-4BE2-9EE8-C4196B4866FA}">
      <dgm:prSet/>
      <dgm:spPr/>
      <dgm:t>
        <a:bodyPr/>
        <a:lstStyle/>
        <a:p>
          <a:endParaRPr lang="ru-RU"/>
        </a:p>
      </dgm:t>
    </dgm:pt>
    <dgm:pt modelId="{829C777F-CE28-40B6-AAE6-11055767EDB1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360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 </a:t>
          </a:r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Осипова О.В..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8A430C62-8A80-41E5-AD9A-6959DA6186FE}" type="parTrans" cxnId="{B76E5E4C-EC68-4F13-93F4-45A44A7E16AE}">
      <dgm:prSet/>
      <dgm:spPr/>
      <dgm:t>
        <a:bodyPr/>
        <a:lstStyle/>
        <a:p>
          <a:endParaRPr lang="ru-RU"/>
        </a:p>
      </dgm:t>
    </dgm:pt>
    <dgm:pt modelId="{2C36A22F-EBC3-45AF-A87A-832CFC8684C6}" type="sibTrans" cxnId="{B76E5E4C-EC68-4F13-93F4-45A44A7E16AE}">
      <dgm:prSet/>
      <dgm:spPr/>
      <dgm:t>
        <a:bodyPr/>
        <a:lstStyle/>
        <a:p>
          <a:endParaRPr lang="ru-RU"/>
        </a:p>
      </dgm:t>
    </dgm:pt>
    <dgm:pt modelId="{AA0A0CD1-D0AD-4D44-86CA-CE8119D6B90F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286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 </a:t>
          </a:r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Волосик Л.С.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BDAC19EB-1DB3-418C-B6F0-0440A0338940}" type="parTrans" cxnId="{31E6AC42-B05E-4BBD-BB20-001A53752C47}">
      <dgm:prSet/>
      <dgm:spPr/>
      <dgm:t>
        <a:bodyPr/>
        <a:lstStyle/>
        <a:p>
          <a:endParaRPr lang="ru-RU"/>
        </a:p>
      </dgm:t>
    </dgm:pt>
    <dgm:pt modelId="{CE97A1E8-3CD7-44B3-9ED2-13AD4589E92C}" type="sibTrans" cxnId="{31E6AC42-B05E-4BBD-BB20-001A53752C47}">
      <dgm:prSet/>
      <dgm:spPr/>
      <dgm:t>
        <a:bodyPr/>
        <a:lstStyle/>
        <a:p>
          <a:endParaRPr lang="ru-RU"/>
        </a:p>
      </dgm:t>
    </dgm:pt>
    <dgm:pt modelId="{278EA0F4-C47F-43CE-99DC-4FE4836BA573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165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Расина Т.А.</a:t>
          </a:r>
        </a:p>
        <a:p>
          <a:pPr algn="ctr"/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178A51B5-0E8E-4593-B186-ACCC8B380B94}" type="parTrans" cxnId="{145EB52B-5B81-48AF-97FE-2904F36CF210}">
      <dgm:prSet/>
      <dgm:spPr/>
      <dgm:t>
        <a:bodyPr/>
        <a:lstStyle/>
        <a:p>
          <a:endParaRPr lang="ru-RU"/>
        </a:p>
      </dgm:t>
    </dgm:pt>
    <dgm:pt modelId="{4F202037-AEDA-4F25-861D-F6620C322CE5}" type="sibTrans" cxnId="{145EB52B-5B81-48AF-97FE-2904F36CF210}">
      <dgm:prSet/>
      <dgm:spPr/>
      <dgm:t>
        <a:bodyPr/>
        <a:lstStyle/>
        <a:p>
          <a:endParaRPr lang="ru-RU"/>
        </a:p>
      </dgm:t>
    </dgm:pt>
    <dgm:pt modelId="{F718A35F-41FE-4737-8FE6-FFCC15454FCB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C00000"/>
              </a:solidFill>
            </a:rPr>
            <a:t>Гр. № 231</a:t>
          </a:r>
        </a:p>
        <a:p>
          <a:r>
            <a:rPr lang="ru-RU" sz="1100" b="1" dirty="0" smtClean="0">
              <a:solidFill>
                <a:srgbClr val="C00000"/>
              </a:solidFill>
            </a:rPr>
            <a:t> </a:t>
          </a:r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Иваненкова Т.Е.</a:t>
          </a:r>
        </a:p>
        <a:p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 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5949B55F-84E2-4342-B135-5D3566C46AE3}" type="parTrans" cxnId="{80C4C080-E807-4B8F-8678-331ADC8DE81D}">
      <dgm:prSet/>
      <dgm:spPr/>
      <dgm:t>
        <a:bodyPr/>
        <a:lstStyle/>
        <a:p>
          <a:endParaRPr lang="ru-RU"/>
        </a:p>
      </dgm:t>
    </dgm:pt>
    <dgm:pt modelId="{F251CE8C-B0F5-4C37-B721-E280522878D4}" type="sibTrans" cxnId="{80C4C080-E807-4B8F-8678-331ADC8DE81D}">
      <dgm:prSet/>
      <dgm:spPr/>
      <dgm:t>
        <a:bodyPr/>
        <a:lstStyle/>
        <a:p>
          <a:endParaRPr lang="ru-RU"/>
        </a:p>
      </dgm:t>
    </dgm:pt>
    <dgm:pt modelId="{40837EC6-F4B8-422B-B2A9-96BD33BD5775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C00000"/>
              </a:solidFill>
            </a:rPr>
            <a:t>Гр. № 310</a:t>
          </a:r>
        </a:p>
        <a:p>
          <a:r>
            <a:rPr lang="ru-RU" sz="1100" b="1" dirty="0" smtClean="0">
              <a:solidFill>
                <a:srgbClr val="C00000"/>
              </a:solidFill>
            </a:rPr>
            <a:t> </a:t>
          </a:r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Ковтун Л.В.</a:t>
          </a:r>
        </a:p>
        <a:p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 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EE4C5E97-06B5-4422-BE6D-A7D17731033C}" type="parTrans" cxnId="{1C7B9A12-C570-43D9-90C2-9237A9A45062}">
      <dgm:prSet/>
      <dgm:spPr/>
      <dgm:t>
        <a:bodyPr/>
        <a:lstStyle/>
        <a:p>
          <a:endParaRPr lang="ru-RU"/>
        </a:p>
      </dgm:t>
    </dgm:pt>
    <dgm:pt modelId="{67C46EC3-2F27-4AD6-878C-750F3278AADB}" type="sibTrans" cxnId="{1C7B9A12-C570-43D9-90C2-9237A9A45062}">
      <dgm:prSet/>
      <dgm:spPr/>
      <dgm:t>
        <a:bodyPr/>
        <a:lstStyle/>
        <a:p>
          <a:endParaRPr lang="ru-RU"/>
        </a:p>
      </dgm:t>
    </dgm:pt>
    <dgm:pt modelId="{3802AD88-58C2-4643-943D-F671F24B0525}">
      <dgm:prSet phldrT="[Текст]" custT="1"/>
      <dgm:spPr/>
      <dgm:t>
        <a:bodyPr/>
        <a:lstStyle/>
        <a:p>
          <a:r>
            <a:rPr lang="ru-RU" sz="1100" b="1" i="1" dirty="0" smtClean="0">
              <a:solidFill>
                <a:srgbClr val="C00000"/>
              </a:solidFill>
            </a:rPr>
            <a:t>Гр</a:t>
          </a:r>
          <a:r>
            <a:rPr lang="ru-RU" sz="1100" b="1" dirty="0" smtClean="0">
              <a:solidFill>
                <a:srgbClr val="C00000"/>
              </a:solidFill>
            </a:rPr>
            <a:t>. № 210</a:t>
          </a:r>
        </a:p>
        <a:p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куратор: Обухович З.И.</a:t>
          </a:r>
        </a:p>
        <a:p>
          <a:r>
            <a:rPr lang="ru-RU" sz="1100" b="1" dirty="0" smtClean="0">
              <a:solidFill>
                <a:schemeClr val="tx1">
                  <a:lumMod val="75000"/>
                </a:schemeClr>
              </a:solidFill>
            </a:rPr>
            <a:t>ср. балл 4,3</a:t>
          </a:r>
          <a:endParaRPr lang="ru-RU" sz="1100" b="1" dirty="0">
            <a:solidFill>
              <a:schemeClr val="tx1">
                <a:lumMod val="75000"/>
              </a:schemeClr>
            </a:solidFill>
          </a:endParaRPr>
        </a:p>
      </dgm:t>
    </dgm:pt>
    <dgm:pt modelId="{18531F85-156E-489C-905C-356C9A92A4B7}" type="parTrans" cxnId="{4108B35C-03B1-4E4D-80C0-4C7E8FDB3298}">
      <dgm:prSet/>
      <dgm:spPr/>
      <dgm:t>
        <a:bodyPr/>
        <a:lstStyle/>
        <a:p>
          <a:endParaRPr lang="ru-RU"/>
        </a:p>
      </dgm:t>
    </dgm:pt>
    <dgm:pt modelId="{BF1B2971-8363-4B67-AF77-F24430A410E3}" type="sibTrans" cxnId="{4108B35C-03B1-4E4D-80C0-4C7E8FDB3298}">
      <dgm:prSet/>
      <dgm:spPr/>
      <dgm:t>
        <a:bodyPr/>
        <a:lstStyle/>
        <a:p>
          <a:endParaRPr lang="ru-RU"/>
        </a:p>
      </dgm:t>
    </dgm:pt>
    <dgm:pt modelId="{9B2FBB3D-D98E-45E0-9A72-8564E6BA17F3}" type="pres">
      <dgm:prSet presAssocID="{E291E43F-0D27-45A5-9D52-137E211658C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5A160F-D61A-44C7-8402-8ED88F43E4B6}" type="pres">
      <dgm:prSet presAssocID="{ACE654BE-D4A9-471D-BF35-75678067F1CF}" presName="node" presStyleLbl="node1" presStyleIdx="0" presStyleCnt="8" custScaleX="248612" custScaleY="229102" custRadScaleRad="76332" custRadScaleInc="-20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1D8CC-3887-497A-ACC5-8F4FF2E08BCF}" type="pres">
      <dgm:prSet presAssocID="{ACE654BE-D4A9-471D-BF35-75678067F1CF}" presName="spNode" presStyleCnt="0"/>
      <dgm:spPr/>
      <dgm:t>
        <a:bodyPr/>
        <a:lstStyle/>
        <a:p>
          <a:endParaRPr lang="ru-RU"/>
        </a:p>
      </dgm:t>
    </dgm:pt>
    <dgm:pt modelId="{A06F02AE-3314-468F-B0B7-51E18FD26AF2}" type="pres">
      <dgm:prSet presAssocID="{7D175824-1D13-455E-88DA-DA9859B91708}" presName="sibTrans" presStyleLbl="sibTrans1D1" presStyleIdx="0" presStyleCnt="8"/>
      <dgm:spPr/>
      <dgm:t>
        <a:bodyPr/>
        <a:lstStyle/>
        <a:p>
          <a:endParaRPr lang="ru-RU"/>
        </a:p>
      </dgm:t>
    </dgm:pt>
    <dgm:pt modelId="{5F401FA6-3675-427A-822B-9C57859A61F6}" type="pres">
      <dgm:prSet presAssocID="{D7C67B4C-FB86-4C68-BF6C-8C75D7BD7FB7}" presName="node" presStyleLbl="node1" presStyleIdx="1" presStyleCnt="8" custScaleX="291922" custScaleY="261392" custRadScaleRad="144045" custRadScaleInc="998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98F679-33AF-4502-ABA2-543940DAD96D}" type="pres">
      <dgm:prSet presAssocID="{D7C67B4C-FB86-4C68-BF6C-8C75D7BD7FB7}" presName="spNode" presStyleCnt="0"/>
      <dgm:spPr/>
      <dgm:t>
        <a:bodyPr/>
        <a:lstStyle/>
        <a:p>
          <a:endParaRPr lang="ru-RU"/>
        </a:p>
      </dgm:t>
    </dgm:pt>
    <dgm:pt modelId="{358957C4-D0AC-49AE-9D6C-06E8E15AF3C1}" type="pres">
      <dgm:prSet presAssocID="{52D1556B-B794-452D-AD3F-7BA311F70B56}" presName="sibTrans" presStyleLbl="sibTrans1D1" presStyleIdx="1" presStyleCnt="8"/>
      <dgm:spPr/>
      <dgm:t>
        <a:bodyPr/>
        <a:lstStyle/>
        <a:p>
          <a:endParaRPr lang="ru-RU"/>
        </a:p>
      </dgm:t>
    </dgm:pt>
    <dgm:pt modelId="{26368930-E6D0-4195-8A24-4A88D9FB9529}" type="pres">
      <dgm:prSet presAssocID="{829C777F-CE28-40B6-AAE6-11055767EDB1}" presName="node" presStyleLbl="node1" presStyleIdx="2" presStyleCnt="8" custScaleX="288012" custScaleY="211372" custRadScaleRad="142762" custRadScaleInc="-392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8980E-EE15-4EA0-924F-7E349378D881}" type="pres">
      <dgm:prSet presAssocID="{829C777F-CE28-40B6-AAE6-11055767EDB1}" presName="spNode" presStyleCnt="0"/>
      <dgm:spPr/>
      <dgm:t>
        <a:bodyPr/>
        <a:lstStyle/>
        <a:p>
          <a:endParaRPr lang="ru-RU"/>
        </a:p>
      </dgm:t>
    </dgm:pt>
    <dgm:pt modelId="{0F61E8CB-E7FC-43FA-A898-54C5479DB56D}" type="pres">
      <dgm:prSet presAssocID="{2C36A22F-EBC3-45AF-A87A-832CFC8684C6}" presName="sibTrans" presStyleLbl="sibTrans1D1" presStyleIdx="2" presStyleCnt="8"/>
      <dgm:spPr/>
      <dgm:t>
        <a:bodyPr/>
        <a:lstStyle/>
        <a:p>
          <a:endParaRPr lang="ru-RU"/>
        </a:p>
      </dgm:t>
    </dgm:pt>
    <dgm:pt modelId="{0EB06089-2290-4C38-A052-44EE24DF8A1D}" type="pres">
      <dgm:prSet presAssocID="{AA0A0CD1-D0AD-4D44-86CA-CE8119D6B90F}" presName="node" presStyleLbl="node1" presStyleIdx="3" presStyleCnt="8" custScaleX="252407" custScaleY="210032" custRadScaleRad="148797" custRadScaleInc="-1563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3EA4C-C2EB-48C6-B976-7600B2F69FF1}" type="pres">
      <dgm:prSet presAssocID="{AA0A0CD1-D0AD-4D44-86CA-CE8119D6B90F}" presName="spNode" presStyleCnt="0"/>
      <dgm:spPr/>
      <dgm:t>
        <a:bodyPr/>
        <a:lstStyle/>
        <a:p>
          <a:endParaRPr lang="ru-RU"/>
        </a:p>
      </dgm:t>
    </dgm:pt>
    <dgm:pt modelId="{1869A4DA-AD04-4C3E-A946-0092F3D39003}" type="pres">
      <dgm:prSet presAssocID="{CE97A1E8-3CD7-44B3-9ED2-13AD4589E92C}" presName="sibTrans" presStyleLbl="sibTrans1D1" presStyleIdx="3" presStyleCnt="8"/>
      <dgm:spPr/>
      <dgm:t>
        <a:bodyPr/>
        <a:lstStyle/>
        <a:p>
          <a:endParaRPr lang="ru-RU"/>
        </a:p>
      </dgm:t>
    </dgm:pt>
    <dgm:pt modelId="{247AD2F8-E04C-4A2A-A596-7FCF5F4AAD0B}" type="pres">
      <dgm:prSet presAssocID="{278EA0F4-C47F-43CE-99DC-4FE4836BA573}" presName="node" presStyleLbl="node1" presStyleIdx="4" presStyleCnt="8" custScaleX="301012" custScaleY="285382" custRadScaleRad="97223" custRadScaleInc="-722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81FA6-1CC9-4C9B-9BBC-5C788376787E}" type="pres">
      <dgm:prSet presAssocID="{278EA0F4-C47F-43CE-99DC-4FE4836BA573}" presName="spNode" presStyleCnt="0"/>
      <dgm:spPr/>
      <dgm:t>
        <a:bodyPr/>
        <a:lstStyle/>
        <a:p>
          <a:endParaRPr lang="ru-RU"/>
        </a:p>
      </dgm:t>
    </dgm:pt>
    <dgm:pt modelId="{27ED2F2B-B315-43BB-9D8C-D342C9FD072B}" type="pres">
      <dgm:prSet presAssocID="{4F202037-AEDA-4F25-861D-F6620C322CE5}" presName="sibTrans" presStyleLbl="sibTrans1D1" presStyleIdx="4" presStyleCnt="8"/>
      <dgm:spPr/>
      <dgm:t>
        <a:bodyPr/>
        <a:lstStyle/>
        <a:p>
          <a:endParaRPr lang="ru-RU"/>
        </a:p>
      </dgm:t>
    </dgm:pt>
    <dgm:pt modelId="{81174FE4-EBDF-42D4-9952-AB2A72A49840}" type="pres">
      <dgm:prSet presAssocID="{F718A35F-41FE-4737-8FE6-FFCC15454FCB}" presName="node" presStyleLbl="node1" presStyleIdx="5" presStyleCnt="8" custScaleX="277973" custScaleY="288449" custRadScaleRad="150900" custRadScaleInc="144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F349A-4C37-40D7-9E6B-A27085B253D0}" type="pres">
      <dgm:prSet presAssocID="{F718A35F-41FE-4737-8FE6-FFCC15454FCB}" presName="spNode" presStyleCnt="0"/>
      <dgm:spPr/>
      <dgm:t>
        <a:bodyPr/>
        <a:lstStyle/>
        <a:p>
          <a:endParaRPr lang="ru-RU"/>
        </a:p>
      </dgm:t>
    </dgm:pt>
    <dgm:pt modelId="{AF4083BF-BB19-4B52-81E8-ACAF64BABDF3}" type="pres">
      <dgm:prSet presAssocID="{F251CE8C-B0F5-4C37-B721-E280522878D4}" presName="sibTrans" presStyleLbl="sibTrans1D1" presStyleIdx="5" presStyleCnt="8"/>
      <dgm:spPr/>
      <dgm:t>
        <a:bodyPr/>
        <a:lstStyle/>
        <a:p>
          <a:endParaRPr lang="ru-RU"/>
        </a:p>
      </dgm:t>
    </dgm:pt>
    <dgm:pt modelId="{BCE4A669-5BF2-431B-B371-FD9E7C2BB277}" type="pres">
      <dgm:prSet presAssocID="{40837EC6-F4B8-422B-B2A9-96BD33BD5775}" presName="node" presStyleLbl="node1" presStyleIdx="6" presStyleCnt="8" custScaleX="310891" custScaleY="231759" custRadScaleRad="154743" custRadScaleInc="-84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79A1C-395C-4E01-BB70-23B60652D9DC}" type="pres">
      <dgm:prSet presAssocID="{40837EC6-F4B8-422B-B2A9-96BD33BD5775}" presName="spNode" presStyleCnt="0"/>
      <dgm:spPr/>
      <dgm:t>
        <a:bodyPr/>
        <a:lstStyle/>
        <a:p>
          <a:endParaRPr lang="ru-RU"/>
        </a:p>
      </dgm:t>
    </dgm:pt>
    <dgm:pt modelId="{CFE33435-63A5-4349-82DD-3DD181ACB0DB}" type="pres">
      <dgm:prSet presAssocID="{67C46EC3-2F27-4AD6-878C-750F3278AADB}" presName="sibTrans" presStyleLbl="sibTrans1D1" presStyleIdx="6" presStyleCnt="8"/>
      <dgm:spPr/>
      <dgm:t>
        <a:bodyPr/>
        <a:lstStyle/>
        <a:p>
          <a:endParaRPr lang="ru-RU"/>
        </a:p>
      </dgm:t>
    </dgm:pt>
    <dgm:pt modelId="{FDC1D1E5-64F4-42CF-8100-AF17A1334079}" type="pres">
      <dgm:prSet presAssocID="{3802AD88-58C2-4643-943D-F671F24B0525}" presName="node" presStyleLbl="node1" presStyleIdx="7" presStyleCnt="8" custScaleX="247761" custScaleY="279887" custRadScaleRad="162206" custRadScaleInc="-1255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5E546D-07B5-4A5C-8C38-00DF55AF5A45}" type="pres">
      <dgm:prSet presAssocID="{3802AD88-58C2-4643-943D-F671F24B0525}" presName="spNode" presStyleCnt="0"/>
      <dgm:spPr/>
    </dgm:pt>
    <dgm:pt modelId="{D68ECF6B-11AA-4C60-A11D-E615F872787B}" type="pres">
      <dgm:prSet presAssocID="{BF1B2971-8363-4B67-AF77-F24430A410E3}" presName="sibTrans" presStyleLbl="sibTrans1D1" presStyleIdx="7" presStyleCnt="8"/>
      <dgm:spPr/>
      <dgm:t>
        <a:bodyPr/>
        <a:lstStyle/>
        <a:p>
          <a:endParaRPr lang="ru-RU"/>
        </a:p>
      </dgm:t>
    </dgm:pt>
  </dgm:ptLst>
  <dgm:cxnLst>
    <dgm:cxn modelId="{80C4C080-E807-4B8F-8678-331ADC8DE81D}" srcId="{E291E43F-0D27-45A5-9D52-137E211658CC}" destId="{F718A35F-41FE-4737-8FE6-FFCC15454FCB}" srcOrd="5" destOrd="0" parTransId="{5949B55F-84E2-4342-B135-5D3566C46AE3}" sibTransId="{F251CE8C-B0F5-4C37-B721-E280522878D4}"/>
    <dgm:cxn modelId="{1C7B9A12-C570-43D9-90C2-9237A9A45062}" srcId="{E291E43F-0D27-45A5-9D52-137E211658CC}" destId="{40837EC6-F4B8-422B-B2A9-96BD33BD5775}" srcOrd="6" destOrd="0" parTransId="{EE4C5E97-06B5-4422-BE6D-A7D17731033C}" sibTransId="{67C46EC3-2F27-4AD6-878C-750F3278AADB}"/>
    <dgm:cxn modelId="{55698AAF-FB6E-4103-99E4-4246AD73D003}" type="presOf" srcId="{40837EC6-F4B8-422B-B2A9-96BD33BD5775}" destId="{BCE4A669-5BF2-431B-B371-FD9E7C2BB277}" srcOrd="0" destOrd="0" presId="urn:microsoft.com/office/officeart/2005/8/layout/cycle6"/>
    <dgm:cxn modelId="{4108B35C-03B1-4E4D-80C0-4C7E8FDB3298}" srcId="{E291E43F-0D27-45A5-9D52-137E211658CC}" destId="{3802AD88-58C2-4643-943D-F671F24B0525}" srcOrd="7" destOrd="0" parTransId="{18531F85-156E-489C-905C-356C9A92A4B7}" sibTransId="{BF1B2971-8363-4B67-AF77-F24430A410E3}"/>
    <dgm:cxn modelId="{AD0AE029-C41C-426D-B5B1-7CCABBC46AD2}" type="presOf" srcId="{ACE654BE-D4A9-471D-BF35-75678067F1CF}" destId="{EC5A160F-D61A-44C7-8402-8ED88F43E4B6}" srcOrd="0" destOrd="0" presId="urn:microsoft.com/office/officeart/2005/8/layout/cycle6"/>
    <dgm:cxn modelId="{1E404F27-FD28-4D87-895E-F951B14085CF}" type="presOf" srcId="{F718A35F-41FE-4737-8FE6-FFCC15454FCB}" destId="{81174FE4-EBDF-42D4-9952-AB2A72A49840}" srcOrd="0" destOrd="0" presId="urn:microsoft.com/office/officeart/2005/8/layout/cycle6"/>
    <dgm:cxn modelId="{079BEC47-AE4A-4BD9-83A6-DC9AE015FB7D}" type="presOf" srcId="{4F202037-AEDA-4F25-861D-F6620C322CE5}" destId="{27ED2F2B-B315-43BB-9D8C-D342C9FD072B}" srcOrd="0" destOrd="0" presId="urn:microsoft.com/office/officeart/2005/8/layout/cycle6"/>
    <dgm:cxn modelId="{145EB52B-5B81-48AF-97FE-2904F36CF210}" srcId="{E291E43F-0D27-45A5-9D52-137E211658CC}" destId="{278EA0F4-C47F-43CE-99DC-4FE4836BA573}" srcOrd="4" destOrd="0" parTransId="{178A51B5-0E8E-4593-B186-ACCC8B380B94}" sibTransId="{4F202037-AEDA-4F25-861D-F6620C322CE5}"/>
    <dgm:cxn modelId="{7B6F95FC-B3BA-4B60-821E-623F68C4BB2A}" type="presOf" srcId="{829C777F-CE28-40B6-AAE6-11055767EDB1}" destId="{26368930-E6D0-4195-8A24-4A88D9FB9529}" srcOrd="0" destOrd="0" presId="urn:microsoft.com/office/officeart/2005/8/layout/cycle6"/>
    <dgm:cxn modelId="{30C33182-708E-4271-B72D-6942B4F5966B}" type="presOf" srcId="{BF1B2971-8363-4B67-AF77-F24430A410E3}" destId="{D68ECF6B-11AA-4C60-A11D-E615F872787B}" srcOrd="0" destOrd="0" presId="urn:microsoft.com/office/officeart/2005/8/layout/cycle6"/>
    <dgm:cxn modelId="{602B73AA-A565-45D6-AEDC-5C28DDBF2138}" type="presOf" srcId="{2C36A22F-EBC3-45AF-A87A-832CFC8684C6}" destId="{0F61E8CB-E7FC-43FA-A898-54C5479DB56D}" srcOrd="0" destOrd="0" presId="urn:microsoft.com/office/officeart/2005/8/layout/cycle6"/>
    <dgm:cxn modelId="{4BA6A76D-E00D-4FF5-A7FE-4451BAA25A67}" type="presOf" srcId="{3802AD88-58C2-4643-943D-F671F24B0525}" destId="{FDC1D1E5-64F4-42CF-8100-AF17A1334079}" srcOrd="0" destOrd="0" presId="urn:microsoft.com/office/officeart/2005/8/layout/cycle6"/>
    <dgm:cxn modelId="{E766A23A-3AD6-472D-9865-7EBF6C219094}" srcId="{E291E43F-0D27-45A5-9D52-137E211658CC}" destId="{ACE654BE-D4A9-471D-BF35-75678067F1CF}" srcOrd="0" destOrd="0" parTransId="{0AE3CC38-AEC0-48D7-8EF0-A40EA440ED3D}" sibTransId="{7D175824-1D13-455E-88DA-DA9859B91708}"/>
    <dgm:cxn modelId="{B76E5E4C-EC68-4F13-93F4-45A44A7E16AE}" srcId="{E291E43F-0D27-45A5-9D52-137E211658CC}" destId="{829C777F-CE28-40B6-AAE6-11055767EDB1}" srcOrd="2" destOrd="0" parTransId="{8A430C62-8A80-41E5-AD9A-6959DA6186FE}" sibTransId="{2C36A22F-EBC3-45AF-A87A-832CFC8684C6}"/>
    <dgm:cxn modelId="{2FB8D69F-6A4E-4BE2-9EE8-C4196B4866FA}" srcId="{E291E43F-0D27-45A5-9D52-137E211658CC}" destId="{D7C67B4C-FB86-4C68-BF6C-8C75D7BD7FB7}" srcOrd="1" destOrd="0" parTransId="{B557AA82-2B76-4CE5-9539-829DA9F0CFAB}" sibTransId="{52D1556B-B794-452D-AD3F-7BA311F70B56}"/>
    <dgm:cxn modelId="{2CAE29B2-79CC-48A5-A159-5AA4814C8103}" type="presOf" srcId="{F251CE8C-B0F5-4C37-B721-E280522878D4}" destId="{AF4083BF-BB19-4B52-81E8-ACAF64BABDF3}" srcOrd="0" destOrd="0" presId="urn:microsoft.com/office/officeart/2005/8/layout/cycle6"/>
    <dgm:cxn modelId="{0B65A90A-B9CF-48CB-93B7-B6778238B2D0}" type="presOf" srcId="{D7C67B4C-FB86-4C68-BF6C-8C75D7BD7FB7}" destId="{5F401FA6-3675-427A-822B-9C57859A61F6}" srcOrd="0" destOrd="0" presId="urn:microsoft.com/office/officeart/2005/8/layout/cycle6"/>
    <dgm:cxn modelId="{DBBE5ABB-EA16-4A87-ACDA-37062A2100FC}" type="presOf" srcId="{67C46EC3-2F27-4AD6-878C-750F3278AADB}" destId="{CFE33435-63A5-4349-82DD-3DD181ACB0DB}" srcOrd="0" destOrd="0" presId="urn:microsoft.com/office/officeart/2005/8/layout/cycle6"/>
    <dgm:cxn modelId="{2E09E40C-A9A8-4CC2-8ABE-EFBE68DB769C}" type="presOf" srcId="{CE97A1E8-3CD7-44B3-9ED2-13AD4589E92C}" destId="{1869A4DA-AD04-4C3E-A946-0092F3D39003}" srcOrd="0" destOrd="0" presId="urn:microsoft.com/office/officeart/2005/8/layout/cycle6"/>
    <dgm:cxn modelId="{ECE999C2-7EB9-4482-B51F-F3D896E6A9B3}" type="presOf" srcId="{278EA0F4-C47F-43CE-99DC-4FE4836BA573}" destId="{247AD2F8-E04C-4A2A-A596-7FCF5F4AAD0B}" srcOrd="0" destOrd="0" presId="urn:microsoft.com/office/officeart/2005/8/layout/cycle6"/>
    <dgm:cxn modelId="{31E6AC42-B05E-4BBD-BB20-001A53752C47}" srcId="{E291E43F-0D27-45A5-9D52-137E211658CC}" destId="{AA0A0CD1-D0AD-4D44-86CA-CE8119D6B90F}" srcOrd="3" destOrd="0" parTransId="{BDAC19EB-1DB3-418C-B6F0-0440A0338940}" sibTransId="{CE97A1E8-3CD7-44B3-9ED2-13AD4589E92C}"/>
    <dgm:cxn modelId="{29D91795-D4E3-461E-883E-687335E20CBD}" type="presOf" srcId="{52D1556B-B794-452D-AD3F-7BA311F70B56}" destId="{358957C4-D0AC-49AE-9D6C-06E8E15AF3C1}" srcOrd="0" destOrd="0" presId="urn:microsoft.com/office/officeart/2005/8/layout/cycle6"/>
    <dgm:cxn modelId="{4B078658-9473-4961-A7C0-6A606B0C54E3}" type="presOf" srcId="{AA0A0CD1-D0AD-4D44-86CA-CE8119D6B90F}" destId="{0EB06089-2290-4C38-A052-44EE24DF8A1D}" srcOrd="0" destOrd="0" presId="urn:microsoft.com/office/officeart/2005/8/layout/cycle6"/>
    <dgm:cxn modelId="{ADF55CB4-813B-4E9A-982F-BCFEBA8EB3D7}" type="presOf" srcId="{7D175824-1D13-455E-88DA-DA9859B91708}" destId="{A06F02AE-3314-468F-B0B7-51E18FD26AF2}" srcOrd="0" destOrd="0" presId="urn:microsoft.com/office/officeart/2005/8/layout/cycle6"/>
    <dgm:cxn modelId="{003E568F-2230-45E1-83CA-6A65597EDD05}" type="presOf" srcId="{E291E43F-0D27-45A5-9D52-137E211658CC}" destId="{9B2FBB3D-D98E-45E0-9A72-8564E6BA17F3}" srcOrd="0" destOrd="0" presId="urn:microsoft.com/office/officeart/2005/8/layout/cycle6"/>
    <dgm:cxn modelId="{424CC00D-C54F-46B9-B7C7-53590451DFAF}" type="presParOf" srcId="{9B2FBB3D-D98E-45E0-9A72-8564E6BA17F3}" destId="{EC5A160F-D61A-44C7-8402-8ED88F43E4B6}" srcOrd="0" destOrd="0" presId="urn:microsoft.com/office/officeart/2005/8/layout/cycle6"/>
    <dgm:cxn modelId="{1488B22C-B1FF-48E4-B348-E8DDA6E7B7D8}" type="presParOf" srcId="{9B2FBB3D-D98E-45E0-9A72-8564E6BA17F3}" destId="{1601D8CC-3887-497A-ACC5-8F4FF2E08BCF}" srcOrd="1" destOrd="0" presId="urn:microsoft.com/office/officeart/2005/8/layout/cycle6"/>
    <dgm:cxn modelId="{38AB4C0D-9EBE-4860-8B72-67A44FB1D8FF}" type="presParOf" srcId="{9B2FBB3D-D98E-45E0-9A72-8564E6BA17F3}" destId="{A06F02AE-3314-468F-B0B7-51E18FD26AF2}" srcOrd="2" destOrd="0" presId="urn:microsoft.com/office/officeart/2005/8/layout/cycle6"/>
    <dgm:cxn modelId="{1789611E-80B4-4828-BABB-EACE56DE6F49}" type="presParOf" srcId="{9B2FBB3D-D98E-45E0-9A72-8564E6BA17F3}" destId="{5F401FA6-3675-427A-822B-9C57859A61F6}" srcOrd="3" destOrd="0" presId="urn:microsoft.com/office/officeart/2005/8/layout/cycle6"/>
    <dgm:cxn modelId="{8E0249BF-5861-4F0B-9B84-4A8EE47E30BA}" type="presParOf" srcId="{9B2FBB3D-D98E-45E0-9A72-8564E6BA17F3}" destId="{1F98F679-33AF-4502-ABA2-543940DAD96D}" srcOrd="4" destOrd="0" presId="urn:microsoft.com/office/officeart/2005/8/layout/cycle6"/>
    <dgm:cxn modelId="{CDCD736C-37F7-4D1B-96BB-D8A0BF75229E}" type="presParOf" srcId="{9B2FBB3D-D98E-45E0-9A72-8564E6BA17F3}" destId="{358957C4-D0AC-49AE-9D6C-06E8E15AF3C1}" srcOrd="5" destOrd="0" presId="urn:microsoft.com/office/officeart/2005/8/layout/cycle6"/>
    <dgm:cxn modelId="{ADD89D8E-6CAB-4292-A026-05EEDF8D6F3D}" type="presParOf" srcId="{9B2FBB3D-D98E-45E0-9A72-8564E6BA17F3}" destId="{26368930-E6D0-4195-8A24-4A88D9FB9529}" srcOrd="6" destOrd="0" presId="urn:microsoft.com/office/officeart/2005/8/layout/cycle6"/>
    <dgm:cxn modelId="{189318C0-7FD0-406B-B57C-AEFEFC023F85}" type="presParOf" srcId="{9B2FBB3D-D98E-45E0-9A72-8564E6BA17F3}" destId="{A798980E-EE15-4EA0-924F-7E349378D881}" srcOrd="7" destOrd="0" presId="urn:microsoft.com/office/officeart/2005/8/layout/cycle6"/>
    <dgm:cxn modelId="{75400978-57DF-43F9-8915-057497A1C292}" type="presParOf" srcId="{9B2FBB3D-D98E-45E0-9A72-8564E6BA17F3}" destId="{0F61E8CB-E7FC-43FA-A898-54C5479DB56D}" srcOrd="8" destOrd="0" presId="urn:microsoft.com/office/officeart/2005/8/layout/cycle6"/>
    <dgm:cxn modelId="{B07100C2-8BE2-43FF-95FB-7116782DA54D}" type="presParOf" srcId="{9B2FBB3D-D98E-45E0-9A72-8564E6BA17F3}" destId="{0EB06089-2290-4C38-A052-44EE24DF8A1D}" srcOrd="9" destOrd="0" presId="urn:microsoft.com/office/officeart/2005/8/layout/cycle6"/>
    <dgm:cxn modelId="{6C86C111-6A33-4B62-82F2-2AD08FC637D4}" type="presParOf" srcId="{9B2FBB3D-D98E-45E0-9A72-8564E6BA17F3}" destId="{E8A3EA4C-C2EB-48C6-B976-7600B2F69FF1}" srcOrd="10" destOrd="0" presId="urn:microsoft.com/office/officeart/2005/8/layout/cycle6"/>
    <dgm:cxn modelId="{FC4C941B-8363-454F-9F36-424DEFAA784A}" type="presParOf" srcId="{9B2FBB3D-D98E-45E0-9A72-8564E6BA17F3}" destId="{1869A4DA-AD04-4C3E-A946-0092F3D39003}" srcOrd="11" destOrd="0" presId="urn:microsoft.com/office/officeart/2005/8/layout/cycle6"/>
    <dgm:cxn modelId="{D9800E02-CE15-4AA0-92CB-9708453B32CE}" type="presParOf" srcId="{9B2FBB3D-D98E-45E0-9A72-8564E6BA17F3}" destId="{247AD2F8-E04C-4A2A-A596-7FCF5F4AAD0B}" srcOrd="12" destOrd="0" presId="urn:microsoft.com/office/officeart/2005/8/layout/cycle6"/>
    <dgm:cxn modelId="{74B5CF8F-6345-4A03-964D-24BA8159E2D5}" type="presParOf" srcId="{9B2FBB3D-D98E-45E0-9A72-8564E6BA17F3}" destId="{14A81FA6-1CC9-4C9B-9BBC-5C788376787E}" srcOrd="13" destOrd="0" presId="urn:microsoft.com/office/officeart/2005/8/layout/cycle6"/>
    <dgm:cxn modelId="{D2ACCAEA-2778-4944-8942-E8170F2A6F85}" type="presParOf" srcId="{9B2FBB3D-D98E-45E0-9A72-8564E6BA17F3}" destId="{27ED2F2B-B315-43BB-9D8C-D342C9FD072B}" srcOrd="14" destOrd="0" presId="urn:microsoft.com/office/officeart/2005/8/layout/cycle6"/>
    <dgm:cxn modelId="{7CFDA713-56E5-4D42-84B9-090D60DC47F3}" type="presParOf" srcId="{9B2FBB3D-D98E-45E0-9A72-8564E6BA17F3}" destId="{81174FE4-EBDF-42D4-9952-AB2A72A49840}" srcOrd="15" destOrd="0" presId="urn:microsoft.com/office/officeart/2005/8/layout/cycle6"/>
    <dgm:cxn modelId="{1ECF5D0A-7138-4C80-8E34-5290147DE916}" type="presParOf" srcId="{9B2FBB3D-D98E-45E0-9A72-8564E6BA17F3}" destId="{F66F349A-4C37-40D7-9E6B-A27085B253D0}" srcOrd="16" destOrd="0" presId="urn:microsoft.com/office/officeart/2005/8/layout/cycle6"/>
    <dgm:cxn modelId="{5DB43BD9-9F58-4999-AF92-687910180A99}" type="presParOf" srcId="{9B2FBB3D-D98E-45E0-9A72-8564E6BA17F3}" destId="{AF4083BF-BB19-4B52-81E8-ACAF64BABDF3}" srcOrd="17" destOrd="0" presId="urn:microsoft.com/office/officeart/2005/8/layout/cycle6"/>
    <dgm:cxn modelId="{153EC267-7A4D-4447-AFBB-A819B7026846}" type="presParOf" srcId="{9B2FBB3D-D98E-45E0-9A72-8564E6BA17F3}" destId="{BCE4A669-5BF2-431B-B371-FD9E7C2BB277}" srcOrd="18" destOrd="0" presId="urn:microsoft.com/office/officeart/2005/8/layout/cycle6"/>
    <dgm:cxn modelId="{A38D432E-7C60-4901-A522-B590FF80BD72}" type="presParOf" srcId="{9B2FBB3D-D98E-45E0-9A72-8564E6BA17F3}" destId="{2A379A1C-395C-4E01-BB70-23B60652D9DC}" srcOrd="19" destOrd="0" presId="urn:microsoft.com/office/officeart/2005/8/layout/cycle6"/>
    <dgm:cxn modelId="{D5368522-465B-4B1C-81C7-A9F6245B17CF}" type="presParOf" srcId="{9B2FBB3D-D98E-45E0-9A72-8564E6BA17F3}" destId="{CFE33435-63A5-4349-82DD-3DD181ACB0DB}" srcOrd="20" destOrd="0" presId="urn:microsoft.com/office/officeart/2005/8/layout/cycle6"/>
    <dgm:cxn modelId="{6E96F521-83D6-4907-90F1-6DA48504467F}" type="presParOf" srcId="{9B2FBB3D-D98E-45E0-9A72-8564E6BA17F3}" destId="{FDC1D1E5-64F4-42CF-8100-AF17A1334079}" srcOrd="21" destOrd="0" presId="urn:microsoft.com/office/officeart/2005/8/layout/cycle6"/>
    <dgm:cxn modelId="{3BCB2289-A4A1-4F4C-9724-FB81E4DA33C2}" type="presParOf" srcId="{9B2FBB3D-D98E-45E0-9A72-8564E6BA17F3}" destId="{D15E546D-07B5-4A5C-8C38-00DF55AF5A45}" srcOrd="22" destOrd="0" presId="urn:microsoft.com/office/officeart/2005/8/layout/cycle6"/>
    <dgm:cxn modelId="{FB699CA5-C724-4531-89D4-EB99B443150E}" type="presParOf" srcId="{9B2FBB3D-D98E-45E0-9A72-8564E6BA17F3}" destId="{D68ECF6B-11AA-4C60-A11D-E615F872787B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FA22842-726B-4F3B-B126-AEC4899DC24E}">
      <dsp:nvSpPr>
        <dsp:cNvPr id="0" name=""/>
        <dsp:cNvSpPr/>
      </dsp:nvSpPr>
      <dsp:spPr>
        <a:xfrm>
          <a:off x="2649894" y="0"/>
          <a:ext cx="3974841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t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700" kern="1200" dirty="0" smtClean="0">
              <a:solidFill>
                <a:schemeClr val="tx2"/>
              </a:solidFill>
            </a:rPr>
            <a:t>697чел.</a:t>
          </a:r>
          <a:endParaRPr lang="ru-RU" sz="4700" kern="1200" dirty="0">
            <a:solidFill>
              <a:schemeClr val="tx2"/>
            </a:solidFill>
          </a:endParaRPr>
        </a:p>
      </dsp:txBody>
      <dsp:txXfrm>
        <a:off x="2649894" y="0"/>
        <a:ext cx="3974841" cy="1269999"/>
      </dsp:txXfrm>
    </dsp:sp>
    <dsp:sp modelId="{39AF0CBC-1B67-4367-8C94-45CFC195ECC6}">
      <dsp:nvSpPr>
        <dsp:cNvPr id="0" name=""/>
        <dsp:cNvSpPr/>
      </dsp:nvSpPr>
      <dsp:spPr>
        <a:xfrm>
          <a:off x="0" y="0"/>
          <a:ext cx="2649894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ОЧНОЕ</a:t>
          </a:r>
          <a:endParaRPr lang="ru-RU" sz="3600" b="1" kern="1200" dirty="0"/>
        </a:p>
      </dsp:txBody>
      <dsp:txXfrm>
        <a:off x="0" y="0"/>
        <a:ext cx="2649894" cy="1269999"/>
      </dsp:txXfrm>
    </dsp:sp>
    <dsp:sp modelId="{6990367C-0AD9-40D3-8692-8549F14BE366}">
      <dsp:nvSpPr>
        <dsp:cNvPr id="0" name=""/>
        <dsp:cNvSpPr/>
      </dsp:nvSpPr>
      <dsp:spPr>
        <a:xfrm>
          <a:off x="2649894" y="1397000"/>
          <a:ext cx="3974841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t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700" kern="1200" dirty="0" smtClean="0">
              <a:solidFill>
                <a:schemeClr val="tx2"/>
              </a:solidFill>
            </a:rPr>
            <a:t>13 чел.</a:t>
          </a:r>
          <a:endParaRPr lang="ru-RU" sz="4700" kern="1200" dirty="0">
            <a:solidFill>
              <a:schemeClr val="tx2"/>
            </a:solidFill>
          </a:endParaRPr>
        </a:p>
      </dsp:txBody>
      <dsp:txXfrm>
        <a:off x="2649894" y="1397000"/>
        <a:ext cx="3974841" cy="1269999"/>
      </dsp:txXfrm>
    </dsp:sp>
    <dsp:sp modelId="{440832C2-C152-4F02-B951-E5812EFC1F7B}">
      <dsp:nvSpPr>
        <dsp:cNvPr id="0" name=""/>
        <dsp:cNvSpPr/>
      </dsp:nvSpPr>
      <dsp:spPr>
        <a:xfrm>
          <a:off x="0" y="1397000"/>
          <a:ext cx="2649894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ДОГОВОР</a:t>
          </a:r>
          <a:endParaRPr lang="ru-RU" sz="3300" b="1" kern="1200" dirty="0"/>
        </a:p>
      </dsp:txBody>
      <dsp:txXfrm>
        <a:off x="0" y="1397000"/>
        <a:ext cx="2649894" cy="1269999"/>
      </dsp:txXfrm>
    </dsp:sp>
    <dsp:sp modelId="{68B88E59-4ED4-45C4-ADD6-A50DDE91EF1C}">
      <dsp:nvSpPr>
        <dsp:cNvPr id="0" name=""/>
        <dsp:cNvSpPr/>
      </dsp:nvSpPr>
      <dsp:spPr>
        <a:xfrm>
          <a:off x="2649894" y="2793999"/>
          <a:ext cx="3974841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845" tIns="29845" rIns="29845" bIns="29845" numCol="1" spcCol="1270" anchor="t" anchorCtr="0">
          <a:noAutofit/>
        </a:bodyPr>
        <a:lstStyle/>
        <a:p>
          <a:pPr marL="285750" lvl="1" indent="-285750" algn="l" defTabSz="2089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700" kern="1200" dirty="0" smtClean="0">
              <a:solidFill>
                <a:schemeClr val="tx2"/>
              </a:solidFill>
            </a:rPr>
            <a:t>22 чел.</a:t>
          </a:r>
          <a:endParaRPr lang="ru-RU" sz="4700" kern="1200" dirty="0">
            <a:solidFill>
              <a:schemeClr val="tx2"/>
            </a:solidFill>
          </a:endParaRPr>
        </a:p>
      </dsp:txBody>
      <dsp:txXfrm>
        <a:off x="2649894" y="2793999"/>
        <a:ext cx="3974841" cy="1269999"/>
      </dsp:txXfrm>
    </dsp:sp>
    <dsp:sp modelId="{9F09D823-ADA5-4DD5-B843-F1B4233A506F}">
      <dsp:nvSpPr>
        <dsp:cNvPr id="0" name=""/>
        <dsp:cNvSpPr/>
      </dsp:nvSpPr>
      <dsp:spPr>
        <a:xfrm>
          <a:off x="0" y="2793999"/>
          <a:ext cx="2649894" cy="126999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kern="1200" dirty="0" smtClean="0"/>
            <a:t>ЗАОЧНОЕ</a:t>
          </a:r>
          <a:endParaRPr lang="ru-RU" sz="3300" b="1" kern="1200" dirty="0"/>
        </a:p>
      </dsp:txBody>
      <dsp:txXfrm>
        <a:off x="0" y="2793999"/>
        <a:ext cx="2649894" cy="126999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0.86119</cdr:x>
      <cdr:y>0.45098</cdr:y>
    </cdr:from>
    <cdr:to>
      <cdr:x>0.97015</cdr:x>
      <cdr:y>0.48584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95925" y="1971676"/>
          <a:ext cx="6953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0.30127</cdr:x>
      <cdr:y>0.332</cdr:y>
    </cdr:from>
    <cdr:to>
      <cdr:x>0.46865</cdr:x>
      <cdr:y>0.43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2289" y="1707655"/>
          <a:ext cx="144015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77,4%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0.5124</cdr:x>
      <cdr:y>0.34545</cdr:y>
    </cdr:from>
    <cdr:to>
      <cdr:x>0.59262</cdr:x>
      <cdr:y>0.4343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64496" y="1368152"/>
          <a:ext cx="698956" cy="3518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48,2</a:t>
          </a:r>
          <a:r>
            <a: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rPr>
            <a:t>%</a:t>
          </a:r>
          <a:endParaRPr lang="ru-RU" sz="1400" b="1" dirty="0">
            <a:solidFill>
              <a:schemeClr val="tx2">
                <a:lumMod val="95000"/>
                <a:lumOff val="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0.54397</cdr:x>
      <cdr:y>0.50958</cdr:y>
    </cdr:from>
    <cdr:to>
      <cdr:x>0.68623</cdr:x>
      <cdr:y>0.61149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680520" y="2621025"/>
          <a:ext cx="1224136" cy="5241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68,4%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0.49587</cdr:x>
      <cdr:y>0.67273</cdr:y>
    </cdr:from>
    <cdr:to>
      <cdr:x>0.61975</cdr:x>
      <cdr:y>0.78166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320480" y="2664296"/>
          <a:ext cx="1079362" cy="431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70,6 </a:t>
          </a:r>
          <a:r>
            <a: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0.34724</cdr:x>
      <cdr:y>0.682</cdr:y>
    </cdr:from>
    <cdr:to>
      <cdr:x>0.48156</cdr:x>
      <cdr:y>0.77132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987824" y="3507854"/>
          <a:ext cx="1155750" cy="459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72,8%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2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BB61-7471-473A-BE7C-6CEEAB0616C1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1014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4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2F183-BE3E-45C9-A10A-8727302C7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46560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2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24F1DC-4BB7-4210-9E43-DC629817B908}" type="datetimeFigureOut">
              <a:rPr lang="ru-RU" smtClean="0"/>
              <a:pPr/>
              <a:t>12.09.2016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7788" y="739775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014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4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B3DB0-9EBF-4E56-940F-C4380F074D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865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 целью отслеживания результатов успешности обучения, коррекции деятельности участников образовательного процесса,  в колледже осуществлялся мониторинг учебной деятельности и качества образования  по итогам 2015-2016 учебного года. </a:t>
            </a:r>
            <a:r>
              <a:rPr lang="ru-RU" dirty="0" err="1" smtClean="0"/>
              <a:t>Традиционног</a:t>
            </a:r>
            <a:r>
              <a:rPr lang="ru-RU" dirty="0" smtClean="0"/>
              <a:t> мы подводим результаты деятельности мониторинг </a:t>
            </a:r>
            <a:r>
              <a:rPr lang="ru-RU" dirty="0"/>
              <a:t>по следующим направлениям учебной деятельности:</a:t>
            </a:r>
          </a:p>
          <a:p>
            <a:r>
              <a:rPr lang="ru-RU" dirty="0"/>
              <a:t>учета и  движения контингента, учет  пропусков учебных занятий,  а также мониторинг  дальнейшего обучения и трудоустройства выпускников.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22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99530" y="4686300"/>
            <a:ext cx="6192687" cy="44402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3657872"/>
              </p:ext>
            </p:extLst>
          </p:nvPr>
        </p:nvGraphicFramePr>
        <p:xfrm>
          <a:off x="343545" y="5149181"/>
          <a:ext cx="5472608" cy="3081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8858"/>
                <a:gridCol w="1426009"/>
                <a:gridCol w="1030236"/>
                <a:gridCol w="947505"/>
              </a:tblGrid>
              <a:tr h="73365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отделения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Всего чел. на отд. на начало учебного года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-9525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Отсев (чел.)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%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453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Туризм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407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95991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Гостиничный сервис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344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453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Ресторанный сервис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760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9409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Общеобразовательной подготовки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8,1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9409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Коммерции и строительства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602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39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453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ИТОГО: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indent="228600"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2420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167</a:t>
                      </a:r>
                      <a:endParaRPr lang="ru-RU" sz="12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6,9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894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0449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4409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87561" y="4686300"/>
            <a:ext cx="5976663" cy="4440237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высокие результаты по итогам защиты Выпускных квалификационных работ показали выпускники по специальности «Организация обслуживания в общественном питании» 70%  защитились на оценку  «отлично» и «Туризм» - 49%  «отлично».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низкие результаты на защите показали студенты специальности «Технология продукции общественного питания» - 30% защитились на «Отлично» и специальности «Операционная деятельность в логистике» - 39%.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147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6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12633468"/>
              </p:ext>
            </p:extLst>
          </p:nvPr>
        </p:nvGraphicFramePr>
        <p:xfrm>
          <a:off x="703586" y="4861148"/>
          <a:ext cx="5268863" cy="374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2775"/>
                <a:gridCol w="820349"/>
                <a:gridCol w="891913"/>
                <a:gridCol w="891913"/>
                <a:gridCol w="891913"/>
              </a:tblGrid>
              <a:tr h="74888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отделения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Получило дипломы, чел. (бюджет)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Получило  дипломы, чел. (договор)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88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Дипломы без отличия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Дипломы с отличием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Дипломы без отличия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Дипломы с отличием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Туризм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154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Гостиничный сервис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4442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Ресторанный сервис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444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Коммерции и строительства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444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Заочное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444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ИТОГО: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96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7889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7788" y="739775"/>
            <a:ext cx="6580187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99530" y="4686300"/>
            <a:ext cx="6264696" cy="4440237"/>
          </a:xfrm>
        </p:spPr>
        <p:txBody>
          <a:bodyPr/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Наибольшее количество студентов, показавших за время обучения высокий уровень освоения образовательной программы, выпущено </a:t>
            </a:r>
            <a:r>
              <a:rPr lang="ru-RU" sz="1600" b="1" dirty="0">
                <a:solidFill>
                  <a:srgbClr val="1D52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 «Гостиничный сервис» - 22 человека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1D52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специальности «Туризм» -16 человек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1D52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rgbClr val="1D52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профессии «Повар, кондитер» - 15 человек. </a:t>
            </a:r>
            <a:endParaRPr lang="ru-RU" sz="1600" dirty="0" smtClean="0">
              <a:solidFill>
                <a:srgbClr val="1D528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1D528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2186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конец учебного года проведен анализ трудоустройства выпускников очной формы обучения:</a:t>
            </a:r>
          </a:p>
          <a:p>
            <a:r>
              <a:rPr lang="ru-RU" dirty="0"/>
              <a:t>Трудоустроилось - 514 человек;</a:t>
            </a:r>
          </a:p>
          <a:p>
            <a:r>
              <a:rPr lang="ru-RU" dirty="0"/>
              <a:t>Планируют продолжить обучение – 124 человек (в </a:t>
            </a:r>
            <a:r>
              <a:rPr lang="ru-RU" dirty="0" err="1"/>
              <a:t>т.ч</a:t>
            </a:r>
            <a:r>
              <a:rPr lang="ru-RU" dirty="0"/>
              <a:t>. в нашем колледже – 24 человека);</a:t>
            </a:r>
          </a:p>
          <a:p>
            <a:r>
              <a:rPr lang="ru-RU" dirty="0"/>
              <a:t>Будут призваны в армию – 39 человек;</a:t>
            </a:r>
          </a:p>
          <a:p>
            <a:r>
              <a:rPr lang="ru-RU" dirty="0"/>
              <a:t>В отпуске по уходу за ребенком  – 20 человек.    </a:t>
            </a:r>
          </a:p>
          <a:p>
            <a:r>
              <a:rPr lang="ru-RU" dirty="0"/>
              <a:t>Был проведен анализ трудоустройства выпускников колледжа по отраслям экономики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Всего трудоустроилось 514 человек, из них на государственные предприятия 53 человека, на негосударственные предприятия – 461 человек.</a:t>
            </a:r>
          </a:p>
          <a:p>
            <a:r>
              <a:rPr lang="ru-RU" dirty="0"/>
              <a:t>Распределение выпускников (выпуск по отраслям экономики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выглядит следующим образом (Таб.5)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0417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179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343546" y="4686300"/>
            <a:ext cx="6264696" cy="4440237"/>
          </a:xfrm>
        </p:spPr>
        <p:txBody>
          <a:bodyPr/>
          <a:lstStyle/>
          <a:p>
            <a:r>
              <a:rPr lang="ru-RU" sz="1400" b="1" dirty="0"/>
              <a:t>По итогам года получены следующие показатели успеваемости: 835 человек (37%) обучаются на «хорошо» и «отлично». В том числе 191 человек из этого числа обучаются только на «отлично».283 студента являются потенциальными хорошистами и имеют от одной до двух оценки «удовлетворительно». К основным показателям учебной работы относятся:  качество знаний, качество и степень обученности. Данные по этим показателям приведены в таблице ниже:</a:t>
            </a:r>
          </a:p>
          <a:p>
            <a:endParaRPr lang="ru-RU" sz="14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978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5398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6169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8736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8736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3997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6169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8628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6442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400" i="1" dirty="0"/>
              <a:t>об итогах участия колледжа в «Федеральном  Интернет – экзамене  в сфере профессионального образования» в период с марта по июль 2016 года</a:t>
            </a:r>
            <a:endParaRPr lang="ru-RU" sz="1400" dirty="0"/>
          </a:p>
          <a:p>
            <a:r>
              <a:rPr lang="ru-RU" sz="1400" i="1" dirty="0"/>
              <a:t> </a:t>
            </a:r>
            <a:endParaRPr lang="ru-RU" sz="1400" dirty="0"/>
          </a:p>
          <a:p>
            <a:r>
              <a:rPr lang="ru-RU" sz="1400" dirty="0"/>
              <a:t>	Согласно плана учебной работы и учитывая многолетний опыт участия  колледжа в проекте «Интернет - тренажеры в сфере профессионального образования»,  с марта  по июль 2016 года в колледже проводился «Федеральный Интернет-экзамен в сфере профессионального образования (далее ФЭПО)».  Инновационный проект</a:t>
            </a:r>
            <a:r>
              <a:rPr lang="ru-RU" sz="1400" b="1" dirty="0"/>
              <a:t> </a:t>
            </a:r>
            <a:r>
              <a:rPr lang="ru-RU" sz="1400" dirty="0"/>
              <a:t>ФЭПО ориентирован на проведение внешней независимой оценки результатов обучения студентов в рамках требований стандартов. В приказе № 226 от 23.03.16 «О подготовке и участии колледжа в «Федеральном  Интернет – экзамене  в сфере профессионального образования» в период с марта по июль 2016 года» был определен список участников преподавателей согласно перечню дисциплин, рекомендованных НИИ мониторинга качества образования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1069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600" dirty="0"/>
              <a:t>Распределение результатов тестирования студентов </a:t>
            </a:r>
            <a:r>
              <a:rPr lang="ru-RU" sz="1600" dirty="0" err="1"/>
              <a:t>ссуза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с наложением на общий результат образовательных организаций – участников проекта, реализующих программы СПО</a:t>
            </a:r>
          </a:p>
          <a:p>
            <a:endParaRPr lang="ru-RU" sz="1600" dirty="0" smtClean="0"/>
          </a:p>
          <a:p>
            <a:r>
              <a:rPr lang="ru-RU" sz="1600" dirty="0"/>
              <a:t>доля студентов </a:t>
            </a:r>
            <a:r>
              <a:rPr lang="ru-RU" sz="1600" dirty="0" err="1"/>
              <a:t>ссуза</a:t>
            </a:r>
            <a:r>
              <a:rPr lang="ru-RU" sz="1600" dirty="0"/>
              <a:t> на уровне обученности не ниже второго составляет </a:t>
            </a:r>
            <a:r>
              <a:rPr lang="ru-RU" sz="1600" b="1" dirty="0"/>
              <a:t>85%</a:t>
            </a:r>
            <a:r>
              <a:rPr lang="ru-RU" sz="1600" dirty="0"/>
              <a:t> (по </a:t>
            </a:r>
            <a:r>
              <a:rPr lang="ru-RU" sz="1600" dirty="0" err="1"/>
              <a:t>ссузу</a:t>
            </a:r>
            <a:r>
              <a:rPr lang="ru-RU" sz="1600" dirty="0"/>
              <a:t> в целом), а доля студентов образовательных организаций – участников проекта, реализующих программы СПО, на уровне обученности не ниже второго – </a:t>
            </a:r>
            <a:r>
              <a:rPr lang="ru-RU" sz="1600" b="1" dirty="0"/>
              <a:t>86%</a:t>
            </a:r>
            <a:r>
              <a:rPr lang="ru-RU" sz="1600" dirty="0"/>
              <a:t> (для всей совокупности образовательных организаций – участников проекта, реализующих программы СПО, в целом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71937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665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40019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1861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ПРИКАЗЫВАЮ:</a:t>
            </a:r>
            <a:endParaRPr lang="ru-RU" dirty="0"/>
          </a:p>
          <a:p>
            <a:pPr lvl="0"/>
            <a:r>
              <a:rPr lang="ru-RU" dirty="0"/>
              <a:t>Отметить высокий процент участия преподавателей  и студентов отделений «Гостиничный сервис», «Туризм», «Коммерция по отраслям»  в проекте ФЭПО.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Отметить </a:t>
            </a:r>
            <a:r>
              <a:rPr lang="ru-RU" dirty="0"/>
              <a:t>низкую исполнительную дисциплину преподавателей отделения «Ресторанный сервис» (всего по 8 дисциплинам из 22 возможных был проведен ФЭПО).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Отметить </a:t>
            </a:r>
            <a:r>
              <a:rPr lang="ru-RU" dirty="0"/>
              <a:t>низкий уровень обученности и невыполнение критериев оценки результата обучения по дисциплинам, отмеченным в таблице 3 знаком минус (-).</a:t>
            </a:r>
          </a:p>
          <a:p>
            <a:pPr lvl="0"/>
            <a:endParaRPr lang="ru-RU" dirty="0" smtClean="0"/>
          </a:p>
          <a:p>
            <a:pPr lvl="0"/>
            <a:r>
              <a:rPr lang="ru-RU" dirty="0" smtClean="0"/>
              <a:t>Обратить </a:t>
            </a:r>
            <a:r>
              <a:rPr lang="ru-RU" dirty="0"/>
              <a:t>внимание на качество преподавания дисциплин в группах, где доля студентов на уровне обученности не ниже второго, составляет меньше 60%. Ответственные: зав. отделениями, председатели ПЦК.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B3DB0-9EBF-4E56-940F-C4380F074DE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9516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0" name="Group 238"/>
          <p:cNvGrpSpPr>
            <a:grpSpLocks/>
          </p:cNvGrpSpPr>
          <p:nvPr/>
        </p:nvGrpSpPr>
        <p:grpSpPr bwMode="auto">
          <a:xfrm>
            <a:off x="-4763" y="1657350"/>
            <a:ext cx="9148763" cy="3486150"/>
            <a:chOff x="-3" y="1392"/>
            <a:chExt cx="5763" cy="2928"/>
          </a:xfrm>
        </p:grpSpPr>
        <p:sp>
          <p:nvSpPr>
            <p:cNvPr id="3091" name="Rectangle 19"/>
            <p:cNvSpPr>
              <a:spLocks noChangeArrowheads="1"/>
            </p:cNvSpPr>
            <p:nvPr/>
          </p:nvSpPr>
          <p:spPr bwMode="gray">
            <a:xfrm>
              <a:off x="5" y="1428"/>
              <a:ext cx="5755" cy="289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092" name="Group 20"/>
            <p:cNvGrpSpPr>
              <a:grpSpLocks/>
            </p:cNvGrpSpPr>
            <p:nvPr/>
          </p:nvGrpSpPr>
          <p:grpSpPr bwMode="auto">
            <a:xfrm>
              <a:off x="116" y="1403"/>
              <a:ext cx="1585" cy="2896"/>
              <a:chOff x="116" y="-3"/>
              <a:chExt cx="1585" cy="2896"/>
            </a:xfrm>
          </p:grpSpPr>
          <p:grpSp>
            <p:nvGrpSpPr>
              <p:cNvPr id="3093" name="Group 2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094" name="Line 2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5" name="Line 2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6" name="Line 2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0" name="Oval 2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1" name="Oval 2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2" name="Oval 3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3" name="Oval 3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4" name="Oval 3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5" name="Oval 3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6" name="Oval 3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7" name="Oval 3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8" name="Oval 3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09" name="Oval 3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0" name="Oval 3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1" name="Oval 3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2" name="Oval 4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3" name="Oval 4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4" name="Oval 4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5" name="Oval 4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6" name="Oval 4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7" name="Oval 4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8" name="Oval 4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19" name="Oval 4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20" name="Group 4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21" name="Line 4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2" name="Line 5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3" name="Line 5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4" name="Line 5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5" name="Line 5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6" name="Line 5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7" name="Oval 5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8" name="Oval 5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29" name="Oval 5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0" name="Oval 5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1" name="Oval 5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2" name="Oval 6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3" name="Oval 6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4" name="Oval 6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5" name="Oval 6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6" name="Oval 6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7" name="Oval 6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8" name="Oval 6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39" name="Oval 6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0" name="Oval 6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1" name="Oval 6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2" name="Oval 7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3" name="Oval 7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4" name="Oval 7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5" name="Oval 7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46" name="Oval 7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147" name="Group 75"/>
            <p:cNvGrpSpPr>
              <a:grpSpLocks/>
            </p:cNvGrpSpPr>
            <p:nvPr/>
          </p:nvGrpSpPr>
          <p:grpSpPr bwMode="auto">
            <a:xfrm>
              <a:off x="1791" y="1406"/>
              <a:ext cx="1585" cy="2896"/>
              <a:chOff x="116" y="-3"/>
              <a:chExt cx="1585" cy="2896"/>
            </a:xfrm>
          </p:grpSpPr>
          <p:grpSp>
            <p:nvGrpSpPr>
              <p:cNvPr id="3148" name="Group 76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149" name="Line 77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0" name="Line 78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1" name="Line 79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2" name="Line 80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3" name="Line 81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4" name="Line 82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5" name="Oval 83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6" name="Oval 84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7" name="Oval 85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8" name="Oval 86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59" name="Oval 87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0" name="Oval 88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1" name="Oval 89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2" name="Oval 9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3" name="Oval 9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4" name="Oval 92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5" name="Oval 93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6" name="Oval 9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7" name="Oval 95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8" name="Oval 96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69" name="Oval 97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0" name="Oval 98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1" name="Oval 99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2" name="Oval 100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3" name="Oval 101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74" name="Oval 102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175" name="Group 103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176" name="Line 104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7" name="Line 105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8" name="Line 106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9" name="Line 107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0" name="Line 108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1" name="Line 109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2" name="Oval 110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3" name="Oval 111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4" name="Oval 112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5" name="Oval 113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6" name="Oval 114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7" name="Oval 115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8" name="Oval 116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89" name="Oval 117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0" name="Oval 118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1" name="Oval 119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2" name="Oval 120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3" name="Oval 121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4" name="Oval 122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5" name="Oval 123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6" name="Oval 124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7" name="Oval 125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8" name="Oval 126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199" name="Oval 127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0" name="Oval 128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01" name="Oval 12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3202" name="Group 130"/>
            <p:cNvGrpSpPr>
              <a:grpSpLocks/>
            </p:cNvGrpSpPr>
            <p:nvPr/>
          </p:nvGrpSpPr>
          <p:grpSpPr bwMode="auto">
            <a:xfrm>
              <a:off x="3470" y="1406"/>
              <a:ext cx="1585" cy="2896"/>
              <a:chOff x="116" y="-3"/>
              <a:chExt cx="1585" cy="2896"/>
            </a:xfrm>
          </p:grpSpPr>
          <p:grpSp>
            <p:nvGrpSpPr>
              <p:cNvPr id="3203" name="Group 131"/>
              <p:cNvGrpSpPr>
                <a:grpSpLocks/>
              </p:cNvGrpSpPr>
              <p:nvPr userDrawn="1"/>
            </p:nvGrpSpPr>
            <p:grpSpPr bwMode="auto">
              <a:xfrm>
                <a:off x="116" y="-3"/>
                <a:ext cx="748" cy="2893"/>
                <a:chOff x="116" y="-3"/>
                <a:chExt cx="748" cy="2893"/>
              </a:xfrm>
            </p:grpSpPr>
            <p:sp>
              <p:nvSpPr>
                <p:cNvPr id="3204" name="Line 132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5" name="Line 133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6" name="Line 134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7" name="Line 135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8" name="Line 136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9" name="Line 137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10" name="Oval 138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1" name="Oval 139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2" name="Oval 140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3" name="Oval 141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4" name="Oval 142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5" name="Oval 143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6" name="Oval 144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7" name="Oval 14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8" name="Oval 14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19" name="Oval 147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0" name="Oval 148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1" name="Oval 149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2" name="Oval 150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3" name="Oval 151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4" name="Oval 152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5" name="Oval 153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6" name="Oval 154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7" name="Oval 155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8" name="Oval 156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29" name="Oval 157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grpSp>
            <p:nvGrpSpPr>
              <p:cNvPr id="3230" name="Group 158"/>
              <p:cNvGrpSpPr>
                <a:grpSpLocks/>
              </p:cNvGrpSpPr>
              <p:nvPr userDrawn="1"/>
            </p:nvGrpSpPr>
            <p:grpSpPr bwMode="auto">
              <a:xfrm>
                <a:off x="953" y="0"/>
                <a:ext cx="748" cy="2893"/>
                <a:chOff x="116" y="-3"/>
                <a:chExt cx="748" cy="2893"/>
              </a:xfrm>
            </p:grpSpPr>
            <p:sp>
              <p:nvSpPr>
                <p:cNvPr id="3231" name="Line 159"/>
                <p:cNvSpPr>
                  <a:spLocks noChangeShapeType="1"/>
                </p:cNvSpPr>
                <p:nvPr userDrawn="1"/>
              </p:nvSpPr>
              <p:spPr bwMode="gray">
                <a:xfrm>
                  <a:off x="144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2" name="Line 160"/>
                <p:cNvSpPr>
                  <a:spLocks noChangeShapeType="1"/>
                </p:cNvSpPr>
                <p:nvPr userDrawn="1"/>
              </p:nvSpPr>
              <p:spPr bwMode="gray">
                <a:xfrm>
                  <a:off x="295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3" name="Line 161"/>
                <p:cNvSpPr>
                  <a:spLocks noChangeShapeType="1"/>
                </p:cNvSpPr>
                <p:nvPr userDrawn="1"/>
              </p:nvSpPr>
              <p:spPr bwMode="gray">
                <a:xfrm>
                  <a:off x="431" y="0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4" name="Line 162"/>
                <p:cNvSpPr>
                  <a:spLocks noChangeShapeType="1"/>
                </p:cNvSpPr>
                <p:nvPr userDrawn="1"/>
              </p:nvSpPr>
              <p:spPr bwMode="gray">
                <a:xfrm>
                  <a:off x="567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5" name="Line 163"/>
                <p:cNvSpPr>
                  <a:spLocks noChangeShapeType="1"/>
                </p:cNvSpPr>
                <p:nvPr userDrawn="1"/>
              </p:nvSpPr>
              <p:spPr bwMode="gray">
                <a:xfrm>
                  <a:off x="703" y="4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6" name="Line 164"/>
                <p:cNvSpPr>
                  <a:spLocks noChangeShapeType="1"/>
                </p:cNvSpPr>
                <p:nvPr userDrawn="1"/>
              </p:nvSpPr>
              <p:spPr bwMode="gray">
                <a:xfrm>
                  <a:off x="839" y="-3"/>
                  <a:ext cx="0" cy="288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7" name="Oval 165"/>
                <p:cNvSpPr>
                  <a:spLocks noChangeArrowheads="1"/>
                </p:cNvSpPr>
                <p:nvPr userDrawn="1"/>
              </p:nvSpPr>
              <p:spPr bwMode="gray">
                <a:xfrm>
                  <a:off x="122" y="36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8" name="Oval 166"/>
                <p:cNvSpPr>
                  <a:spLocks noChangeArrowheads="1"/>
                </p:cNvSpPr>
                <p:nvPr userDrawn="1"/>
              </p:nvSpPr>
              <p:spPr bwMode="gray">
                <a:xfrm>
                  <a:off x="120" y="774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39" name="Oval 167"/>
                <p:cNvSpPr>
                  <a:spLocks noChangeArrowheads="1"/>
                </p:cNvSpPr>
                <p:nvPr userDrawn="1"/>
              </p:nvSpPr>
              <p:spPr bwMode="gray">
                <a:xfrm>
                  <a:off x="410" y="9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0" name="Oval 168"/>
                <p:cNvSpPr>
                  <a:spLocks noChangeArrowheads="1"/>
                </p:cNvSpPr>
                <p:nvPr userDrawn="1"/>
              </p:nvSpPr>
              <p:spPr bwMode="gray">
                <a:xfrm>
                  <a:off x="410" y="77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1" name="Oval 169"/>
                <p:cNvSpPr>
                  <a:spLocks noChangeArrowheads="1"/>
                </p:cNvSpPr>
                <p:nvPr userDrawn="1"/>
              </p:nvSpPr>
              <p:spPr bwMode="gray">
                <a:xfrm>
                  <a:off x="680" y="5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2" name="Oval 170"/>
                <p:cNvSpPr>
                  <a:spLocks noChangeArrowheads="1"/>
                </p:cNvSpPr>
                <p:nvPr userDrawn="1"/>
              </p:nvSpPr>
              <p:spPr bwMode="gray">
                <a:xfrm>
                  <a:off x="680" y="119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3" name="Oval 171"/>
                <p:cNvSpPr>
                  <a:spLocks noChangeArrowheads="1"/>
                </p:cNvSpPr>
                <p:nvPr userDrawn="1"/>
              </p:nvSpPr>
              <p:spPr bwMode="gray">
                <a:xfrm>
                  <a:off x="816" y="64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4" name="Oval 172"/>
                <p:cNvSpPr>
                  <a:spLocks noChangeArrowheads="1"/>
                </p:cNvSpPr>
                <p:nvPr userDrawn="1"/>
              </p:nvSpPr>
              <p:spPr bwMode="gray">
                <a:xfrm>
                  <a:off x="122" y="106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5" name="Oval 173"/>
                <p:cNvSpPr>
                  <a:spLocks noChangeArrowheads="1"/>
                </p:cNvSpPr>
                <p:nvPr userDrawn="1"/>
              </p:nvSpPr>
              <p:spPr bwMode="gray">
                <a:xfrm>
                  <a:off x="120" y="1451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6" name="Oval 174"/>
                <p:cNvSpPr>
                  <a:spLocks noChangeArrowheads="1"/>
                </p:cNvSpPr>
                <p:nvPr userDrawn="1"/>
              </p:nvSpPr>
              <p:spPr bwMode="gray">
                <a:xfrm>
                  <a:off x="125" y="172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7" name="Oval 175"/>
                <p:cNvSpPr>
                  <a:spLocks noChangeArrowheads="1"/>
                </p:cNvSpPr>
                <p:nvPr userDrawn="1"/>
              </p:nvSpPr>
              <p:spPr bwMode="gray">
                <a:xfrm>
                  <a:off x="408" y="146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8" name="Oval 176"/>
                <p:cNvSpPr>
                  <a:spLocks noChangeArrowheads="1"/>
                </p:cNvSpPr>
                <p:nvPr userDrawn="1"/>
              </p:nvSpPr>
              <p:spPr bwMode="gray">
                <a:xfrm>
                  <a:off x="820" y="1329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49" name="Oval 177"/>
                <p:cNvSpPr>
                  <a:spLocks noChangeArrowheads="1"/>
                </p:cNvSpPr>
                <p:nvPr userDrawn="1"/>
              </p:nvSpPr>
              <p:spPr bwMode="gray">
                <a:xfrm>
                  <a:off x="118" y="214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0" name="Oval 178"/>
                <p:cNvSpPr>
                  <a:spLocks noChangeArrowheads="1"/>
                </p:cNvSpPr>
                <p:nvPr userDrawn="1"/>
              </p:nvSpPr>
              <p:spPr bwMode="gray">
                <a:xfrm>
                  <a:off x="116" y="241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1" name="Oval 179"/>
                <p:cNvSpPr>
                  <a:spLocks noChangeArrowheads="1"/>
                </p:cNvSpPr>
                <p:nvPr userDrawn="1"/>
              </p:nvSpPr>
              <p:spPr bwMode="gray">
                <a:xfrm>
                  <a:off x="682" y="1865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2" name="Oval 180"/>
                <p:cNvSpPr>
                  <a:spLocks noChangeArrowheads="1"/>
                </p:cNvSpPr>
                <p:nvPr userDrawn="1"/>
              </p:nvSpPr>
              <p:spPr bwMode="gray">
                <a:xfrm>
                  <a:off x="406" y="2147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3" name="Oval 181"/>
                <p:cNvSpPr>
                  <a:spLocks noChangeArrowheads="1"/>
                </p:cNvSpPr>
                <p:nvPr userDrawn="1"/>
              </p:nvSpPr>
              <p:spPr bwMode="gray">
                <a:xfrm>
                  <a:off x="404" y="2832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4" name="Oval 182"/>
                <p:cNvSpPr>
                  <a:spLocks noChangeArrowheads="1"/>
                </p:cNvSpPr>
                <p:nvPr userDrawn="1"/>
              </p:nvSpPr>
              <p:spPr bwMode="gray">
                <a:xfrm>
                  <a:off x="818" y="2000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5" name="Oval 183"/>
                <p:cNvSpPr>
                  <a:spLocks noChangeArrowheads="1"/>
                </p:cNvSpPr>
                <p:nvPr userDrawn="1"/>
              </p:nvSpPr>
              <p:spPr bwMode="gray">
                <a:xfrm>
                  <a:off x="672" y="2568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256" name="Oval 184"/>
                <p:cNvSpPr>
                  <a:spLocks noChangeArrowheads="1"/>
                </p:cNvSpPr>
                <p:nvPr userDrawn="1"/>
              </p:nvSpPr>
              <p:spPr bwMode="gray">
                <a:xfrm>
                  <a:off x="820" y="2706"/>
                  <a:ext cx="44" cy="4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3257" name="Line 185"/>
            <p:cNvSpPr>
              <a:spLocks noChangeShapeType="1"/>
            </p:cNvSpPr>
            <p:nvPr/>
          </p:nvSpPr>
          <p:spPr bwMode="gray">
            <a:xfrm>
              <a:off x="5173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8" name="Line 186"/>
            <p:cNvSpPr>
              <a:spLocks noChangeShapeType="1"/>
            </p:cNvSpPr>
            <p:nvPr/>
          </p:nvSpPr>
          <p:spPr bwMode="gray">
            <a:xfrm>
              <a:off x="5324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59" name="Line 187"/>
            <p:cNvSpPr>
              <a:spLocks noChangeShapeType="1"/>
            </p:cNvSpPr>
            <p:nvPr/>
          </p:nvSpPr>
          <p:spPr bwMode="gray">
            <a:xfrm>
              <a:off x="5460" y="1412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0" name="Line 188"/>
            <p:cNvSpPr>
              <a:spLocks noChangeShapeType="1"/>
            </p:cNvSpPr>
            <p:nvPr/>
          </p:nvSpPr>
          <p:spPr bwMode="gray">
            <a:xfrm>
              <a:off x="5596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61" name="Line 189"/>
            <p:cNvSpPr>
              <a:spLocks noChangeShapeType="1"/>
            </p:cNvSpPr>
            <p:nvPr/>
          </p:nvSpPr>
          <p:spPr bwMode="gray">
            <a:xfrm>
              <a:off x="5732" y="1416"/>
              <a:ext cx="0" cy="288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262" name="Group 190"/>
            <p:cNvGrpSpPr>
              <a:grpSpLocks/>
            </p:cNvGrpSpPr>
            <p:nvPr/>
          </p:nvGrpSpPr>
          <p:grpSpPr bwMode="auto">
            <a:xfrm>
              <a:off x="-3" y="1465"/>
              <a:ext cx="5763" cy="2778"/>
              <a:chOff x="-3" y="1510"/>
              <a:chExt cx="5763" cy="2778"/>
            </a:xfrm>
          </p:grpSpPr>
          <p:grpSp>
            <p:nvGrpSpPr>
              <p:cNvPr id="3263" name="Group 191"/>
              <p:cNvGrpSpPr>
                <a:grpSpLocks/>
              </p:cNvGrpSpPr>
              <p:nvPr userDrawn="1"/>
            </p:nvGrpSpPr>
            <p:grpSpPr bwMode="auto">
              <a:xfrm>
                <a:off x="-1" y="1525"/>
                <a:ext cx="5758" cy="272"/>
                <a:chOff x="5" y="119"/>
                <a:chExt cx="5763" cy="272"/>
              </a:xfrm>
            </p:grpSpPr>
            <p:sp>
              <p:nvSpPr>
                <p:cNvPr id="3264" name="Line 19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5" name="Line 19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6" name="Line 19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67" name="Group 195"/>
              <p:cNvGrpSpPr>
                <a:grpSpLocks/>
              </p:cNvGrpSpPr>
              <p:nvPr userDrawn="1"/>
            </p:nvGrpSpPr>
            <p:grpSpPr bwMode="auto">
              <a:xfrm>
                <a:off x="2" y="1933"/>
                <a:ext cx="5758" cy="272"/>
                <a:chOff x="5" y="119"/>
                <a:chExt cx="5763" cy="272"/>
              </a:xfrm>
            </p:grpSpPr>
            <p:sp>
              <p:nvSpPr>
                <p:cNvPr id="3268" name="Line 19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9" name="Line 19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0" name="Line 19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1" name="Group 199"/>
              <p:cNvGrpSpPr>
                <a:grpSpLocks/>
              </p:cNvGrpSpPr>
              <p:nvPr userDrawn="1"/>
            </p:nvGrpSpPr>
            <p:grpSpPr bwMode="auto">
              <a:xfrm>
                <a:off x="-2" y="2352"/>
                <a:ext cx="5752" cy="272"/>
                <a:chOff x="5" y="119"/>
                <a:chExt cx="5763" cy="272"/>
              </a:xfrm>
            </p:grpSpPr>
            <p:sp>
              <p:nvSpPr>
                <p:cNvPr id="3272" name="Line 200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3" name="Line 201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4" name="Line 202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5" name="Group 203"/>
              <p:cNvGrpSpPr>
                <a:grpSpLocks/>
              </p:cNvGrpSpPr>
              <p:nvPr userDrawn="1"/>
            </p:nvGrpSpPr>
            <p:grpSpPr bwMode="auto">
              <a:xfrm>
                <a:off x="-2" y="2750"/>
                <a:ext cx="5759" cy="272"/>
                <a:chOff x="5" y="119"/>
                <a:chExt cx="5763" cy="272"/>
              </a:xfrm>
            </p:grpSpPr>
            <p:sp>
              <p:nvSpPr>
                <p:cNvPr id="3276" name="Line 204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7" name="Line 205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8" name="Line 206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79" name="Group 207"/>
              <p:cNvGrpSpPr>
                <a:grpSpLocks/>
              </p:cNvGrpSpPr>
              <p:nvPr userDrawn="1"/>
            </p:nvGrpSpPr>
            <p:grpSpPr bwMode="auto">
              <a:xfrm>
                <a:off x="1" y="3158"/>
                <a:ext cx="5759" cy="271"/>
                <a:chOff x="5" y="119"/>
                <a:chExt cx="5763" cy="272"/>
              </a:xfrm>
            </p:grpSpPr>
            <p:sp>
              <p:nvSpPr>
                <p:cNvPr id="3280" name="Line 208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1" name="Line 209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2" name="Line 210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3" name="Group 211"/>
              <p:cNvGrpSpPr>
                <a:grpSpLocks/>
              </p:cNvGrpSpPr>
              <p:nvPr userDrawn="1"/>
            </p:nvGrpSpPr>
            <p:grpSpPr bwMode="auto">
              <a:xfrm>
                <a:off x="-3" y="3576"/>
                <a:ext cx="5753" cy="272"/>
                <a:chOff x="5" y="119"/>
                <a:chExt cx="5763" cy="272"/>
              </a:xfrm>
            </p:grpSpPr>
            <p:sp>
              <p:nvSpPr>
                <p:cNvPr id="3284" name="Line 212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5" name="Line 213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6" name="Line 214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3287" name="Group 215"/>
              <p:cNvGrpSpPr>
                <a:grpSpLocks/>
              </p:cNvGrpSpPr>
              <p:nvPr userDrawn="1"/>
            </p:nvGrpSpPr>
            <p:grpSpPr bwMode="auto">
              <a:xfrm>
                <a:off x="-3" y="3999"/>
                <a:ext cx="5757" cy="272"/>
                <a:chOff x="5" y="119"/>
                <a:chExt cx="5763" cy="272"/>
              </a:xfrm>
            </p:grpSpPr>
            <p:sp>
              <p:nvSpPr>
                <p:cNvPr id="3288" name="Line 216"/>
                <p:cNvSpPr>
                  <a:spLocks noChangeShapeType="1"/>
                </p:cNvSpPr>
                <p:nvPr userDrawn="1"/>
              </p:nvSpPr>
              <p:spPr bwMode="gray">
                <a:xfrm>
                  <a:off x="7" y="119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89" name="Line 217"/>
                <p:cNvSpPr>
                  <a:spLocks noChangeShapeType="1"/>
                </p:cNvSpPr>
                <p:nvPr userDrawn="1"/>
              </p:nvSpPr>
              <p:spPr bwMode="gray">
                <a:xfrm>
                  <a:off x="8" y="255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90" name="Line 218"/>
                <p:cNvSpPr>
                  <a:spLocks noChangeShapeType="1"/>
                </p:cNvSpPr>
                <p:nvPr userDrawn="1"/>
              </p:nvSpPr>
              <p:spPr bwMode="gray">
                <a:xfrm>
                  <a:off x="5" y="391"/>
                  <a:ext cx="5760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291" name="Oval 219"/>
              <p:cNvSpPr>
                <a:spLocks noChangeArrowheads="1"/>
              </p:cNvSpPr>
              <p:nvPr userDrawn="1"/>
            </p:nvSpPr>
            <p:spPr bwMode="gray">
              <a:xfrm>
                <a:off x="5151" y="177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2" name="Oval 220"/>
              <p:cNvSpPr>
                <a:spLocks noChangeArrowheads="1"/>
              </p:cNvSpPr>
              <p:nvPr userDrawn="1"/>
            </p:nvSpPr>
            <p:spPr bwMode="gray">
              <a:xfrm>
                <a:off x="5149" y="2186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3" name="Oval 221"/>
              <p:cNvSpPr>
                <a:spLocks noChangeArrowheads="1"/>
              </p:cNvSpPr>
              <p:nvPr userDrawn="1"/>
            </p:nvSpPr>
            <p:spPr bwMode="gray">
              <a:xfrm>
                <a:off x="5439" y="151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4" name="Oval 222"/>
              <p:cNvSpPr>
                <a:spLocks noChangeArrowheads="1"/>
              </p:cNvSpPr>
              <p:nvPr userDrawn="1"/>
            </p:nvSpPr>
            <p:spPr bwMode="gray">
              <a:xfrm>
                <a:off x="5439" y="218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5" name="Oval 223"/>
              <p:cNvSpPr>
                <a:spLocks noChangeArrowheads="1"/>
              </p:cNvSpPr>
              <p:nvPr userDrawn="1"/>
            </p:nvSpPr>
            <p:spPr bwMode="gray">
              <a:xfrm>
                <a:off x="5709" y="191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6" name="Oval 224"/>
              <p:cNvSpPr>
                <a:spLocks noChangeArrowheads="1"/>
              </p:cNvSpPr>
              <p:nvPr userDrawn="1"/>
            </p:nvSpPr>
            <p:spPr bwMode="gray">
              <a:xfrm>
                <a:off x="5709" y="2608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7" name="Oval 225"/>
              <p:cNvSpPr>
                <a:spLocks noChangeArrowheads="1"/>
              </p:cNvSpPr>
              <p:nvPr userDrawn="1"/>
            </p:nvSpPr>
            <p:spPr bwMode="gray">
              <a:xfrm>
                <a:off x="5151" y="247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8" name="Oval 226"/>
              <p:cNvSpPr>
                <a:spLocks noChangeArrowheads="1"/>
              </p:cNvSpPr>
              <p:nvPr userDrawn="1"/>
            </p:nvSpPr>
            <p:spPr bwMode="gray">
              <a:xfrm>
                <a:off x="5149" y="2863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99" name="Oval 227"/>
              <p:cNvSpPr>
                <a:spLocks noChangeArrowheads="1"/>
              </p:cNvSpPr>
              <p:nvPr userDrawn="1"/>
            </p:nvSpPr>
            <p:spPr bwMode="gray">
              <a:xfrm>
                <a:off x="5154" y="314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0" name="Oval 228"/>
              <p:cNvSpPr>
                <a:spLocks noChangeArrowheads="1"/>
              </p:cNvSpPr>
              <p:nvPr userDrawn="1"/>
            </p:nvSpPr>
            <p:spPr bwMode="gray">
              <a:xfrm>
                <a:off x="5437" y="287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1" name="Oval 229"/>
              <p:cNvSpPr>
                <a:spLocks noChangeArrowheads="1"/>
              </p:cNvSpPr>
              <p:nvPr userDrawn="1"/>
            </p:nvSpPr>
            <p:spPr bwMode="gray">
              <a:xfrm>
                <a:off x="5147" y="355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2" name="Oval 230"/>
              <p:cNvSpPr>
                <a:spLocks noChangeArrowheads="1"/>
              </p:cNvSpPr>
              <p:nvPr userDrawn="1"/>
            </p:nvSpPr>
            <p:spPr bwMode="gray">
              <a:xfrm>
                <a:off x="5145" y="382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3" name="Oval 231"/>
              <p:cNvSpPr>
                <a:spLocks noChangeArrowheads="1"/>
              </p:cNvSpPr>
              <p:nvPr userDrawn="1"/>
            </p:nvSpPr>
            <p:spPr bwMode="gray">
              <a:xfrm>
                <a:off x="5711" y="3277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4" name="Oval 232"/>
              <p:cNvSpPr>
                <a:spLocks noChangeArrowheads="1"/>
              </p:cNvSpPr>
              <p:nvPr userDrawn="1"/>
            </p:nvSpPr>
            <p:spPr bwMode="gray">
              <a:xfrm>
                <a:off x="5435" y="3559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5" name="Oval 233"/>
              <p:cNvSpPr>
                <a:spLocks noChangeArrowheads="1"/>
              </p:cNvSpPr>
              <p:nvPr userDrawn="1"/>
            </p:nvSpPr>
            <p:spPr bwMode="gray">
              <a:xfrm>
                <a:off x="5433" y="4244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06" name="Oval 234"/>
              <p:cNvSpPr>
                <a:spLocks noChangeArrowheads="1"/>
              </p:cNvSpPr>
              <p:nvPr userDrawn="1"/>
            </p:nvSpPr>
            <p:spPr bwMode="gray">
              <a:xfrm>
                <a:off x="5701" y="3980"/>
                <a:ext cx="44" cy="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307" name="Rectangle 235"/>
            <p:cNvSpPr>
              <a:spLocks noChangeArrowheads="1"/>
            </p:cNvSpPr>
            <p:nvPr/>
          </p:nvSpPr>
          <p:spPr bwMode="gray">
            <a:xfrm>
              <a:off x="0" y="1392"/>
              <a:ext cx="5760" cy="227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3090" name="Object 18"/>
          <p:cNvGraphicFramePr>
            <a:graphicFrameLocks noChangeAspect="1"/>
          </p:cNvGraphicFramePr>
          <p:nvPr/>
        </p:nvGraphicFramePr>
        <p:xfrm>
          <a:off x="0" y="0"/>
          <a:ext cx="9144000" cy="1647825"/>
        </p:xfrm>
        <a:graphic>
          <a:graphicData uri="http://schemas.openxmlformats.org/presentationml/2006/ole">
            <p:oleObj spid="_x0000_s3394" name="Image" r:id="rId3" imgW="7707937" imgH="1701587" progId="">
              <p:embed/>
            </p:oleObj>
          </a:graphicData>
        </a:graphic>
      </p:graphicFrame>
      <p:sp>
        <p:nvSpPr>
          <p:cNvPr id="3308" name="Oval 236" descr="06_original_w"/>
          <p:cNvSpPr>
            <a:spLocks noChangeArrowheads="1"/>
          </p:cNvSpPr>
          <p:nvPr/>
        </p:nvSpPr>
        <p:spPr bwMode="gray">
          <a:xfrm>
            <a:off x="323850" y="1113235"/>
            <a:ext cx="1800225" cy="1404938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2457450"/>
            <a:ext cx="5105400" cy="759619"/>
          </a:xfrm>
        </p:spPr>
        <p:txBody>
          <a:bodyPr/>
          <a:lstStyle>
            <a:lvl1pPr>
              <a:defRPr sz="4000" b="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371600" y="4229100"/>
            <a:ext cx="7086600" cy="28575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400" b="1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white">
          <a:xfrm>
            <a:off x="381000" y="228600"/>
            <a:ext cx="10795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LOGO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E9A1A-652E-4BFF-A9B0-9FA7355A2B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702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E1FD9-AD00-47B8-B102-BCD9101DE0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06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21544"/>
            <a:ext cx="4038600" cy="382190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CF8517-EA99-4422-85E5-FA25CC68F4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6254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1BD961-F98B-4D0D-9953-FD304C6528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8414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25EB7-9605-46DF-8566-C4BEE0B377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60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0C16B-BE0A-4D0D-8EB7-163F4F34B5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3986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C8033C-9E61-4DA2-AD1C-B08D75AFF4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3943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B7E95-4D40-41D0-B504-6CD871E15B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977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F58EA4-904B-411E-8834-2C22BD8080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4869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7145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71450"/>
            <a:ext cx="6019800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A05231-2CA2-48A4-943B-A1AE1EE403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844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1451"/>
            <a:ext cx="7391400" cy="4226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921544"/>
            <a:ext cx="8229600" cy="3821906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4800601"/>
            <a:ext cx="2895600" cy="240506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4800601"/>
            <a:ext cx="2133600" cy="240506"/>
          </a:xfrm>
        </p:spPr>
        <p:txBody>
          <a:bodyPr/>
          <a:lstStyle>
            <a:lvl1pPr>
              <a:defRPr/>
            </a:lvl1pPr>
          </a:lstStyle>
          <a:p>
            <a:fld id="{6A360817-6403-4A3E-A946-A85212A37C7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460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3572"/>
            <a:ext cx="9144000" cy="698897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5000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040" name="Group 16"/>
          <p:cNvGrpSpPr>
            <a:grpSpLocks/>
          </p:cNvGrpSpPr>
          <p:nvPr/>
        </p:nvGrpSpPr>
        <p:grpSpPr bwMode="auto">
          <a:xfrm>
            <a:off x="-12700" y="0"/>
            <a:ext cx="9150350" cy="759619"/>
            <a:chOff x="476" y="-638"/>
            <a:chExt cx="5764" cy="638"/>
          </a:xfrm>
        </p:grpSpPr>
        <p:sp>
          <p:nvSpPr>
            <p:cNvPr id="1041" name="Oval 17"/>
            <p:cNvSpPr>
              <a:spLocks noChangeArrowheads="1"/>
            </p:cNvSpPr>
            <p:nvPr userDrawn="1"/>
          </p:nvSpPr>
          <p:spPr bwMode="gray">
            <a:xfrm>
              <a:off x="555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2" name="Oval 18"/>
            <p:cNvSpPr>
              <a:spLocks noChangeArrowheads="1"/>
            </p:cNvSpPr>
            <p:nvPr userDrawn="1"/>
          </p:nvSpPr>
          <p:spPr bwMode="gray">
            <a:xfrm>
              <a:off x="553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843" y="-42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843" y="-13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Oval 21"/>
            <p:cNvSpPr>
              <a:spLocks noChangeArrowheads="1"/>
            </p:cNvSpPr>
            <p:nvPr userDrawn="1"/>
          </p:nvSpPr>
          <p:spPr bwMode="gray">
            <a:xfrm>
              <a:off x="1113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1249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577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71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864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1000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1136" y="-633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Line 28"/>
            <p:cNvSpPr>
              <a:spLocks noChangeShapeType="1"/>
            </p:cNvSpPr>
            <p:nvPr userDrawn="1"/>
          </p:nvSpPr>
          <p:spPr bwMode="gray">
            <a:xfrm>
              <a:off x="1272" y="-635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Line 29"/>
            <p:cNvSpPr>
              <a:spLocks noChangeShapeType="1"/>
            </p:cNvSpPr>
            <p:nvPr userDrawn="1"/>
          </p:nvSpPr>
          <p:spPr bwMode="gray">
            <a:xfrm>
              <a:off x="1414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Line 30"/>
            <p:cNvSpPr>
              <a:spLocks noChangeShapeType="1"/>
            </p:cNvSpPr>
            <p:nvPr userDrawn="1"/>
          </p:nvSpPr>
          <p:spPr bwMode="gray">
            <a:xfrm>
              <a:off x="1565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Line 31"/>
            <p:cNvSpPr>
              <a:spLocks noChangeShapeType="1"/>
            </p:cNvSpPr>
            <p:nvPr userDrawn="1"/>
          </p:nvSpPr>
          <p:spPr bwMode="gray">
            <a:xfrm>
              <a:off x="1701" y="-634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Line 32"/>
            <p:cNvSpPr>
              <a:spLocks noChangeShapeType="1"/>
            </p:cNvSpPr>
            <p:nvPr userDrawn="1"/>
          </p:nvSpPr>
          <p:spPr bwMode="gray">
            <a:xfrm>
              <a:off x="1837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Line 33"/>
            <p:cNvSpPr>
              <a:spLocks noChangeShapeType="1"/>
            </p:cNvSpPr>
            <p:nvPr userDrawn="1"/>
          </p:nvSpPr>
          <p:spPr bwMode="gray">
            <a:xfrm>
              <a:off x="1973" y="-633"/>
              <a:ext cx="0" cy="63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Line 34"/>
            <p:cNvSpPr>
              <a:spLocks noChangeShapeType="1"/>
            </p:cNvSpPr>
            <p:nvPr userDrawn="1"/>
          </p:nvSpPr>
          <p:spPr bwMode="gray">
            <a:xfrm>
              <a:off x="2109" y="-634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Oval 35"/>
            <p:cNvSpPr>
              <a:spLocks noChangeArrowheads="1"/>
            </p:cNvSpPr>
            <p:nvPr userDrawn="1"/>
          </p:nvSpPr>
          <p:spPr bwMode="gray">
            <a:xfrm>
              <a:off x="1392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0" name="Oval 36"/>
            <p:cNvSpPr>
              <a:spLocks noChangeArrowheads="1"/>
            </p:cNvSpPr>
            <p:nvPr userDrawn="1"/>
          </p:nvSpPr>
          <p:spPr bwMode="gray">
            <a:xfrm>
              <a:off x="1390" y="-542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1" name="Oval 37"/>
            <p:cNvSpPr>
              <a:spLocks noChangeArrowheads="1"/>
            </p:cNvSpPr>
            <p:nvPr userDrawn="1"/>
          </p:nvSpPr>
          <p:spPr bwMode="gray">
            <a:xfrm>
              <a:off x="1680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2" name="Oval 38"/>
            <p:cNvSpPr>
              <a:spLocks noChangeArrowheads="1"/>
            </p:cNvSpPr>
            <p:nvPr userDrawn="1"/>
          </p:nvSpPr>
          <p:spPr bwMode="gray">
            <a:xfrm>
              <a:off x="1680" y="-54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3" name="Oval 39"/>
            <p:cNvSpPr>
              <a:spLocks noChangeArrowheads="1"/>
            </p:cNvSpPr>
            <p:nvPr userDrawn="1"/>
          </p:nvSpPr>
          <p:spPr bwMode="gray">
            <a:xfrm>
              <a:off x="1950" y="-28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4" name="Oval 40"/>
            <p:cNvSpPr>
              <a:spLocks noChangeArrowheads="1"/>
            </p:cNvSpPr>
            <p:nvPr userDrawn="1"/>
          </p:nvSpPr>
          <p:spPr bwMode="gray">
            <a:xfrm>
              <a:off x="2086" y="-1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5" name="Oval 41"/>
            <p:cNvSpPr>
              <a:spLocks noChangeArrowheads="1"/>
            </p:cNvSpPr>
            <p:nvPr userDrawn="1"/>
          </p:nvSpPr>
          <p:spPr bwMode="gray">
            <a:xfrm>
              <a:off x="2224" y="-28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6" name="Oval 42"/>
            <p:cNvSpPr>
              <a:spLocks noChangeArrowheads="1"/>
            </p:cNvSpPr>
            <p:nvPr userDrawn="1"/>
          </p:nvSpPr>
          <p:spPr bwMode="gray">
            <a:xfrm>
              <a:off x="2222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7" name="Oval 43"/>
            <p:cNvSpPr>
              <a:spLocks noChangeArrowheads="1"/>
            </p:cNvSpPr>
            <p:nvPr userDrawn="1"/>
          </p:nvSpPr>
          <p:spPr bwMode="gray">
            <a:xfrm>
              <a:off x="2512" y="-42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8" name="Oval 44"/>
            <p:cNvSpPr>
              <a:spLocks noChangeArrowheads="1"/>
            </p:cNvSpPr>
            <p:nvPr userDrawn="1"/>
          </p:nvSpPr>
          <p:spPr bwMode="gray">
            <a:xfrm>
              <a:off x="2512" y="-15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69" name="Oval 45"/>
            <p:cNvSpPr>
              <a:spLocks noChangeArrowheads="1"/>
            </p:cNvSpPr>
            <p:nvPr userDrawn="1"/>
          </p:nvSpPr>
          <p:spPr bwMode="gray">
            <a:xfrm>
              <a:off x="2782" y="-289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70" name="Oval 46"/>
            <p:cNvSpPr>
              <a:spLocks noChangeArrowheads="1"/>
            </p:cNvSpPr>
            <p:nvPr userDrawn="1"/>
          </p:nvSpPr>
          <p:spPr bwMode="gray">
            <a:xfrm>
              <a:off x="2918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71" name="Group 47"/>
            <p:cNvGrpSpPr>
              <a:grpSpLocks/>
            </p:cNvGrpSpPr>
            <p:nvPr userDrawn="1"/>
          </p:nvGrpSpPr>
          <p:grpSpPr bwMode="auto">
            <a:xfrm>
              <a:off x="2246" y="-638"/>
              <a:ext cx="1532" cy="635"/>
              <a:chOff x="-765" y="-1448"/>
              <a:chExt cx="1532" cy="2896"/>
            </a:xfrm>
          </p:grpSpPr>
          <p:sp>
            <p:nvSpPr>
              <p:cNvPr id="1072" name="Line 48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Line 49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4" name="Line 50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" name="Line 51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" name="Line 52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7" name="Line 53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8" name="Line 54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9" name="Line 55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Line 56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1" name="Line 57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2" name="Line 58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3" name="Line 59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84" name="Oval 60"/>
            <p:cNvSpPr>
              <a:spLocks noChangeArrowheads="1"/>
            </p:cNvSpPr>
            <p:nvPr userDrawn="1"/>
          </p:nvSpPr>
          <p:spPr bwMode="gray">
            <a:xfrm>
              <a:off x="3061" y="-41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5" name="Oval 61"/>
            <p:cNvSpPr>
              <a:spLocks noChangeArrowheads="1"/>
            </p:cNvSpPr>
            <p:nvPr userDrawn="1"/>
          </p:nvSpPr>
          <p:spPr bwMode="gray">
            <a:xfrm>
              <a:off x="3059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6" name="Oval 62"/>
            <p:cNvSpPr>
              <a:spLocks noChangeArrowheads="1"/>
            </p:cNvSpPr>
            <p:nvPr userDrawn="1"/>
          </p:nvSpPr>
          <p:spPr bwMode="gray">
            <a:xfrm>
              <a:off x="3349" y="-41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7" name="Oval 63"/>
            <p:cNvSpPr>
              <a:spLocks noChangeArrowheads="1"/>
            </p:cNvSpPr>
            <p:nvPr userDrawn="1"/>
          </p:nvSpPr>
          <p:spPr bwMode="gray">
            <a:xfrm>
              <a:off x="3349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8" name="Oval 64"/>
            <p:cNvSpPr>
              <a:spLocks noChangeArrowheads="1"/>
            </p:cNvSpPr>
            <p:nvPr userDrawn="1"/>
          </p:nvSpPr>
          <p:spPr bwMode="gray">
            <a:xfrm>
              <a:off x="3619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89" name="Oval 65"/>
            <p:cNvSpPr>
              <a:spLocks noChangeArrowheads="1"/>
            </p:cNvSpPr>
            <p:nvPr userDrawn="1"/>
          </p:nvSpPr>
          <p:spPr bwMode="gray">
            <a:xfrm>
              <a:off x="3755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0" name="Oval 66"/>
            <p:cNvSpPr>
              <a:spLocks noChangeArrowheads="1"/>
            </p:cNvSpPr>
            <p:nvPr userDrawn="1"/>
          </p:nvSpPr>
          <p:spPr bwMode="gray">
            <a:xfrm>
              <a:off x="3913" y="-27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1" name="Oval 67"/>
            <p:cNvSpPr>
              <a:spLocks noChangeArrowheads="1"/>
            </p:cNvSpPr>
            <p:nvPr userDrawn="1"/>
          </p:nvSpPr>
          <p:spPr bwMode="gray">
            <a:xfrm>
              <a:off x="3911" y="-548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2" name="Oval 68"/>
            <p:cNvSpPr>
              <a:spLocks noChangeArrowheads="1"/>
            </p:cNvSpPr>
            <p:nvPr userDrawn="1"/>
          </p:nvSpPr>
          <p:spPr bwMode="gray">
            <a:xfrm>
              <a:off x="4201" y="-45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3" name="Oval 69"/>
            <p:cNvSpPr>
              <a:spLocks noChangeArrowheads="1"/>
            </p:cNvSpPr>
            <p:nvPr userDrawn="1"/>
          </p:nvSpPr>
          <p:spPr bwMode="gray">
            <a:xfrm>
              <a:off x="4201" y="-1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4" name="Oval 70"/>
            <p:cNvSpPr>
              <a:spLocks noChangeArrowheads="1"/>
            </p:cNvSpPr>
            <p:nvPr userDrawn="1"/>
          </p:nvSpPr>
          <p:spPr bwMode="gray">
            <a:xfrm>
              <a:off x="4471" y="-29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95" name="Oval 71"/>
            <p:cNvSpPr>
              <a:spLocks noChangeArrowheads="1"/>
            </p:cNvSpPr>
            <p:nvPr userDrawn="1"/>
          </p:nvSpPr>
          <p:spPr bwMode="gray">
            <a:xfrm>
              <a:off x="4607" y="-154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96" name="Group 72"/>
            <p:cNvGrpSpPr>
              <a:grpSpLocks/>
            </p:cNvGrpSpPr>
            <p:nvPr userDrawn="1"/>
          </p:nvGrpSpPr>
          <p:grpSpPr bwMode="auto">
            <a:xfrm>
              <a:off x="3935" y="-638"/>
              <a:ext cx="1532" cy="635"/>
              <a:chOff x="-765" y="-1448"/>
              <a:chExt cx="1532" cy="2896"/>
            </a:xfrm>
          </p:grpSpPr>
          <p:sp>
            <p:nvSpPr>
              <p:cNvPr id="1097" name="Line 73"/>
              <p:cNvSpPr>
                <a:spLocks noChangeShapeType="1"/>
              </p:cNvSpPr>
              <p:nvPr userDrawn="1"/>
            </p:nvSpPr>
            <p:spPr bwMode="gray">
              <a:xfrm>
                <a:off x="-765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8" name="Line 74"/>
              <p:cNvSpPr>
                <a:spLocks noChangeShapeType="1"/>
              </p:cNvSpPr>
              <p:nvPr userDrawn="1"/>
            </p:nvSpPr>
            <p:spPr bwMode="gray">
              <a:xfrm>
                <a:off x="-614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99" name="Line 75"/>
              <p:cNvSpPr>
                <a:spLocks noChangeShapeType="1"/>
              </p:cNvSpPr>
              <p:nvPr userDrawn="1"/>
            </p:nvSpPr>
            <p:spPr bwMode="gray">
              <a:xfrm>
                <a:off x="-478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0" name="Line 76"/>
              <p:cNvSpPr>
                <a:spLocks noChangeShapeType="1"/>
              </p:cNvSpPr>
              <p:nvPr userDrawn="1"/>
            </p:nvSpPr>
            <p:spPr bwMode="gray">
              <a:xfrm>
                <a:off x="-342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1" name="Line 77"/>
              <p:cNvSpPr>
                <a:spLocks noChangeShapeType="1"/>
              </p:cNvSpPr>
              <p:nvPr userDrawn="1"/>
            </p:nvSpPr>
            <p:spPr bwMode="gray">
              <a:xfrm>
                <a:off x="-206" y="-1441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2" name="Line 78"/>
              <p:cNvSpPr>
                <a:spLocks noChangeShapeType="1"/>
              </p:cNvSpPr>
              <p:nvPr userDrawn="1"/>
            </p:nvSpPr>
            <p:spPr bwMode="gray">
              <a:xfrm>
                <a:off x="-70" y="-144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3" name="Line 79"/>
              <p:cNvSpPr>
                <a:spLocks noChangeShapeType="1"/>
              </p:cNvSpPr>
              <p:nvPr userDrawn="1"/>
            </p:nvSpPr>
            <p:spPr bwMode="gray">
              <a:xfrm>
                <a:off x="72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4" name="Line 80"/>
              <p:cNvSpPr>
                <a:spLocks noChangeShapeType="1"/>
              </p:cNvSpPr>
              <p:nvPr userDrawn="1"/>
            </p:nvSpPr>
            <p:spPr bwMode="gray">
              <a:xfrm>
                <a:off x="223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5" name="Line 81"/>
              <p:cNvSpPr>
                <a:spLocks noChangeShapeType="1"/>
              </p:cNvSpPr>
              <p:nvPr userDrawn="1"/>
            </p:nvSpPr>
            <p:spPr bwMode="gray">
              <a:xfrm>
                <a:off x="359" y="-1442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6" name="Line 82"/>
              <p:cNvSpPr>
                <a:spLocks noChangeShapeType="1"/>
              </p:cNvSpPr>
              <p:nvPr userDrawn="1"/>
            </p:nvSpPr>
            <p:spPr bwMode="gray">
              <a:xfrm>
                <a:off x="495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7" name="Line 83"/>
              <p:cNvSpPr>
                <a:spLocks noChangeShapeType="1"/>
              </p:cNvSpPr>
              <p:nvPr userDrawn="1"/>
            </p:nvSpPr>
            <p:spPr bwMode="gray">
              <a:xfrm>
                <a:off x="631" y="-1438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08" name="Line 84"/>
              <p:cNvSpPr>
                <a:spLocks noChangeShapeType="1"/>
              </p:cNvSpPr>
              <p:nvPr userDrawn="1"/>
            </p:nvSpPr>
            <p:spPr bwMode="gray">
              <a:xfrm>
                <a:off x="767" y="-1445"/>
                <a:ext cx="0" cy="288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109" name="Oval 85"/>
            <p:cNvSpPr>
              <a:spLocks noChangeArrowheads="1"/>
            </p:cNvSpPr>
            <p:nvPr userDrawn="1"/>
          </p:nvSpPr>
          <p:spPr bwMode="gray">
            <a:xfrm>
              <a:off x="4750" y="-36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0" name="Oval 86"/>
            <p:cNvSpPr>
              <a:spLocks noChangeArrowheads="1"/>
            </p:cNvSpPr>
            <p:nvPr userDrawn="1"/>
          </p:nvSpPr>
          <p:spPr bwMode="gray">
            <a:xfrm>
              <a:off x="4748" y="-54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1" name="Oval 87"/>
            <p:cNvSpPr>
              <a:spLocks noChangeArrowheads="1"/>
            </p:cNvSpPr>
            <p:nvPr userDrawn="1"/>
          </p:nvSpPr>
          <p:spPr bwMode="gray">
            <a:xfrm>
              <a:off x="5038" y="-42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2" name="Oval 88"/>
            <p:cNvSpPr>
              <a:spLocks noChangeArrowheads="1"/>
            </p:cNvSpPr>
            <p:nvPr userDrawn="1"/>
          </p:nvSpPr>
          <p:spPr bwMode="gray">
            <a:xfrm>
              <a:off x="5038" y="-543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3" name="Oval 89"/>
            <p:cNvSpPr>
              <a:spLocks noChangeArrowheads="1"/>
            </p:cNvSpPr>
            <p:nvPr userDrawn="1"/>
          </p:nvSpPr>
          <p:spPr bwMode="gray">
            <a:xfrm>
              <a:off x="5308" y="-28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4" name="Oval 90"/>
            <p:cNvSpPr>
              <a:spLocks noChangeArrowheads="1"/>
            </p:cNvSpPr>
            <p:nvPr userDrawn="1"/>
          </p:nvSpPr>
          <p:spPr bwMode="gray">
            <a:xfrm>
              <a:off x="5444" y="-151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5" name="Oval 91"/>
            <p:cNvSpPr>
              <a:spLocks noChangeArrowheads="1"/>
            </p:cNvSpPr>
            <p:nvPr userDrawn="1"/>
          </p:nvSpPr>
          <p:spPr bwMode="gray">
            <a:xfrm>
              <a:off x="5580" y="-286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6" name="Oval 92"/>
            <p:cNvSpPr>
              <a:spLocks noChangeArrowheads="1"/>
            </p:cNvSpPr>
            <p:nvPr userDrawn="1"/>
          </p:nvSpPr>
          <p:spPr bwMode="gray">
            <a:xfrm>
              <a:off x="5578" y="-547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7" name="Oval 93"/>
            <p:cNvSpPr>
              <a:spLocks noChangeArrowheads="1"/>
            </p:cNvSpPr>
            <p:nvPr userDrawn="1"/>
          </p:nvSpPr>
          <p:spPr bwMode="gray">
            <a:xfrm>
              <a:off x="5868" y="-42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8" name="Oval 94"/>
            <p:cNvSpPr>
              <a:spLocks noChangeArrowheads="1"/>
            </p:cNvSpPr>
            <p:nvPr userDrawn="1"/>
          </p:nvSpPr>
          <p:spPr bwMode="gray">
            <a:xfrm>
              <a:off x="5868" y="-155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19" name="Oval 95"/>
            <p:cNvSpPr>
              <a:spLocks noChangeArrowheads="1"/>
            </p:cNvSpPr>
            <p:nvPr userDrawn="1"/>
          </p:nvSpPr>
          <p:spPr bwMode="gray">
            <a:xfrm>
              <a:off x="6138" y="-280"/>
              <a:ext cx="44" cy="4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0" name="Line 96"/>
            <p:cNvSpPr>
              <a:spLocks noChangeShapeType="1"/>
            </p:cNvSpPr>
            <p:nvPr userDrawn="1"/>
          </p:nvSpPr>
          <p:spPr bwMode="gray">
            <a:xfrm>
              <a:off x="5602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1" name="Line 97"/>
            <p:cNvSpPr>
              <a:spLocks noChangeShapeType="1"/>
            </p:cNvSpPr>
            <p:nvPr userDrawn="1"/>
          </p:nvSpPr>
          <p:spPr bwMode="gray">
            <a:xfrm>
              <a:off x="5753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2" name="Line 98"/>
            <p:cNvSpPr>
              <a:spLocks noChangeShapeType="1"/>
            </p:cNvSpPr>
            <p:nvPr userDrawn="1"/>
          </p:nvSpPr>
          <p:spPr bwMode="gray">
            <a:xfrm>
              <a:off x="5889" y="-636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3" name="Line 99"/>
            <p:cNvSpPr>
              <a:spLocks noChangeShapeType="1"/>
            </p:cNvSpPr>
            <p:nvPr userDrawn="1"/>
          </p:nvSpPr>
          <p:spPr bwMode="gray">
            <a:xfrm>
              <a:off x="6025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4" name="Line 100"/>
            <p:cNvSpPr>
              <a:spLocks noChangeShapeType="1"/>
            </p:cNvSpPr>
            <p:nvPr userDrawn="1"/>
          </p:nvSpPr>
          <p:spPr bwMode="gray">
            <a:xfrm>
              <a:off x="6161" y="-635"/>
              <a:ext cx="0" cy="632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5" name="Line 101"/>
            <p:cNvSpPr>
              <a:spLocks noChangeShapeType="1"/>
            </p:cNvSpPr>
            <p:nvPr userDrawn="1"/>
          </p:nvSpPr>
          <p:spPr bwMode="gray">
            <a:xfrm>
              <a:off x="476" y="-525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6" name="Line 102"/>
            <p:cNvSpPr>
              <a:spLocks noChangeShapeType="1"/>
            </p:cNvSpPr>
            <p:nvPr userDrawn="1"/>
          </p:nvSpPr>
          <p:spPr bwMode="gray">
            <a:xfrm>
              <a:off x="477" y="-389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7" name="Line 103"/>
            <p:cNvSpPr>
              <a:spLocks noChangeShapeType="1"/>
            </p:cNvSpPr>
            <p:nvPr userDrawn="1"/>
          </p:nvSpPr>
          <p:spPr bwMode="gray">
            <a:xfrm>
              <a:off x="478" y="-253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128" name="Line 104"/>
            <p:cNvSpPr>
              <a:spLocks noChangeShapeType="1"/>
            </p:cNvSpPr>
            <p:nvPr userDrawn="1"/>
          </p:nvSpPr>
          <p:spPr bwMode="gray">
            <a:xfrm>
              <a:off x="480" y="-126"/>
              <a:ext cx="5760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29" name="Rectangle 105"/>
          <p:cNvSpPr>
            <a:spLocks noChangeArrowheads="1"/>
          </p:cNvSpPr>
          <p:nvPr/>
        </p:nvSpPr>
        <p:spPr bwMode="gray">
          <a:xfrm>
            <a:off x="0" y="600075"/>
            <a:ext cx="9144000" cy="226219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46275"/>
                  <a:invGamma/>
                </a:schemeClr>
              </a:gs>
              <a:gs pos="100000">
                <a:schemeClr val="tx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30" name="Oval 106" descr="06_original_w"/>
          <p:cNvSpPr>
            <a:spLocks noChangeArrowheads="1"/>
          </p:cNvSpPr>
          <p:nvPr/>
        </p:nvSpPr>
        <p:spPr bwMode="gray">
          <a:xfrm>
            <a:off x="7956551" y="303609"/>
            <a:ext cx="936625" cy="756047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21544"/>
            <a:ext cx="8229600" cy="3821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800601"/>
            <a:ext cx="2895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800601"/>
            <a:ext cx="2133600" cy="24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C7CB00E7-DA2E-4480-9CE7-D849792A96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171451"/>
            <a:ext cx="7391400" cy="42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xStyles>
    <p:titleStyle>
      <a:lvl1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809082"/>
            <a:ext cx="8424936" cy="2310840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УЧЕБНОЙ РАБОТЫ</a:t>
            </a:r>
            <a:br>
              <a:rPr lang="ru-RU" sz="28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 2015-2016 учебный год.</a:t>
            </a:r>
            <a:br>
              <a:rPr lang="ru-RU" sz="28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(доклад по итогам внутреннего мониторинга ) </a:t>
            </a:r>
            <a:br>
              <a:rPr lang="ru-RU" sz="20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712" y="4083918"/>
            <a:ext cx="7086600" cy="28575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white">
          <a:xfrm>
            <a:off x="2209800" y="1684735"/>
            <a:ext cx="655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dist"/>
            <a:r>
              <a:rPr lang="ru-RU" sz="1200" b="0" dirty="0" smtClean="0">
                <a:solidFill>
                  <a:schemeClr val="bg1"/>
                </a:solidFill>
                <a:latin typeface="Verdana" pitchFamily="34" charset="0"/>
              </a:rPr>
              <a:t>Колледж туризма Санкт-Петербурга </a:t>
            </a:r>
            <a:r>
              <a:rPr lang="en-US" sz="1200" b="0" dirty="0" smtClean="0">
                <a:solidFill>
                  <a:schemeClr val="bg1"/>
                </a:solidFill>
                <a:latin typeface="Verdana" pitchFamily="34" charset="0"/>
              </a:rPr>
              <a:t>B</a:t>
            </a:r>
            <a:endParaRPr lang="en-US" sz="1200" b="0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4098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10490"/>
            <a:ext cx="1440160" cy="102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0"/>
            <a:ext cx="8724149" cy="41151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5">
                    <a:lumMod val="25000"/>
                  </a:schemeClr>
                </a:solidFill>
              </a:rPr>
              <a:t>К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онтингент  на 201</a:t>
            </a:r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6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-201</a:t>
            </a:r>
            <a:r>
              <a:rPr lang="en-US" dirty="0" smtClean="0">
                <a:solidFill>
                  <a:schemeClr val="accent5">
                    <a:lumMod val="25000"/>
                  </a:schemeClr>
                </a:solidFill>
              </a:rPr>
              <a:t>7</a:t>
            </a:r>
            <a:r>
              <a:rPr lang="ru-RU" dirty="0" smtClean="0">
                <a:solidFill>
                  <a:schemeClr val="accent5">
                    <a:lumMod val="25000"/>
                  </a:schemeClr>
                </a:solidFill>
              </a:rPr>
              <a:t> учебный год</a:t>
            </a:r>
            <a:endParaRPr lang="en-US" dirty="0">
              <a:solidFill>
                <a:schemeClr val="accent5">
                  <a:lumMod val="25000"/>
                </a:schemeClr>
              </a:solidFill>
            </a:endParaRPr>
          </a:p>
        </p:txBody>
      </p:sp>
      <p:sp>
        <p:nvSpPr>
          <p:cNvPr id="69635" name="AutoShape 3"/>
          <p:cNvSpPr>
            <a:spLocks noChangeArrowheads="1"/>
          </p:cNvSpPr>
          <p:nvPr/>
        </p:nvSpPr>
        <p:spPr bwMode="auto">
          <a:xfrm>
            <a:off x="6516216" y="1779662"/>
            <a:ext cx="2520281" cy="1385594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69637" name="AutoShape 5"/>
          <p:cNvSpPr>
            <a:spLocks noChangeArrowheads="1"/>
          </p:cNvSpPr>
          <p:nvPr/>
        </p:nvSpPr>
        <p:spPr bwMode="auto">
          <a:xfrm>
            <a:off x="251520" y="1707654"/>
            <a:ext cx="2189832" cy="1577399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539552" y="1779662"/>
            <a:ext cx="158417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</a:rPr>
              <a:t>Кол-во человек</a:t>
            </a:r>
          </a:p>
          <a:p>
            <a:pPr algn="ctr" eaLnBrk="0" hangingPunct="0"/>
            <a:r>
              <a:rPr lang="ru-RU" sz="2800" dirty="0" smtClean="0">
                <a:solidFill>
                  <a:srgbClr val="C00000"/>
                </a:solidFill>
              </a:rPr>
              <a:t>2</a:t>
            </a:r>
            <a:r>
              <a:rPr lang="en-US" sz="2800" dirty="0" smtClean="0">
                <a:solidFill>
                  <a:srgbClr val="C00000"/>
                </a:solidFill>
              </a:rPr>
              <a:t>460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9639" name="Freeform 7"/>
          <p:cNvSpPr>
            <a:spLocks/>
          </p:cNvSpPr>
          <p:nvPr/>
        </p:nvSpPr>
        <p:spPr bwMode="gray">
          <a:xfrm>
            <a:off x="2339752" y="2067694"/>
            <a:ext cx="1210097" cy="93106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0" name="AutoShape 8"/>
          <p:cNvSpPr>
            <a:spLocks noChangeAspect="1" noChangeArrowheads="1" noTextEdit="1"/>
          </p:cNvSpPr>
          <p:nvPr/>
        </p:nvSpPr>
        <p:spPr bwMode="gray">
          <a:xfrm flipH="1">
            <a:off x="4868864" y="2439591"/>
            <a:ext cx="909637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41" name="Freeform 9"/>
          <p:cNvSpPr>
            <a:spLocks/>
          </p:cNvSpPr>
          <p:nvPr/>
        </p:nvSpPr>
        <p:spPr bwMode="gray">
          <a:xfrm flipH="1">
            <a:off x="5508104" y="4299942"/>
            <a:ext cx="864096" cy="594179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131840" y="1059582"/>
            <a:ext cx="2998788" cy="1201341"/>
            <a:chOff x="1997" y="1314"/>
            <a:chExt cx="1889" cy="1009"/>
          </a:xfrm>
        </p:grpSpPr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69644" name="Oval 12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645" name="Oval 13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9646" name="Oval 14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7" name="Oval 15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8" name="Oval 16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69649" name="Oval 17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69653" name="Text Box 21"/>
          <p:cNvSpPr txBox="1">
            <a:spLocks noChangeArrowheads="1"/>
          </p:cNvSpPr>
          <p:nvPr/>
        </p:nvSpPr>
        <p:spPr bwMode="auto">
          <a:xfrm>
            <a:off x="6616055" y="1779662"/>
            <a:ext cx="220441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групп</a:t>
            </a:r>
          </a:p>
          <a:p>
            <a:pPr algn="ctr" eaLnBrk="0" hangingPunct="0"/>
            <a:r>
              <a:rPr lang="ru-RU" sz="2800" dirty="0" smtClean="0">
                <a:solidFill>
                  <a:srgbClr val="C00000"/>
                </a:solidFill>
              </a:rPr>
              <a:t>9</a:t>
            </a:r>
            <a:r>
              <a:rPr lang="en-US" sz="2800" dirty="0" smtClean="0">
                <a:solidFill>
                  <a:srgbClr val="C00000"/>
                </a:solidFill>
              </a:rPr>
              <a:t>6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1275606"/>
            <a:ext cx="292496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tx2"/>
                </a:solidFill>
              </a:rPr>
              <a:t>Контингент на </a:t>
            </a:r>
            <a:r>
              <a:rPr lang="ru-RU" sz="2800" dirty="0" smtClean="0">
                <a:solidFill>
                  <a:schemeClr val="tx2"/>
                </a:solidFill>
              </a:rPr>
              <a:t>01.0</a:t>
            </a:r>
            <a:r>
              <a:rPr lang="en-US" sz="2800" dirty="0" smtClean="0">
                <a:solidFill>
                  <a:schemeClr val="tx2"/>
                </a:solidFill>
              </a:rPr>
              <a:t>9</a:t>
            </a:r>
            <a:r>
              <a:rPr lang="ru-RU" sz="2800" dirty="0" smtClean="0">
                <a:solidFill>
                  <a:schemeClr val="tx2"/>
                </a:solidFill>
              </a:rPr>
              <a:t>.2016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21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6585" y="411510"/>
            <a:ext cx="711879" cy="48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utoShape 5"/>
          <p:cNvSpPr>
            <a:spLocks noChangeArrowheads="1"/>
          </p:cNvSpPr>
          <p:nvPr/>
        </p:nvSpPr>
        <p:spPr bwMode="auto">
          <a:xfrm>
            <a:off x="395536" y="3651870"/>
            <a:ext cx="2160240" cy="1237897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31840" y="4011910"/>
            <a:ext cx="2924968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tx2"/>
                </a:solidFill>
              </a:rPr>
              <a:t>Контингент на </a:t>
            </a:r>
            <a:r>
              <a:rPr lang="ru-RU" sz="2800" dirty="0" smtClean="0">
                <a:solidFill>
                  <a:schemeClr val="tx2"/>
                </a:solidFill>
              </a:rPr>
              <a:t>01.0</a:t>
            </a:r>
            <a:r>
              <a:rPr lang="en-US" sz="2800" dirty="0" smtClean="0">
                <a:solidFill>
                  <a:schemeClr val="tx2"/>
                </a:solidFill>
              </a:rPr>
              <a:t>9</a:t>
            </a:r>
            <a:r>
              <a:rPr lang="ru-RU" sz="2800" dirty="0" smtClean="0">
                <a:solidFill>
                  <a:schemeClr val="tx2"/>
                </a:solidFill>
              </a:rPr>
              <a:t>.201</a:t>
            </a:r>
            <a:r>
              <a:rPr lang="en-US" sz="2800" dirty="0" smtClean="0">
                <a:solidFill>
                  <a:schemeClr val="tx2"/>
                </a:solidFill>
              </a:rPr>
              <a:t>5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539552" y="3939902"/>
            <a:ext cx="18722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0" dirty="0" smtClean="0">
                <a:solidFill>
                  <a:srgbClr val="000000"/>
                </a:solidFill>
              </a:rPr>
              <a:t>Кол-во человек</a:t>
            </a:r>
          </a:p>
          <a:p>
            <a:pPr algn="ctr" eaLnBrk="0" hangingPunct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420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AutoShape 3"/>
          <p:cNvSpPr>
            <a:spLocks noChangeArrowheads="1"/>
          </p:cNvSpPr>
          <p:nvPr/>
        </p:nvSpPr>
        <p:spPr bwMode="auto">
          <a:xfrm>
            <a:off x="6444208" y="3723878"/>
            <a:ext cx="2520281" cy="115212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99CCFF"/>
                    </a:gs>
                    <a:gs pos="100000">
                      <a:srgbClr val="99CCFF">
                        <a:gamma/>
                        <a:tint val="27451"/>
                        <a:invGamma/>
                      </a:srgbClr>
                    </a:gs>
                  </a:gsLst>
                  <a:lin ang="5400000" scaled="1"/>
                </a:gra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ru-RU" b="0">
              <a:latin typeface="Verdana" pitchFamily="34" charset="0"/>
            </a:endParaRPr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6948264" y="3939902"/>
            <a:ext cx="1800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Кол-во групп</a:t>
            </a:r>
          </a:p>
          <a:p>
            <a:pPr algn="ctr" eaLnBrk="0" hangingPunct="0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9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Freeform 7"/>
          <p:cNvSpPr>
            <a:spLocks/>
          </p:cNvSpPr>
          <p:nvPr/>
        </p:nvSpPr>
        <p:spPr bwMode="gray">
          <a:xfrm>
            <a:off x="2555776" y="4371950"/>
            <a:ext cx="864096" cy="55552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" name="Freeform 9"/>
          <p:cNvSpPr>
            <a:spLocks/>
          </p:cNvSpPr>
          <p:nvPr/>
        </p:nvSpPr>
        <p:spPr bwMode="gray">
          <a:xfrm flipH="1">
            <a:off x="5444480" y="2076078"/>
            <a:ext cx="1171575" cy="985151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0">
                <a:solidFill>
                  <a:srgbClr val="00A06C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7787208" cy="541735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>
                    <a:lumMod val="50000"/>
                  </a:schemeClr>
                </a:solidFill>
              </a:rPr>
              <a:t>Динамика изменения контингента за последние 4 года.</a:t>
            </a:r>
            <a:endParaRPr lang="en-US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909643" y="1302243"/>
            <a:ext cx="1489998" cy="615152"/>
            <a:chOff x="1110" y="2656"/>
            <a:chExt cx="1549" cy="1351"/>
          </a:xfrm>
        </p:grpSpPr>
        <p:sp>
          <p:nvSpPr>
            <p:cNvPr id="67588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C0C0C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89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7590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7595" name="Line 11"/>
          <p:cNvSpPr>
            <a:spLocks noChangeShapeType="1"/>
          </p:cNvSpPr>
          <p:nvPr/>
        </p:nvSpPr>
        <p:spPr bwMode="auto">
          <a:xfrm>
            <a:off x="2438400" y="19752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596" name="Text Box 12"/>
          <p:cNvSpPr txBox="1">
            <a:spLocks noChangeArrowheads="1"/>
          </p:cNvSpPr>
          <p:nvPr/>
        </p:nvSpPr>
        <p:spPr bwMode="auto">
          <a:xfrm>
            <a:off x="2375893" y="1452027"/>
            <a:ext cx="656484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 smtClean="0">
                <a:solidFill>
                  <a:schemeClr val="tx2"/>
                </a:solidFill>
              </a:rPr>
              <a:t>Контингент 2420   отсев  </a:t>
            </a:r>
            <a:r>
              <a:rPr lang="en-US" sz="2800" dirty="0" smtClean="0">
                <a:solidFill>
                  <a:schemeClr val="tx2"/>
                </a:solidFill>
              </a:rPr>
              <a:t>167</a:t>
            </a:r>
            <a:r>
              <a:rPr lang="ru-RU" sz="2800" dirty="0" smtClean="0">
                <a:solidFill>
                  <a:schemeClr val="tx2"/>
                </a:solidFill>
              </a:rPr>
              <a:t>   </a:t>
            </a:r>
            <a:r>
              <a:rPr lang="en-US" sz="2800" dirty="0" smtClean="0">
                <a:solidFill>
                  <a:srgbClr val="C00000"/>
                </a:solidFill>
              </a:rPr>
              <a:t>6</a:t>
            </a:r>
            <a:r>
              <a:rPr lang="ru-RU" sz="2800" dirty="0" smtClean="0">
                <a:solidFill>
                  <a:srgbClr val="C00000"/>
                </a:solidFill>
              </a:rPr>
              <a:t>,</a:t>
            </a:r>
            <a:r>
              <a:rPr lang="en-US" sz="2800" dirty="0" smtClean="0">
                <a:solidFill>
                  <a:srgbClr val="C00000"/>
                </a:solidFill>
              </a:rPr>
              <a:t>9</a:t>
            </a:r>
            <a:r>
              <a:rPr lang="ru-RU" sz="2800" dirty="0" smtClean="0">
                <a:solidFill>
                  <a:srgbClr val="C00000"/>
                </a:solidFill>
              </a:rPr>
              <a:t>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gray">
          <a:xfrm>
            <a:off x="1095694" y="1144250"/>
            <a:ext cx="10676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rgbClr val="C00000"/>
                </a:solidFill>
              </a:rPr>
              <a:t>2015-2016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2438400" y="2661047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00" name="Text Box 16"/>
          <p:cNvSpPr txBox="1">
            <a:spLocks noChangeArrowheads="1"/>
          </p:cNvSpPr>
          <p:nvPr/>
        </p:nvSpPr>
        <p:spPr bwMode="gray">
          <a:xfrm>
            <a:off x="2024564" y="2277666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7609" name="Line 25"/>
          <p:cNvSpPr>
            <a:spLocks noChangeShapeType="1"/>
          </p:cNvSpPr>
          <p:nvPr/>
        </p:nvSpPr>
        <p:spPr bwMode="auto">
          <a:xfrm>
            <a:off x="2438400" y="33301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0" name="Text Box 26"/>
          <p:cNvSpPr txBox="1">
            <a:spLocks noChangeArrowheads="1"/>
          </p:cNvSpPr>
          <p:nvPr/>
        </p:nvSpPr>
        <p:spPr bwMode="auto">
          <a:xfrm>
            <a:off x="2399641" y="2813867"/>
            <a:ext cx="640871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2089 отсев  155    </a:t>
            </a:r>
            <a:r>
              <a:rPr lang="ru-RU" sz="2800" dirty="0">
                <a:solidFill>
                  <a:srgbClr val="C00000"/>
                </a:solidFill>
              </a:rPr>
              <a:t>7, </a:t>
            </a:r>
            <a:r>
              <a:rPr lang="ru-RU" sz="2800" dirty="0" smtClean="0">
                <a:solidFill>
                  <a:srgbClr val="C00000"/>
                </a:solidFill>
              </a:rPr>
              <a:t>4%</a:t>
            </a:r>
          </a:p>
          <a:p>
            <a:pPr eaLnBrk="0" hangingPunct="0"/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7612" name="Line 28"/>
          <p:cNvSpPr>
            <a:spLocks noChangeShapeType="1"/>
          </p:cNvSpPr>
          <p:nvPr/>
        </p:nvSpPr>
        <p:spPr bwMode="auto">
          <a:xfrm>
            <a:off x="2438400" y="4015979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67614" name="Text Box 30"/>
          <p:cNvSpPr txBox="1">
            <a:spLocks noChangeArrowheads="1"/>
          </p:cNvSpPr>
          <p:nvPr/>
        </p:nvSpPr>
        <p:spPr bwMode="gray">
          <a:xfrm>
            <a:off x="2024564" y="363259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7615" name="Text Box 31"/>
          <p:cNvSpPr txBox="1">
            <a:spLocks noChangeArrowheads="1"/>
          </p:cNvSpPr>
          <p:nvPr/>
        </p:nvSpPr>
        <p:spPr bwMode="auto">
          <a:xfrm>
            <a:off x="1660525" y="5417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b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6326" y="2739331"/>
            <a:ext cx="1447481" cy="68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9644" y="3473215"/>
            <a:ext cx="1527533" cy="77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09991" y="2739331"/>
            <a:ext cx="11521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2013-</a:t>
            </a:r>
            <a:endParaRPr lang="ru-RU" sz="2000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sz="2000" dirty="0" smtClean="0">
                <a:solidFill>
                  <a:schemeClr val="tx1">
                    <a:lumMod val="50000"/>
                  </a:schemeClr>
                </a:solidFill>
              </a:rPr>
              <a:t>2014</a:t>
            </a:r>
            <a:endParaRPr lang="en-US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996215" y="3558130"/>
            <a:ext cx="1379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2012-</a:t>
            </a:r>
            <a:endParaRPr lang="ru-RU" dirty="0">
              <a:solidFill>
                <a:schemeClr val="tx1">
                  <a:lumMod val="50000"/>
                </a:schemeClr>
              </a:solidFill>
            </a:endParaRPr>
          </a:p>
          <a:p>
            <a:pPr algn="ctr" eaLnBrk="0" hangingPunct="0"/>
            <a:r>
              <a:rPr lang="ru-RU" dirty="0" smtClean="0">
                <a:solidFill>
                  <a:schemeClr val="tx1">
                    <a:lumMod val="50000"/>
                  </a:schemeClr>
                </a:solidFill>
              </a:rPr>
              <a:t>2013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9641" y="2101699"/>
            <a:ext cx="645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2200 отсев  172    </a:t>
            </a:r>
            <a:r>
              <a:rPr lang="ru-RU" sz="2800" dirty="0" smtClean="0">
                <a:solidFill>
                  <a:srgbClr val="C00000"/>
                </a:solidFill>
              </a:rPr>
              <a:t>7, 8 %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87136" y="3435020"/>
            <a:ext cx="64165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800" dirty="0">
                <a:solidFill>
                  <a:schemeClr val="tx2"/>
                </a:solidFill>
              </a:rPr>
              <a:t>Контингент </a:t>
            </a:r>
            <a:r>
              <a:rPr lang="ru-RU" sz="2800" dirty="0" smtClean="0">
                <a:solidFill>
                  <a:schemeClr val="tx2"/>
                </a:solidFill>
              </a:rPr>
              <a:t>1960  отсев  206  </a:t>
            </a:r>
            <a:r>
              <a:rPr lang="ru-RU" sz="2800" dirty="0" smtClean="0">
                <a:solidFill>
                  <a:srgbClr val="C00000"/>
                </a:solidFill>
              </a:rPr>
              <a:t>10, 5%</a:t>
            </a:r>
            <a:endParaRPr lang="ru-RU" sz="2800" dirty="0">
              <a:solidFill>
                <a:srgbClr val="C00000"/>
              </a:solidFill>
            </a:endParaRPr>
          </a:p>
          <a:p>
            <a:pPr eaLnBrk="0" hangingPunct="0"/>
            <a:endParaRPr lang="en-US" sz="1600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797" y="1975247"/>
            <a:ext cx="1506537" cy="74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6797" y="1979228"/>
            <a:ext cx="150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2014-</a:t>
            </a:r>
          </a:p>
          <a:p>
            <a:pPr algn="ctr" eaLnBrk="0" hangingPunct="0"/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2015</a:t>
            </a:r>
            <a:endParaRPr lang="en-US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1451"/>
            <a:ext cx="8075240" cy="422672"/>
          </a:xfrm>
        </p:spPr>
        <p:txBody>
          <a:bodyPr/>
          <a:lstStyle/>
          <a:p>
            <a:pPr algn="l"/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В</a:t>
            </a:r>
            <a:r>
              <a:rPr lang="ru-RU" sz="3200" dirty="0" smtClean="0">
                <a:solidFill>
                  <a:schemeClr val="tx1">
                    <a:lumMod val="75000"/>
                  </a:schemeClr>
                </a:solidFill>
              </a:rPr>
              <a:t>ыпуск 2016  -   732 человека</a:t>
            </a:r>
            <a:r>
              <a:rPr lang="ru-RU" sz="3200" dirty="0" smtClean="0">
                <a:solidFill>
                  <a:schemeClr val="tx2"/>
                </a:solidFill>
              </a:rPr>
              <a:t> </a:t>
            </a:r>
            <a:endParaRPr lang="en-US" sz="1800" dirty="0">
              <a:solidFill>
                <a:schemeClr val="tx2"/>
              </a:solidFill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795446569"/>
              </p:ext>
            </p:extLst>
          </p:nvPr>
        </p:nvGraphicFramePr>
        <p:xfrm>
          <a:off x="323528" y="843558"/>
          <a:ext cx="66247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964488" cy="555526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</a:rPr>
              <a:t>Р</a:t>
            </a:r>
            <a:r>
              <a:rPr lang="ru-RU" sz="2400" dirty="0" smtClean="0">
                <a:solidFill>
                  <a:schemeClr val="tx1">
                    <a:lumMod val="75000"/>
                  </a:schemeClr>
                </a:solidFill>
              </a:rPr>
              <a:t>езультаты государственной итоговой аттестации выпускников</a:t>
            </a:r>
            <a:endParaRPr lang="en-US" sz="2400" dirty="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23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47158392"/>
              </p:ext>
            </p:extLst>
          </p:nvPr>
        </p:nvGraphicFramePr>
        <p:xfrm>
          <a:off x="107506" y="705773"/>
          <a:ext cx="8804171" cy="4357697"/>
        </p:xfrm>
        <a:graphic>
          <a:graphicData uri="http://schemas.openxmlformats.org/drawingml/2006/table">
            <a:tbl>
              <a:tblPr/>
              <a:tblGrid>
                <a:gridCol w="316570"/>
                <a:gridCol w="2224494"/>
                <a:gridCol w="545493"/>
                <a:gridCol w="633140"/>
                <a:gridCol w="652066"/>
                <a:gridCol w="747662"/>
                <a:gridCol w="543515"/>
                <a:gridCol w="580814"/>
                <a:gridCol w="653416"/>
                <a:gridCol w="508212"/>
                <a:gridCol w="745372"/>
                <a:gridCol w="653417"/>
              </a:tblGrid>
              <a:tr h="2592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№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Показатели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Наименование специальности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8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Туризм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Операционная деятельность в логистике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Технология продукции ОП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Организация обслуживания в ОП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Повар, кондитер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Строительство  и эксплуатация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Коммерция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Товароведение и экспертиза качества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ИТОГО  ПО КОЛЛЕДЖУ</a:t>
                      </a:r>
                    </a:p>
                  </a:txBody>
                  <a:tcPr marL="65804" marR="6580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Всего выпускных квалификационных работ: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4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Защитили ВКР </a:t>
                      </a:r>
                      <a:r>
                        <a:rPr lang="ru-RU" sz="10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на</a:t>
                      </a:r>
                      <a:r>
                        <a:rPr lang="ru-RU" sz="1000" b="1" baseline="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оценку</a:t>
                      </a:r>
                      <a:r>
                        <a:rPr lang="ru-RU" sz="10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,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132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чел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44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117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123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54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70 чел.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49 чел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52 чел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56 </a:t>
                      </a: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чел 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/>
                          <a:ea typeface="Times New Roman"/>
                        </a:rPr>
                        <a:t>697 чел</a:t>
                      </a:r>
                      <a:endParaRPr lang="ru-RU" sz="1200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Отлично и хорошо </a:t>
                      </a: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79</a:t>
                      </a:r>
                      <a:r>
                        <a:rPr lang="ru-RU" sz="1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73%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81%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77%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92%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79%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63%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75%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74%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77%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4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Удовлетворительно</a:t>
                      </a:r>
                      <a:r>
                        <a:rPr lang="ru-RU" sz="11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, 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21%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27%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19%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23%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8%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21%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37%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25%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26%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23%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90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 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Средний бал по специальности (по результатам ВКР)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4,3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4,3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4,8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4,2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4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Количество выпускных квалификационных работ, выполненных: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 dirty="0">
                        <a:solidFill>
                          <a:schemeClr val="tx2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по темам, предложенным студентам, чел.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89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61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49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300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solidFill>
                          <a:schemeClr val="tx2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по заявкам организаций, учреждений, чел.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123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54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70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337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100">
                        <a:solidFill>
                          <a:schemeClr val="tx2"/>
                        </a:solidFill>
                        <a:latin typeface="Calibri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в области поисковых исследований,  чел.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22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804" marR="6580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514" y="-8602"/>
            <a:ext cx="9144508" cy="705773"/>
          </a:xfrm>
        </p:spPr>
        <p:txBody>
          <a:bodyPr/>
          <a:lstStyle/>
          <a:p>
            <a:pPr algn="ctr"/>
            <a:r>
              <a:rPr lang="ru-RU" sz="2300" dirty="0" smtClean="0">
                <a:solidFill>
                  <a:schemeClr val="accent1">
                    <a:lumMod val="50000"/>
                  </a:schemeClr>
                </a:solidFill>
              </a:rPr>
              <a:t>Распределение дипломов государственного образца по направлениям подготовки.</a:t>
            </a:r>
            <a:endParaRPr lang="ru-RU" sz="23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36297"/>
            <a:ext cx="8748464" cy="4211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2891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итоги учебной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55656"/>
            <a:ext cx="9144000" cy="529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0"/>
            <a:ext cx="8572027" cy="743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700" b="1" dirty="0" smtClean="0"/>
              <a:t>% трудоустройства выпускников за 5 лет</a:t>
            </a:r>
            <a:endParaRPr lang="en-US" sz="2700" b="1" dirty="0" smtClean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gray">
          <a:xfrm>
            <a:off x="0" y="2444485"/>
            <a:ext cx="9144000" cy="40321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ECECE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gray">
          <a:xfrm>
            <a:off x="0" y="2464646"/>
            <a:ext cx="9144000" cy="108365"/>
          </a:xfrm>
          <a:prstGeom prst="rect">
            <a:avLst/>
          </a:prstGeom>
          <a:gradFill rotWithShape="1">
            <a:gsLst>
              <a:gs pos="0">
                <a:srgbClr val="CFCFCF"/>
              </a:gs>
              <a:gs pos="100000">
                <a:srgbClr val="5F5F5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427984" y="2139702"/>
            <a:ext cx="1345521" cy="819224"/>
            <a:chOff x="2789" y="1735"/>
            <a:chExt cx="847" cy="688"/>
          </a:xfrm>
        </p:grpSpPr>
        <p:sp>
          <p:nvSpPr>
            <p:cNvPr id="9267" name="Oval 13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8" name="Oval 14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9" name="Oval 15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0" name="Oval 16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1" name="Oval 17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73" name="Oval 1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4" name="Oval 2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5" name="Oval 2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6" name="Oval 2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22" name="Oval 30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3399FF"/>
              </a:gs>
              <a:gs pos="100000">
                <a:srgbClr val="FFFFFF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3" name="Oval 31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000000">
                  <a:alpha val="89998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4" name="Oval 32"/>
          <p:cNvSpPr>
            <a:spLocks noChangeArrowheads="1"/>
          </p:cNvSpPr>
          <p:nvPr/>
        </p:nvSpPr>
        <p:spPr bwMode="gray">
          <a:xfrm>
            <a:off x="6558786" y="2272407"/>
            <a:ext cx="1501742" cy="505441"/>
          </a:xfrm>
          <a:prstGeom prst="ellipse">
            <a:avLst/>
          </a:prstGeom>
          <a:gradFill rotWithShape="1">
            <a:gsLst>
              <a:gs pos="0">
                <a:srgbClr val="1C538A"/>
              </a:gs>
              <a:gs pos="50000">
                <a:srgbClr val="3399FF"/>
              </a:gs>
              <a:gs pos="100000">
                <a:srgbClr val="1C538A"/>
              </a:gs>
            </a:gsLst>
            <a:lin ang="189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5" name="Oval 33"/>
          <p:cNvSpPr>
            <a:spLocks noChangeArrowheads="1"/>
          </p:cNvSpPr>
          <p:nvPr/>
        </p:nvSpPr>
        <p:spPr bwMode="gray">
          <a:xfrm>
            <a:off x="6558786" y="2273668"/>
            <a:ext cx="1501742" cy="505441"/>
          </a:xfrm>
          <a:prstGeom prst="ellipse">
            <a:avLst/>
          </a:prstGeom>
          <a:gradFill rotWithShape="1">
            <a:gsLst>
              <a:gs pos="0">
                <a:srgbClr val="2061A2"/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6" name="Oval 34"/>
          <p:cNvSpPr>
            <a:spLocks noChangeArrowheads="1"/>
          </p:cNvSpPr>
          <p:nvPr/>
        </p:nvSpPr>
        <p:spPr bwMode="gray">
          <a:xfrm>
            <a:off x="6631856" y="2272407"/>
            <a:ext cx="1353081" cy="505441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716418" y="2036232"/>
            <a:ext cx="3248362" cy="982834"/>
            <a:chOff x="2320" y="1706"/>
            <a:chExt cx="3098" cy="1252"/>
          </a:xfrm>
        </p:grpSpPr>
        <p:sp>
          <p:nvSpPr>
            <p:cNvPr id="9263" name="Oval 3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4" name="Oval 3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5" name="Oval 38"/>
            <p:cNvSpPr>
              <a:spLocks noChangeArrowheads="1"/>
            </p:cNvSpPr>
            <p:nvPr/>
          </p:nvSpPr>
          <p:spPr bwMode="gray">
            <a:xfrm>
              <a:off x="4225" y="1776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6" name="Oval 39"/>
            <p:cNvSpPr>
              <a:spLocks noChangeArrowheads="1"/>
            </p:cNvSpPr>
            <p:nvPr/>
          </p:nvSpPr>
          <p:spPr bwMode="gray">
            <a:xfrm>
              <a:off x="2320" y="1838"/>
              <a:ext cx="955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700" b="1" dirty="0" smtClean="0">
                  <a:solidFill>
                    <a:srgbClr val="FF0000"/>
                  </a:solidFill>
                </a:rPr>
                <a:t>541</a:t>
              </a:r>
              <a:r>
                <a:rPr lang="ru-RU" b="1" dirty="0" smtClean="0">
                  <a:solidFill>
                    <a:srgbClr val="FF0000"/>
                  </a:solidFill>
                </a:rPr>
                <a:t> </a:t>
              </a:r>
              <a:r>
                <a:rPr lang="ru-RU" sz="1300" b="1" dirty="0">
                  <a:solidFill>
                    <a:srgbClr val="FF0000"/>
                  </a:solidFill>
                </a:rPr>
                <a:t>чел</a:t>
              </a:r>
              <a:r>
                <a:rPr lang="ru-RU" sz="1300" b="1" dirty="0"/>
                <a:t>;</a:t>
              </a:r>
            </a:p>
            <a:p>
              <a:pPr algn="ctr"/>
              <a:r>
                <a:rPr lang="ru-RU" sz="1300" b="1" dirty="0" smtClean="0"/>
                <a:t>82,1%</a:t>
              </a:r>
              <a:endParaRPr lang="ru-RU" sz="1300" b="1" dirty="0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2378600" y="2127453"/>
            <a:ext cx="1345521" cy="819224"/>
            <a:chOff x="2789" y="1735"/>
            <a:chExt cx="847" cy="688"/>
          </a:xfrm>
        </p:grpSpPr>
        <p:sp>
          <p:nvSpPr>
            <p:cNvPr id="925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5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398113" y="2127453"/>
            <a:ext cx="1343002" cy="819224"/>
            <a:chOff x="2789" y="1735"/>
            <a:chExt cx="847" cy="688"/>
          </a:xfrm>
        </p:grpSpPr>
        <p:sp>
          <p:nvSpPr>
            <p:cNvPr id="9243" name="Oval 66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4" name="Oval 67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5" name="Oval 68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6" name="Oval 69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7" name="Oval 70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" name="Group 71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49" name="Oval 72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0" name="Oval 73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1" name="Oval 74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2" name="Oval 75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30" name="Text Box 76"/>
          <p:cNvSpPr txBox="1">
            <a:spLocks noChangeArrowheads="1"/>
          </p:cNvSpPr>
          <p:nvPr/>
        </p:nvSpPr>
        <p:spPr bwMode="gray">
          <a:xfrm rot="3925970">
            <a:off x="1037474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1" name="Text Box 78"/>
          <p:cNvSpPr txBox="1">
            <a:spLocks noChangeArrowheads="1"/>
          </p:cNvSpPr>
          <p:nvPr/>
        </p:nvSpPr>
        <p:spPr bwMode="gray">
          <a:xfrm rot="3925970">
            <a:off x="3014180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2" name="Text Box 82"/>
          <p:cNvSpPr txBox="1">
            <a:spLocks noChangeArrowheads="1"/>
          </p:cNvSpPr>
          <p:nvPr/>
        </p:nvSpPr>
        <p:spPr bwMode="gray">
          <a:xfrm rot="3925970">
            <a:off x="7285075" y="3551405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3" name="Text Box 84"/>
          <p:cNvSpPr txBox="1">
            <a:spLocks noChangeArrowheads="1"/>
          </p:cNvSpPr>
          <p:nvPr/>
        </p:nvSpPr>
        <p:spPr bwMode="gray">
          <a:xfrm>
            <a:off x="680319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12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4" name="Text Box 85"/>
          <p:cNvSpPr txBox="1">
            <a:spLocks noChangeArrowheads="1"/>
          </p:cNvSpPr>
          <p:nvPr/>
        </p:nvSpPr>
        <p:spPr bwMode="gray">
          <a:xfrm>
            <a:off x="2736396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13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5" name="Text Box 86"/>
          <p:cNvSpPr txBox="1">
            <a:spLocks noChangeArrowheads="1"/>
          </p:cNvSpPr>
          <p:nvPr/>
        </p:nvSpPr>
        <p:spPr bwMode="gray">
          <a:xfrm>
            <a:off x="4716882" y="1509534"/>
            <a:ext cx="81890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dirty="0">
                <a:latin typeface="Verdana" pitchFamily="34" charset="0"/>
              </a:rPr>
              <a:t>20</a:t>
            </a:r>
            <a:r>
              <a:rPr lang="ru-RU" dirty="0" smtClean="0">
                <a:latin typeface="Verdana" pitchFamily="34" charset="0"/>
              </a:rPr>
              <a:t>14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9236" name="Text Box 87"/>
          <p:cNvSpPr txBox="1">
            <a:spLocks noChangeArrowheads="1"/>
          </p:cNvSpPr>
          <p:nvPr/>
        </p:nvSpPr>
        <p:spPr bwMode="gray">
          <a:xfrm>
            <a:off x="6704929" y="1476771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dirty="0" smtClean="0">
                <a:latin typeface="Verdana" pitchFamily="34" charset="0"/>
              </a:rPr>
              <a:t>5</a:t>
            </a:r>
            <a:endParaRPr lang="en-US" sz="2200" b="1" dirty="0">
              <a:latin typeface="Verdana" pitchFamily="34" charset="0"/>
            </a:endParaRPr>
          </a:p>
        </p:txBody>
      </p:sp>
      <p:cxnSp>
        <p:nvCxnSpPr>
          <p:cNvPr id="9237" name="AutoShape 88"/>
          <p:cNvCxnSpPr>
            <a:cxnSpLocks noChangeShapeType="1"/>
            <a:stCxn id="9233" idx="3"/>
            <a:endCxn id="9234" idx="1"/>
          </p:cNvCxnSpPr>
          <p:nvPr/>
        </p:nvCxnSpPr>
        <p:spPr bwMode="gray">
          <a:xfrm>
            <a:off x="1499225" y="1689254"/>
            <a:ext cx="1237171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8" name="AutoShape 89"/>
          <p:cNvCxnSpPr>
            <a:cxnSpLocks noChangeShapeType="1"/>
            <a:stCxn id="9234" idx="3"/>
            <a:endCxn id="9235" idx="1"/>
          </p:cNvCxnSpPr>
          <p:nvPr/>
        </p:nvCxnSpPr>
        <p:spPr bwMode="gray">
          <a:xfrm>
            <a:off x="3555302" y="1689254"/>
            <a:ext cx="116158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9" name="AutoShape 90"/>
          <p:cNvCxnSpPr>
            <a:cxnSpLocks noChangeShapeType="1"/>
            <a:stCxn id="9235" idx="3"/>
            <a:endCxn id="9236" idx="1"/>
          </p:cNvCxnSpPr>
          <p:nvPr/>
        </p:nvCxnSpPr>
        <p:spPr bwMode="gray">
          <a:xfrm flipV="1">
            <a:off x="5535788" y="1687269"/>
            <a:ext cx="116914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0" name="Oval 39"/>
          <p:cNvSpPr>
            <a:spLocks noChangeArrowheads="1"/>
          </p:cNvSpPr>
          <p:nvPr/>
        </p:nvSpPr>
        <p:spPr bwMode="gray">
          <a:xfrm>
            <a:off x="2555776" y="2139702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389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61,6%</a:t>
            </a:r>
            <a:endParaRPr lang="ru-RU" sz="1300" b="1" dirty="0"/>
          </a:p>
        </p:txBody>
      </p:sp>
      <p:sp>
        <p:nvSpPr>
          <p:cNvPr id="9241" name="Oval 39"/>
          <p:cNvSpPr>
            <a:spLocks noChangeArrowheads="1"/>
          </p:cNvSpPr>
          <p:nvPr/>
        </p:nvSpPr>
        <p:spPr bwMode="gray">
          <a:xfrm>
            <a:off x="683568" y="2139702"/>
            <a:ext cx="1080951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352</a:t>
            </a:r>
            <a:r>
              <a:rPr lang="ru-RU" sz="1300" b="1" dirty="0" smtClean="0"/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44,8%</a:t>
            </a:r>
            <a:endParaRPr lang="ru-RU" sz="1300" b="1" dirty="0"/>
          </a:p>
        </p:txBody>
      </p:sp>
      <p:cxnSp>
        <p:nvCxnSpPr>
          <p:cNvPr id="61" name="AutoShape 90"/>
          <p:cNvCxnSpPr>
            <a:cxnSpLocks noChangeShapeType="1"/>
          </p:cNvCxnSpPr>
          <p:nvPr/>
        </p:nvCxnSpPr>
        <p:spPr bwMode="gray">
          <a:xfrm flipV="1">
            <a:off x="755576" y="3939902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3275856" y="3507854"/>
            <a:ext cx="1345521" cy="819224"/>
            <a:chOff x="2789" y="1735"/>
            <a:chExt cx="847" cy="688"/>
          </a:xfrm>
        </p:grpSpPr>
        <p:sp>
          <p:nvSpPr>
            <p:cNvPr id="6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0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6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r>
                  <a:rPr lang="ru-RU" dirty="0" smtClean="0"/>
                  <a:t>5</a:t>
                </a:r>
                <a:endParaRPr lang="ru-RU" dirty="0"/>
              </a:p>
            </p:txBody>
          </p:sp>
        </p:grpSp>
      </p:grpSp>
      <p:sp>
        <p:nvSpPr>
          <p:cNvPr id="73" name="Text Box 87"/>
          <p:cNvSpPr txBox="1">
            <a:spLocks noChangeArrowheads="1"/>
          </p:cNvSpPr>
          <p:nvPr/>
        </p:nvSpPr>
        <p:spPr bwMode="gray">
          <a:xfrm>
            <a:off x="2051720" y="3723878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dirty="0" smtClean="0">
                <a:latin typeface="Verdana" pitchFamily="34" charset="0"/>
              </a:rPr>
              <a:t>6</a:t>
            </a:r>
            <a:endParaRPr lang="en-US" sz="2200" b="1" dirty="0">
              <a:latin typeface="Verdana" pitchFamily="34" charset="0"/>
            </a:endParaRPr>
          </a:p>
        </p:txBody>
      </p:sp>
      <p:sp>
        <p:nvSpPr>
          <p:cNvPr id="74" name="Oval 39"/>
          <p:cNvSpPr>
            <a:spLocks noChangeArrowheads="1"/>
          </p:cNvSpPr>
          <p:nvPr/>
        </p:nvSpPr>
        <p:spPr bwMode="gray">
          <a:xfrm>
            <a:off x="6804248" y="2139702"/>
            <a:ext cx="1001351" cy="72692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500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>
                <a:solidFill>
                  <a:srgbClr val="FF0000"/>
                </a:solidFill>
              </a:rPr>
              <a:t>чел</a:t>
            </a:r>
            <a:r>
              <a:rPr lang="ru-RU" sz="1300" b="1" dirty="0"/>
              <a:t>;</a:t>
            </a:r>
          </a:p>
          <a:p>
            <a:pPr algn="ctr"/>
            <a:r>
              <a:rPr lang="ru-RU" sz="1300" b="1" dirty="0" smtClean="0"/>
              <a:t>85,4%</a:t>
            </a:r>
            <a:endParaRPr lang="ru-RU" sz="1300" b="1" dirty="0"/>
          </a:p>
        </p:txBody>
      </p:sp>
      <p:sp>
        <p:nvSpPr>
          <p:cNvPr id="75" name="Oval 39"/>
          <p:cNvSpPr>
            <a:spLocks noChangeArrowheads="1"/>
          </p:cNvSpPr>
          <p:nvPr/>
        </p:nvSpPr>
        <p:spPr bwMode="gray">
          <a:xfrm>
            <a:off x="3555302" y="3656696"/>
            <a:ext cx="948041" cy="654678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dirty="0" smtClean="0">
                <a:solidFill>
                  <a:srgbClr val="FF0000"/>
                </a:solidFill>
              </a:rPr>
              <a:t>619</a:t>
            </a:r>
            <a:r>
              <a:rPr lang="ru-RU" sz="1700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dirty="0" smtClean="0"/>
              <a:t>86,0</a:t>
            </a:r>
            <a:r>
              <a:rPr lang="ru-RU" sz="1300" b="1" dirty="0" smtClean="0"/>
              <a:t>%</a:t>
            </a:r>
            <a:endParaRPr lang="ru-RU" sz="1300" b="1" dirty="0"/>
          </a:p>
        </p:txBody>
      </p:sp>
      <p:pic>
        <p:nvPicPr>
          <p:cNvPr id="7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ntienphat.vn/wp-content/uploads/2015/01/in-do-an-tot-nghiep-tien-phat1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5" y="2574998"/>
            <a:ext cx="4351851" cy="254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6019" name="WordArt 3"/>
          <p:cNvSpPr>
            <a:spLocks noChangeArrowheads="1" noChangeShapeType="1" noTextEdit="1"/>
          </p:cNvSpPr>
          <p:nvPr/>
        </p:nvSpPr>
        <p:spPr bwMode="gray">
          <a:xfrm>
            <a:off x="2411760" y="1886550"/>
            <a:ext cx="6552728" cy="137689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dirty="0"/>
              <a:t>Мониторинг </a:t>
            </a:r>
            <a:endParaRPr lang="ru-RU" sz="5400" dirty="0" smtClean="0"/>
          </a:p>
          <a:p>
            <a:pPr algn="ctr"/>
            <a:r>
              <a:rPr lang="ru-RU" sz="5400" dirty="0" smtClean="0"/>
              <a:t>качества </a:t>
            </a:r>
            <a:r>
              <a:rPr lang="ru-RU" sz="5400" dirty="0"/>
              <a:t>обученности</a:t>
            </a:r>
            <a:endParaRPr lang="ru-RU" sz="5400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107763" dir="2700000" algn="ctr" rotWithShape="0">
                  <a:srgbClr val="C0C0C0">
                    <a:alpha val="50000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144" y="1351239"/>
            <a:ext cx="1509464" cy="102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371600" y="3846555"/>
            <a:ext cx="7592888" cy="668295"/>
          </a:xfrm>
        </p:spPr>
        <p:txBody>
          <a:bodyPr/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За 2015-2016 учебный год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585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486"/>
            <a:ext cx="9036496" cy="422672"/>
          </a:xfrm>
        </p:spPr>
        <p:txBody>
          <a:bodyPr/>
          <a:lstStyle/>
          <a:p>
            <a:pPr algn="ctr"/>
            <a:r>
              <a:rPr lang="ru-RU" sz="1800" i="0" dirty="0" smtClean="0">
                <a:solidFill>
                  <a:schemeClr val="accent5">
                    <a:lumMod val="25000"/>
                  </a:schemeClr>
                </a:solidFill>
              </a:rPr>
              <a:t>Показатели успеваемости обучающихся </a:t>
            </a:r>
            <a:r>
              <a:rPr lang="ru-RU" sz="1800" i="0" dirty="0">
                <a:solidFill>
                  <a:schemeClr val="accent5">
                    <a:lumMod val="25000"/>
                  </a:schemeClr>
                </a:solidFill>
              </a:rPr>
              <a:t>отделений колледжа за </a:t>
            </a:r>
            <a:r>
              <a:rPr lang="ru-RU" sz="1800" i="0" dirty="0" smtClean="0">
                <a:solidFill>
                  <a:schemeClr val="accent5">
                    <a:lumMod val="25000"/>
                  </a:schemeClr>
                </a:solidFill>
              </a:rPr>
              <a:t>2015/2016 учебного года</a:t>
            </a:r>
            <a:r>
              <a:rPr lang="ru-RU" sz="1800" i="0" dirty="0">
                <a:solidFill>
                  <a:schemeClr val="accent5">
                    <a:lumMod val="25000"/>
                  </a:schemeClr>
                </a:solidFill>
              </a:rPr>
              <a:t/>
            </a:r>
            <a:br>
              <a:rPr lang="ru-RU" sz="1800" i="0" dirty="0">
                <a:solidFill>
                  <a:schemeClr val="accent5">
                    <a:lumMod val="25000"/>
                  </a:schemeClr>
                </a:solidFill>
              </a:rPr>
            </a:br>
            <a:endParaRPr lang="ru-RU" sz="1800" b="0" dirty="0">
              <a:solidFill>
                <a:schemeClr val="accent5">
                  <a:lumMod val="2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66906034"/>
              </p:ext>
            </p:extLst>
          </p:nvPr>
        </p:nvGraphicFramePr>
        <p:xfrm>
          <a:off x="107502" y="627534"/>
          <a:ext cx="8856987" cy="3977347"/>
        </p:xfrm>
        <a:graphic>
          <a:graphicData uri="http://schemas.openxmlformats.org/drawingml/2006/table">
            <a:tbl>
              <a:tblPr/>
              <a:tblGrid>
                <a:gridCol w="2088234"/>
                <a:gridCol w="864096"/>
                <a:gridCol w="885843"/>
                <a:gridCol w="836469"/>
                <a:gridCol w="836469"/>
                <a:gridCol w="836469"/>
                <a:gridCol w="836469"/>
                <a:gridCol w="836469"/>
                <a:gridCol w="836469"/>
              </a:tblGrid>
              <a:tr h="14401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Отделение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600" b="0" i="0" u="none" strike="noStrike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студентов</a:t>
                      </a:r>
                      <a:endParaRPr lang="ru-RU" sz="1600" b="0" i="0" u="none" strike="noStrike" dirty="0">
                        <a:solidFill>
                          <a:schemeClr val="accent5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обучающихся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 по отделению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082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sng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</a:t>
                      </a:r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«отлично»</a:t>
                      </a:r>
                      <a:endParaRPr lang="ru-RU" sz="1600" b="1" i="0" u="sng" strike="noStrike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«</a:t>
                      </a:r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хорошо» и «отлично»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 одну или две оценки «Три»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 смешанные оценки (3,4,5)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 н/а (до 2-х)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Имеющих 3-и и более н/а</a:t>
                      </a:r>
                    </a:p>
                  </a:txBody>
                  <a:tcPr marL="9000" marR="9000" marT="90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7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Гостиничный сервис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2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Ресторанный сервис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18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Общеобразовательная подготовка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62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Коммерция и строительство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000" marR="9000" marT="900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9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2258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644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000" marR="9000" marT="90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76039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8843"/>
            <a:ext cx="9144000" cy="422672"/>
          </a:xfrm>
        </p:spPr>
        <p:txBody>
          <a:bodyPr/>
          <a:lstStyle/>
          <a:p>
            <a:pPr algn="ctr"/>
            <a:r>
              <a:rPr lang="ru-RU" sz="1800" i="0" dirty="0">
                <a:solidFill>
                  <a:schemeClr val="accent1">
                    <a:lumMod val="50000"/>
                  </a:schemeClr>
                </a:solidFill>
              </a:rPr>
              <a:t>Показатели успеваемости </a:t>
            </a:r>
            <a:r>
              <a:rPr lang="ru-RU" sz="1800" i="0" dirty="0" smtClean="0">
                <a:solidFill>
                  <a:schemeClr val="accent1">
                    <a:lumMod val="50000"/>
                  </a:schemeClr>
                </a:solidFill>
              </a:rPr>
              <a:t>(%) по колледжу за 2015/2016 учебный год</a:t>
            </a:r>
            <a:r>
              <a:rPr lang="ru-RU" i="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i="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3127965877"/>
              </p:ext>
            </p:extLst>
          </p:nvPr>
        </p:nvGraphicFramePr>
        <p:xfrm>
          <a:off x="683568" y="919162"/>
          <a:ext cx="7920880" cy="3884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057612164"/>
              </p:ext>
            </p:extLst>
          </p:nvPr>
        </p:nvGraphicFramePr>
        <p:xfrm>
          <a:off x="467544" y="1203598"/>
          <a:ext cx="8280920" cy="3768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86105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349" y="123478"/>
            <a:ext cx="9144000" cy="422672"/>
          </a:xfrm>
        </p:spPr>
        <p:txBody>
          <a:bodyPr/>
          <a:lstStyle/>
          <a:p>
            <a:pPr algn="ctr"/>
            <a:r>
              <a:rPr lang="ru-RU" sz="2500" dirty="0" smtClean="0">
                <a:solidFill>
                  <a:schemeClr val="tx1">
                    <a:lumMod val="75000"/>
                  </a:schemeClr>
                </a:solidFill>
              </a:rPr>
              <a:t>Показатели качества знаний по итогам </a:t>
            </a:r>
            <a:br>
              <a:rPr lang="ru-RU" sz="2500" dirty="0" smtClean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sz="2500" dirty="0" smtClean="0">
                <a:solidFill>
                  <a:schemeClr val="tx1">
                    <a:lumMod val="75000"/>
                  </a:schemeClr>
                </a:solidFill>
              </a:rPr>
              <a:t>2015/2016 учебного года </a:t>
            </a:r>
            <a:endParaRPr lang="ru-RU" sz="2500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32573255"/>
              </p:ext>
            </p:extLst>
          </p:nvPr>
        </p:nvGraphicFramePr>
        <p:xfrm>
          <a:off x="179512" y="915565"/>
          <a:ext cx="8568951" cy="3900228"/>
        </p:xfrm>
        <a:graphic>
          <a:graphicData uri="http://schemas.openxmlformats.org/drawingml/2006/table">
            <a:tbl>
              <a:tblPr/>
              <a:tblGrid>
                <a:gridCol w="1773994"/>
                <a:gridCol w="1091351"/>
                <a:gridCol w="1091351"/>
                <a:gridCol w="1247258"/>
                <a:gridCol w="1247258"/>
                <a:gridCol w="1156312"/>
                <a:gridCol w="961427"/>
              </a:tblGrid>
              <a:tr h="6599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Отделение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latin typeface="Arial Cyr"/>
                        </a:rPr>
                        <a:t>Качество </a:t>
                      </a:r>
                      <a:r>
                        <a:rPr lang="ru-RU" sz="1200" b="1" i="0" u="none" strike="noStrike" dirty="0">
                          <a:latin typeface="Arial Cyr"/>
                        </a:rPr>
                        <a:t>знаний на отделении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Средний балл на отделении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 Cyr"/>
                        </a:rPr>
                        <a:t>Самое низкое </a:t>
                      </a:r>
                      <a:r>
                        <a:rPr lang="ru-RU" sz="1200" b="1" i="0" u="none" strike="noStrike" dirty="0" smtClean="0">
                          <a:latin typeface="Arial Cyr"/>
                        </a:rPr>
                        <a:t>качество знаний</a:t>
                      </a:r>
                      <a:endParaRPr lang="ru-RU" sz="1200" b="1" i="0" u="none" strike="noStrike" dirty="0">
                        <a:latin typeface="Arial Cyr"/>
                      </a:endParaRP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Самое высокое </a:t>
                      </a:r>
                      <a:r>
                        <a:rPr lang="ru-RU" sz="1200" b="1" i="0" u="none" strike="noStrike" dirty="0" smtClean="0">
                          <a:solidFill>
                            <a:srgbClr val="C00000"/>
                          </a:solidFill>
                          <a:latin typeface="Arial Cyr"/>
                        </a:rPr>
                        <a:t>качество знаний</a:t>
                      </a:r>
                      <a:endParaRPr lang="ru-RU" sz="1200" b="1" i="0" u="none" strike="noStrike" dirty="0">
                        <a:solidFill>
                          <a:srgbClr val="C00000"/>
                        </a:solidFill>
                        <a:latin typeface="Arial Cyr"/>
                      </a:endParaRP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9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%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 Cyr"/>
                        </a:rPr>
                        <a:t>№ группы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%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Arial Cyr"/>
                        </a:rPr>
                        <a:t>№ группы</a:t>
                      </a:r>
                    </a:p>
                  </a:txBody>
                  <a:tcPr marL="9485" marR="9485" marT="948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 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70,6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3,9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58,3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221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82,3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Arial Cyr"/>
                        </a:rPr>
                        <a:t>226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Гостиничный сервис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77,4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4,1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62,5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215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86,1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Arial Cyr"/>
                        </a:rPr>
                        <a:t>115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Ресторанный сервис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68,4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3,7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45,2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241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93,6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147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Общеобразовательная подготовка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48,2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3,5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31,1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140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Arial Cyr"/>
                        </a:rPr>
                        <a:t>69,4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121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317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Коммерция и строительство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latin typeface="Arial Cyr"/>
                        </a:rPr>
                        <a:t>72,8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4,1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43,6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142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88,1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280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20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колледжу: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67,5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3,9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C00000"/>
                          </a:solidFill>
                          <a:latin typeface="Arial Cyr"/>
                        </a:rPr>
                        <a:t> </a:t>
                      </a:r>
                    </a:p>
                  </a:txBody>
                  <a:tcPr marL="9485" marR="9485" marT="948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5880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0" y="0"/>
            <a:ext cx="8892480" cy="62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Качество знаний (средний показатель) по отделениям</a:t>
            </a:r>
            <a:r>
              <a:rPr kumimoji="0" lang="ru-RU" sz="2000" b="1" i="1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колледжа за 2015-2016 учебный год</a:t>
            </a:r>
            <a:endParaRPr kumimoji="0" lang="ru-RU" sz="2000" b="1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048669853"/>
              </p:ext>
            </p:extLst>
          </p:nvPr>
        </p:nvGraphicFramePr>
        <p:xfrm>
          <a:off x="251520" y="987574"/>
          <a:ext cx="8712968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19130077"/>
              </p:ext>
            </p:extLst>
          </p:nvPr>
        </p:nvGraphicFramePr>
        <p:xfrm>
          <a:off x="214282" y="987574"/>
          <a:ext cx="8606190" cy="38524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black">
          <a:xfrm>
            <a:off x="0" y="123478"/>
            <a:ext cx="8172400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Группы,</a:t>
            </a:r>
            <a:r>
              <a:rPr kumimoji="0" lang="ru-RU" sz="2500" b="1" i="1" u="none" strike="noStrike" kern="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имеющий высокий средний балл</a:t>
            </a:r>
            <a:endParaRPr kumimoji="0" lang="ru-RU" sz="2500" b="1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496944" cy="422672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Качество знаний по отдельным предметам общеобразовательной подготовки</a:t>
            </a:r>
            <a:endParaRPr lang="ru-RU" sz="20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1543512"/>
              </p:ext>
            </p:extLst>
          </p:nvPr>
        </p:nvGraphicFramePr>
        <p:xfrm>
          <a:off x="1" y="1059581"/>
          <a:ext cx="8748466" cy="3744417"/>
        </p:xfrm>
        <a:graphic>
          <a:graphicData uri="http://schemas.openxmlformats.org/drawingml/2006/table">
            <a:tbl>
              <a:tblPr/>
              <a:tblGrid>
                <a:gridCol w="2078448"/>
                <a:gridCol w="1124161"/>
                <a:gridCol w="959285"/>
                <a:gridCol w="1219090"/>
                <a:gridCol w="1064204"/>
                <a:gridCol w="1064204"/>
                <a:gridCol w="1239074"/>
              </a:tblGrid>
              <a:tr h="12290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Специальность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Кол-во чел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Средний балл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Качество обучености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Качество знаний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Качество знаний по русскому языку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Качество знаний по  математике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ТПОП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35,9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ТУРИЗМ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97,5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56,8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34,8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350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ГОСТИНИЧНЫЙ СЕРВИС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46,8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30,3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21,2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ООПП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99,1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24,4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12,3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КОММЕРЦИЯ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66,5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65,3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61,2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35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СТРОИТЕЛЬСТВО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63,6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59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ТОВАРОВЕД</a:t>
                      </a:r>
                      <a:endParaRPr lang="ru-RU" sz="1600" b="0" i="0" u="none" strike="noStrike" dirty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78,3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Arial Cyr"/>
                        </a:rPr>
                        <a:t>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43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Итого: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57,3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52,4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chemeClr val="tx2">
                              <a:lumMod val="95000"/>
                              <a:lumOff val="5000"/>
                            </a:schemeClr>
                          </a:solidFill>
                          <a:latin typeface="Times New Roman"/>
                        </a:rPr>
                        <a:t>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471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349" y="123478"/>
            <a:ext cx="9144000" cy="42267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Основные показатели учебной работы по отделениям</a:t>
            </a:r>
            <a:endParaRPr lang="ru-RU" sz="25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24940738"/>
              </p:ext>
            </p:extLst>
          </p:nvPr>
        </p:nvGraphicFramePr>
        <p:xfrm>
          <a:off x="251521" y="1131588"/>
          <a:ext cx="8640958" cy="3497651"/>
        </p:xfrm>
        <a:graphic>
          <a:graphicData uri="http://schemas.openxmlformats.org/drawingml/2006/table">
            <a:tbl>
              <a:tblPr/>
              <a:tblGrid>
                <a:gridCol w="2200529"/>
                <a:gridCol w="1579890"/>
                <a:gridCol w="1476164"/>
                <a:gridCol w="1561030"/>
                <a:gridCol w="1823345"/>
              </a:tblGrid>
              <a:tr h="792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Отделение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Качество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обученности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Степень обученности (СОУ),%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Качество знаний </a:t>
                      </a:r>
                      <a:r>
                        <a:rPr lang="ru-RU" sz="16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Сред балл по отделению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Туризм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96,2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69,3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70,6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3,9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98,5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72,2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77,4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Ресторанный сервис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92,1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68,2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65,8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3,7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Общеобразовательная подготовка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96,7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55,4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48,2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3,5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Коммерция и строительство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99,8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69,6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72,8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4,1</a:t>
                      </a: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1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</a:rPr>
                        <a:t>Итого по колледжу: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96,7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66,9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67,0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</a:rPr>
                        <a:t>3,9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314" marR="6531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58800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347614"/>
            <a:ext cx="6840760" cy="2736304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/>
              <a:t>Педагогический </a:t>
            </a:r>
            <a:r>
              <a:rPr lang="ru-RU" sz="2400" b="1" dirty="0"/>
              <a:t>анализ </a:t>
            </a:r>
            <a:r>
              <a:rPr lang="ru-RU" sz="2400" b="1" dirty="0" smtClean="0"/>
              <a:t>результатов участия в  Интернет-экзамене </a:t>
            </a:r>
            <a:r>
              <a:rPr lang="ru-RU" sz="2400" b="1" dirty="0"/>
              <a:t>в сфере профессионального </a:t>
            </a:r>
            <a:r>
              <a:rPr lang="ru-RU" sz="2400" b="1" dirty="0" smtClean="0"/>
              <a:t>образования в рамках компетенстностного подхода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7614"/>
            <a:ext cx="10791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4035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147248" cy="422672"/>
          </a:xfrm>
        </p:spPr>
        <p:txBody>
          <a:bodyPr/>
          <a:lstStyle/>
          <a:p>
            <a:pPr algn="l"/>
            <a:r>
              <a:rPr lang="ru-RU" sz="1600" i="0" dirty="0">
                <a:latin typeface="Times New Roman"/>
                <a:ea typeface="Times New Roman"/>
              </a:rPr>
              <a:t>Результаты обучения студентов колледжа по дисциплинам циклов ОГСЭ, МЕН, ПД  на основе предложенной НИИ Мониторинга качества модели оценки знаний</a:t>
            </a:r>
            <a:br>
              <a:rPr lang="ru-RU" sz="1600" i="0" dirty="0">
                <a:latin typeface="Times New Roman"/>
                <a:ea typeface="Times New Roman"/>
              </a:rPr>
            </a:br>
            <a:endParaRPr lang="ru-RU" sz="1600" i="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843558"/>
            <a:ext cx="8568952" cy="72008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94388647"/>
              </p:ext>
            </p:extLst>
          </p:nvPr>
        </p:nvGraphicFramePr>
        <p:xfrm>
          <a:off x="174423" y="1000036"/>
          <a:ext cx="8712967" cy="3947974"/>
        </p:xfrm>
        <a:graphic>
          <a:graphicData uri="http://schemas.openxmlformats.org/drawingml/2006/table">
            <a:tbl>
              <a:tblPr/>
              <a:tblGrid>
                <a:gridCol w="1299302"/>
                <a:gridCol w="2777045"/>
                <a:gridCol w="1185194"/>
                <a:gridCol w="1725713"/>
                <a:gridCol w="1725713"/>
              </a:tblGrid>
              <a:tr h="6903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Цикл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Дисциплина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студентов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студентов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уровне обученности</a:t>
                      </a:r>
                      <a:b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ниже второго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критерия оценки результатов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обучения 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08.02.01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Строительство </a:t>
                      </a: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эксплуатация зданий и сооружений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672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ГСЭ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Основы философии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ПД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Инженерная графика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3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Основы электротехники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Техническая механика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 организации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91%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71451"/>
            <a:ext cx="7669088" cy="422672"/>
          </a:xfrm>
        </p:spPr>
        <p:txBody>
          <a:bodyPr/>
          <a:lstStyle/>
          <a:p>
            <a:r>
              <a:rPr lang="ru-RU" sz="2000" dirty="0" smtClean="0"/>
              <a:t>Таблица участия в интернет-экзамене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85873582"/>
              </p:ext>
            </p:extLst>
          </p:nvPr>
        </p:nvGraphicFramePr>
        <p:xfrm>
          <a:off x="323528" y="987574"/>
          <a:ext cx="8568952" cy="3960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65290"/>
                <a:gridCol w="1447665"/>
                <a:gridCol w="1475877"/>
                <a:gridCol w="1080120"/>
              </a:tblGrid>
              <a:tr h="7797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специальности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 дисциплин, утвержденных приказом № 226от 23.03.15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Кол-во дисциплин, по которым проведен экзамен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%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Туризм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Операционная деятельность в логистике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84,6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Гостиничный сервис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72,7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Организация обслуживания в общественном питании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50,0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Технология продукции общественного питания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25,0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Коммерция (по отраслям)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Строительство и эксплуатация зданий и сооружений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76,9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38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Товароведение и экспертиза качества потребительских товаров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71,4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818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Итого: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65,6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5116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71451"/>
            <a:ext cx="7525072" cy="422672"/>
          </a:xfrm>
        </p:spPr>
        <p:txBody>
          <a:bodyPr/>
          <a:lstStyle/>
          <a:p>
            <a:r>
              <a:rPr lang="ru-RU" sz="1800" dirty="0" smtClean="0"/>
              <a:t>Результаты колледжа в разрезе других образовательных организаций</a:t>
            </a:r>
            <a:endParaRPr lang="ru-RU" sz="1800" dirty="0"/>
          </a:p>
        </p:txBody>
      </p:sp>
      <p:pic>
        <p:nvPicPr>
          <p:cNvPr id="4" name="Picture 1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9542"/>
            <a:ext cx="8208912" cy="41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522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7391400" cy="470645"/>
          </a:xfrm>
        </p:spPr>
        <p:txBody>
          <a:bodyPr/>
          <a:lstStyle/>
          <a:p>
            <a:pPr algn="l"/>
            <a:r>
              <a:rPr lang="ru-RU" sz="1800" dirty="0" smtClean="0"/>
              <a:t>Список участников Федерального интернет-экзамена в сфере профессионального образования</a:t>
            </a:r>
            <a:endParaRPr lang="ru-RU" sz="1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1059582"/>
          <a:ext cx="8712967" cy="3816426"/>
        </p:xfrm>
        <a:graphic>
          <a:graphicData uri="http://schemas.openxmlformats.org/drawingml/2006/table">
            <a:tbl>
              <a:tblPr/>
              <a:tblGrid>
                <a:gridCol w="1171491"/>
                <a:gridCol w="2904854"/>
                <a:gridCol w="1185194"/>
                <a:gridCol w="1725714"/>
                <a:gridCol w="1725714"/>
              </a:tblGrid>
              <a:tr h="5884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Цикл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Дисциплина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студентов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студентов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уровне обученности</a:t>
                      </a:r>
                      <a:b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ниже второго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критерия оценки результатов обучения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12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38.02.05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Товароведение и экспертиза качества потребительских товаров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881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ГСЭ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Основы философии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0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ПД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Безопасность жизнедеятельности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0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Документационное обеспечение управления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4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Метрология и стандартизация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Бухгалтерский учет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3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обеспечение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8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Статистика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7391400" cy="470645"/>
          </a:xfrm>
        </p:spPr>
        <p:txBody>
          <a:bodyPr/>
          <a:lstStyle/>
          <a:p>
            <a:pPr algn="l"/>
            <a:r>
              <a:rPr lang="ru-RU" sz="1800" dirty="0" smtClean="0"/>
              <a:t>Федеральный интернет-экзамен в сфере профессионального образования</a:t>
            </a: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843559"/>
          <a:ext cx="8784976" cy="4210101"/>
        </p:xfrm>
        <a:graphic>
          <a:graphicData uri="http://schemas.openxmlformats.org/drawingml/2006/table">
            <a:tbl>
              <a:tblPr/>
              <a:tblGrid>
                <a:gridCol w="1140994"/>
                <a:gridCol w="2969042"/>
                <a:gridCol w="1194990"/>
                <a:gridCol w="1739975"/>
                <a:gridCol w="1739975"/>
              </a:tblGrid>
              <a:tr h="6605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Цикл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Дисциплина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студентов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студентов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уровне обученности</a:t>
                      </a:r>
                      <a:b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ниже второго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b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критерия оценки результатов обучения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97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43.02.11 </a:t>
                      </a:r>
                      <a:r>
                        <a:rPr lang="en-US" sz="120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Гостиничный </a:t>
                      </a:r>
                      <a:r>
                        <a:rPr lang="en-US" sz="1200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сервис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3297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ГСЭ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Основы философии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Психология общения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722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Информатика и информационно-коммуникационные технологии в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9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Экологические основы природопользования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2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ПД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Менеджмент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и документационное обеспечение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2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82%</a:t>
                      </a:r>
                      <a:endParaRPr lang="ru-RU" sz="12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2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915566"/>
          <a:ext cx="8712968" cy="3992880"/>
        </p:xfrm>
        <a:graphic>
          <a:graphicData uri="http://schemas.openxmlformats.org/drawingml/2006/table">
            <a:tbl>
              <a:tblPr/>
              <a:tblGrid>
                <a:gridCol w="1329765"/>
                <a:gridCol w="2746580"/>
                <a:gridCol w="1185195"/>
                <a:gridCol w="1725714"/>
                <a:gridCol w="1725714"/>
              </a:tblGrid>
              <a:tr h="5433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Цикл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Дисциплина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студентов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студентов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уровне обученности</a:t>
                      </a:r>
                      <a:b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ниже второго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критерия оценки результатов обучения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38.02.03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Операционная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деятельность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логистике</a:t>
                      </a:r>
                      <a:endParaRPr lang="ru-RU" sz="1100" b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206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ГСЭ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94%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Основы философии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80%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3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532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ПД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Анализ финансово-хозяйственной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Безопасность жизнедеятельности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Документационное обеспечение управления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Менеджмент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обеспечение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92%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Статистика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88%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6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Финансы, денежное обращение и кредит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75%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 организации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b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86%</a:t>
                      </a:r>
                      <a:endParaRPr lang="ru-RU" sz="1100" b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b="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800" dirty="0" smtClean="0"/>
              <a:t>Федеральный интернет-экзамен в сфере профессионального образования</a:t>
            </a:r>
            <a:endParaRPr lang="ru-RU" sz="1800" dirty="0"/>
          </a:p>
        </p:txBody>
      </p:sp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23478"/>
            <a:ext cx="7391400" cy="470645"/>
          </a:xfrm>
        </p:spPr>
        <p:txBody>
          <a:bodyPr/>
          <a:lstStyle/>
          <a:p>
            <a:pPr algn="l"/>
            <a:r>
              <a:rPr lang="ru-RU" sz="1800" dirty="0" smtClean="0"/>
              <a:t>Федеральный интернет-экзамен в сфере профессионального образования</a:t>
            </a: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1" y="915565"/>
          <a:ext cx="8784976" cy="4105997"/>
        </p:xfrm>
        <a:graphic>
          <a:graphicData uri="http://schemas.openxmlformats.org/drawingml/2006/table">
            <a:tbl>
              <a:tblPr/>
              <a:tblGrid>
                <a:gridCol w="1304974"/>
                <a:gridCol w="2805061"/>
                <a:gridCol w="1194989"/>
                <a:gridCol w="1739976"/>
                <a:gridCol w="1739976"/>
              </a:tblGrid>
              <a:tr h="616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Цикл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Дисциплина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студентов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Доля студентов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уровне обученности</a:t>
                      </a:r>
                      <a:b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ниже второго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Выполнение критерия оценки результатов обучения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38.02.04</a:t>
                      </a:r>
                      <a:r>
                        <a:rPr lang="ru-RU" sz="1100" b="1" baseline="0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Коммерция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</a:t>
                      </a: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dirty="0" err="1" smtClean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отраслям</a:t>
                      </a:r>
                      <a:r>
                        <a:rPr lang="en-US" sz="1100" b="1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 b="1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42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ГСЭ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93%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99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МЕН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Информационные технологии в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95%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468">
                <a:tc row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ПД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Безопасность жизнедеятельности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92%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69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Бухгалтерский учет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7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Правовое обеспечение профессиональной деятельности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Статистика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Экономика организации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fr-FR" sz="110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10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1100" dirty="0">
                          <a:solidFill>
                            <a:schemeClr val="tx2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endParaRPr lang="ru-RU" sz="1100" dirty="0">
                        <a:solidFill>
                          <a:schemeClr val="tx2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1130" marR="611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ubtk\Desktop\important_announ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1773" y="411510"/>
            <a:ext cx="863172" cy="58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cdb2004100l">
  <a:themeElements>
    <a:clrScheme name="100TGp_biz_diagram 3">
      <a:dk1>
        <a:srgbClr val="1D528D"/>
      </a:dk1>
      <a:lt1>
        <a:srgbClr val="FFFFFF"/>
      </a:lt1>
      <a:dk2>
        <a:srgbClr val="000000"/>
      </a:dk2>
      <a:lt2>
        <a:srgbClr val="DDDDDD"/>
      </a:lt2>
      <a:accent1>
        <a:srgbClr val="2F85F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C2FA"/>
      </a:accent5>
      <a:accent6>
        <a:srgbClr val="E78A00"/>
      </a:accent6>
      <a:hlink>
        <a:srgbClr val="5AD9F2"/>
      </a:hlink>
      <a:folHlink>
        <a:srgbClr val="969696"/>
      </a:folHlink>
    </a:clrScheme>
    <a:fontScheme name="100TGp_biz_diagram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0TGp_biz_diagram 1">
        <a:dk1>
          <a:srgbClr val="29698D"/>
        </a:dk1>
        <a:lt1>
          <a:srgbClr val="FFFFFF"/>
        </a:lt1>
        <a:dk2>
          <a:srgbClr val="000000"/>
        </a:dk2>
        <a:lt2>
          <a:srgbClr val="D6E1E2"/>
        </a:lt2>
        <a:accent1>
          <a:srgbClr val="0099CC"/>
        </a:accent1>
        <a:accent2>
          <a:srgbClr val="FF9933"/>
        </a:accent2>
        <a:accent3>
          <a:srgbClr val="FFFFFF"/>
        </a:accent3>
        <a:accent4>
          <a:srgbClr val="215978"/>
        </a:accent4>
        <a:accent5>
          <a:srgbClr val="AACAE2"/>
        </a:accent5>
        <a:accent6>
          <a:srgbClr val="E78A2D"/>
        </a:accent6>
        <a:hlink>
          <a:srgbClr val="33CCCC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2">
        <a:dk1>
          <a:srgbClr val="592C0D"/>
        </a:dk1>
        <a:lt1>
          <a:srgbClr val="FFFFFF"/>
        </a:lt1>
        <a:dk2>
          <a:srgbClr val="000000"/>
        </a:dk2>
        <a:lt2>
          <a:srgbClr val="C0C0C0"/>
        </a:lt2>
        <a:accent1>
          <a:srgbClr val="5B9569"/>
        </a:accent1>
        <a:accent2>
          <a:srgbClr val="5D8FC1"/>
        </a:accent2>
        <a:accent3>
          <a:srgbClr val="FFFFFF"/>
        </a:accent3>
        <a:accent4>
          <a:srgbClr val="4B2409"/>
        </a:accent4>
        <a:accent5>
          <a:srgbClr val="B5C8B9"/>
        </a:accent5>
        <a:accent6>
          <a:srgbClr val="5381AF"/>
        </a:accent6>
        <a:hlink>
          <a:srgbClr val="C5C059"/>
        </a:hlink>
        <a:folHlink>
          <a:srgbClr val="999C9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0TGp_biz_diagram 3">
        <a:dk1>
          <a:srgbClr val="1D528D"/>
        </a:dk1>
        <a:lt1>
          <a:srgbClr val="FFFFFF"/>
        </a:lt1>
        <a:dk2>
          <a:srgbClr val="000000"/>
        </a:dk2>
        <a:lt2>
          <a:srgbClr val="DDDDDD"/>
        </a:lt2>
        <a:accent1>
          <a:srgbClr val="2F85F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C2FA"/>
        </a:accent5>
        <a:accent6>
          <a:srgbClr val="E78A00"/>
        </a:accent6>
        <a:hlink>
          <a:srgbClr val="5AD9F2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cdb2004100l</Template>
  <TotalTime>1603</TotalTime>
  <Words>2039</Words>
  <Application>Microsoft Office PowerPoint</Application>
  <PresentationFormat>Экран (16:9)</PresentationFormat>
  <Paragraphs>829</Paragraphs>
  <Slides>24</Slides>
  <Notes>24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cdb2004100l</vt:lpstr>
      <vt:lpstr>Image</vt:lpstr>
      <vt:lpstr>ИТОГИ УЧЕБНОЙ РАБОТЫ ЗА  2015-2016 учебный год. (доклад по итогам внутреннего мониторинга )  </vt:lpstr>
      <vt:lpstr>Контингент  на 2016-2017 учебный год</vt:lpstr>
      <vt:lpstr>Динамика изменения контингента за последние 4 года.</vt:lpstr>
      <vt:lpstr>Выпуск 2016  -   732 человека </vt:lpstr>
      <vt:lpstr> Результаты государственной итоговой аттестации выпускников</vt:lpstr>
      <vt:lpstr>Распределение дипломов государственного образца по направлениям подготовки.</vt:lpstr>
      <vt:lpstr>итоги учебной работы</vt:lpstr>
      <vt:lpstr>% трудоустройства выпускников за 5 лет</vt:lpstr>
      <vt:lpstr>Слайд 9</vt:lpstr>
      <vt:lpstr>Показатели успеваемости обучающихся отделений колледжа за 2015/2016 учебного года </vt:lpstr>
      <vt:lpstr>Показатели успеваемости (%) по колледжу за 2015/2016 учебный год </vt:lpstr>
      <vt:lpstr>Показатели качества знаний по итогам  2015/2016 учебного года </vt:lpstr>
      <vt:lpstr>Слайд 13</vt:lpstr>
      <vt:lpstr>Слайд 14</vt:lpstr>
      <vt:lpstr>Качество знаний по отдельным предметам общеобразовательной подготовки</vt:lpstr>
      <vt:lpstr>Основные показатели учебной работы по отделениям</vt:lpstr>
      <vt:lpstr> Педагогический анализ результатов участия в  Интернет-экзамене в сфере профессионального образования в рамках компетенстностного подхода </vt:lpstr>
      <vt:lpstr>Результаты обучения студентов колледжа по дисциплинам циклов ОГСЭ, МЕН, ПД  на основе предложенной НИИ Мониторинга качества модели оценки знаний </vt:lpstr>
      <vt:lpstr>Таблица участия в интернет-экзамене.</vt:lpstr>
      <vt:lpstr>Результаты колледжа в разрезе других образовательных организаций</vt:lpstr>
      <vt:lpstr>Список участников Федерального интернет-экзамена в сфере профессионального образования</vt:lpstr>
      <vt:lpstr>Федеральный интернет-экзамен в сфере профессионального образования</vt:lpstr>
      <vt:lpstr>Федеральный интернет-экзамен в сфере профессионального образования</vt:lpstr>
      <vt:lpstr>Федеральный интернет-экзамен в сфере профессионального образования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 Template</dc:title>
  <dc:creator>Учебная часть</dc:creator>
  <cp:lastModifiedBy>ubtk</cp:lastModifiedBy>
  <cp:revision>118</cp:revision>
  <cp:lastPrinted>2016-08-26T15:34:35Z</cp:lastPrinted>
  <dcterms:created xsi:type="dcterms:W3CDTF">2013-03-06T14:16:40Z</dcterms:created>
  <dcterms:modified xsi:type="dcterms:W3CDTF">2016-09-12T12:53:50Z</dcterms:modified>
</cp:coreProperties>
</file>