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321" r:id="rId3"/>
    <p:sldId id="320" r:id="rId4"/>
    <p:sldId id="341" r:id="rId5"/>
    <p:sldId id="338" r:id="rId6"/>
    <p:sldId id="339" r:id="rId7"/>
    <p:sldId id="323" r:id="rId8"/>
    <p:sldId id="324" r:id="rId9"/>
    <p:sldId id="332" r:id="rId10"/>
    <p:sldId id="322" r:id="rId11"/>
    <p:sldId id="325" r:id="rId12"/>
    <p:sldId id="326" r:id="rId13"/>
    <p:sldId id="336" r:id="rId14"/>
    <p:sldId id="340" r:id="rId15"/>
    <p:sldId id="333" r:id="rId16"/>
    <p:sldId id="337" r:id="rId17"/>
    <p:sldId id="335" r:id="rId18"/>
    <p:sldId id="305" r:id="rId19"/>
    <p:sldId id="315" r:id="rId20"/>
    <p:sldId id="309" r:id="rId21"/>
    <p:sldId id="319" r:id="rId22"/>
    <p:sldId id="327" r:id="rId23"/>
    <p:sldId id="334" r:id="rId24"/>
    <p:sldId id="342" r:id="rId25"/>
    <p:sldId id="314" r:id="rId26"/>
    <p:sldId id="277" r:id="rId27"/>
  </p:sldIdLst>
  <p:sldSz cx="9144000" cy="5143500" type="screen16x9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33CCCC"/>
    <a:srgbClr val="CCCC00"/>
    <a:srgbClr val="FF9999"/>
    <a:srgbClr val="1D528D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 vertBarState="maximized">
    <p:restoredLeft sz="15026" autoAdjust="0"/>
    <p:restoredTop sz="94681" autoAdjust="0"/>
  </p:normalViewPr>
  <p:slideViewPr>
    <p:cSldViewPr>
      <p:cViewPr>
        <p:scale>
          <a:sx n="100" d="100"/>
          <a:sy n="100" d="100"/>
        </p:scale>
        <p:origin x="-1866" y="-6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4014" y="-10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btk\Desktop\&#1048;&#1090;&#1086;&#1075;&#1080;%20&#1076;&#1083;&#1103;%20&#1076;&#1080;&#1072;&#1075;&#1088;&#1072;&#1084;&#1084;&#1099;%20&#1087;&#1086;%20&#1082;&#1072;&#1095;&#1077;&#1089;&#1090;&#1074;&#1091;%20&#1079;&#1085;&#1072;&#1085;&#1080;&#1081;.xlsx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4826768240239571E-2"/>
          <c:y val="0.18092565184880383"/>
          <c:w val="0.58953934392820995"/>
          <c:h val="0.813169215215188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chemeClr val="accent5">
                  <a:lumMod val="90000"/>
                </a:schemeClr>
              </a:solidFill>
            </c:spPr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Общеобразовательной подготовки</c:v>
                </c:pt>
                <c:pt idx="4">
                  <c:v>Коммерции и строительства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8.8578088578088572</c:v>
                </c:pt>
                <c:pt idx="1">
                  <c:v>8.4239130434782616</c:v>
                </c:pt>
                <c:pt idx="2">
                  <c:v>8.8426527958387524</c:v>
                </c:pt>
                <c:pt idx="3">
                  <c:v>15.358361774744028</c:v>
                </c:pt>
                <c:pt idx="4">
                  <c:v>6.4676616915422889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242550369416018"/>
          <c:y val="1.8911690138975548E-2"/>
          <c:w val="0.34112434415272647"/>
          <c:h val="0.97564499073053956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Всего выдано: 644, из них 103 с отличием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Диплом 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19.01.17 Повар, кондитер</c:v>
                </c:pt>
                <c:pt idx="1">
                  <c:v>08.02.01 Строительство и эксплуатация зданий и сооружений</c:v>
                </c:pt>
                <c:pt idx="2">
                  <c:v>19.02.10 Технология продукции общественного питания</c:v>
                </c:pt>
                <c:pt idx="3">
                  <c:v>38.02.03 Операционная деятельность в логистике</c:v>
                </c:pt>
                <c:pt idx="4">
                  <c:v>38.02.04 Коммерция (по отраслям)</c:v>
                </c:pt>
                <c:pt idx="5">
                  <c:v>38.02.05 Товароведение и экспертиза качества потребительских товаров</c:v>
                </c:pt>
                <c:pt idx="6">
                  <c:v>43.02.01 Организация обслуживания в общественном питании</c:v>
                </c:pt>
                <c:pt idx="7">
                  <c:v>43.02.10 Туризм</c:v>
                </c:pt>
                <c:pt idx="8">
                  <c:v>43.02.11 Гостиничный сервис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62</c:v>
                </c:pt>
                <c:pt idx="1">
                  <c:v>37</c:v>
                </c:pt>
                <c:pt idx="2">
                  <c:v>86</c:v>
                </c:pt>
                <c:pt idx="3">
                  <c:v>30</c:v>
                </c:pt>
                <c:pt idx="4">
                  <c:v>61</c:v>
                </c:pt>
                <c:pt idx="5">
                  <c:v>44</c:v>
                </c:pt>
                <c:pt idx="6">
                  <c:v>89</c:v>
                </c:pt>
                <c:pt idx="7">
                  <c:v>58</c:v>
                </c:pt>
                <c:pt idx="8">
                  <c:v>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Диплом с отличием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6.1883962210826501E-3"/>
                  <c:y val="-6.5058009204427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941981105413251E-3"/>
                  <c:y val="-6.5058009204427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376792442165356E-2"/>
                  <c:y val="-6.50580092044270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829693386894634E-2"/>
                  <c:y val="9.7587013806641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829693386894634E-2"/>
                  <c:y val="-6.50580092044276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376792442165295E-2"/>
                  <c:y val="-9.7587013806641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641297165811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282594331623979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7.7354952763533094E-3"/>
                  <c:y val="-3.25290046022138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Лист1!$A$2:$A$10</c:f>
              <c:strCache>
                <c:ptCount val="9"/>
                <c:pt idx="0">
                  <c:v>19.01.17 Повар, кондитер</c:v>
                </c:pt>
                <c:pt idx="1">
                  <c:v>08.02.01 Строительство и эксплуатация зданий и сооружений</c:v>
                </c:pt>
                <c:pt idx="2">
                  <c:v>19.02.10 Технология продукции общественного питания</c:v>
                </c:pt>
                <c:pt idx="3">
                  <c:v>38.02.03 Операционная деятельность в логистике</c:v>
                </c:pt>
                <c:pt idx="4">
                  <c:v>38.02.04 Коммерция (по отраслям)</c:v>
                </c:pt>
                <c:pt idx="5">
                  <c:v>38.02.05 Товароведение и экспертиза качества потребительских товаров</c:v>
                </c:pt>
                <c:pt idx="6">
                  <c:v>43.02.01 Организация обслуживания в общественном питании</c:v>
                </c:pt>
                <c:pt idx="7">
                  <c:v>43.02.10 Туризм</c:v>
                </c:pt>
                <c:pt idx="8">
                  <c:v>43.02.11 Гостиничный сервис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14</c:v>
                </c:pt>
                <c:pt idx="1">
                  <c:v>6</c:v>
                </c:pt>
                <c:pt idx="2">
                  <c:v>4</c:v>
                </c:pt>
                <c:pt idx="3">
                  <c:v>10</c:v>
                </c:pt>
                <c:pt idx="4">
                  <c:v>16</c:v>
                </c:pt>
                <c:pt idx="5">
                  <c:v>15</c:v>
                </c:pt>
                <c:pt idx="6">
                  <c:v>13</c:v>
                </c:pt>
                <c:pt idx="7">
                  <c:v>8</c:v>
                </c:pt>
                <c:pt idx="8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484416"/>
        <c:axId val="205485952"/>
        <c:axId val="0"/>
      </c:bar3DChart>
      <c:catAx>
        <c:axId val="205484416"/>
        <c:scaling>
          <c:orientation val="minMax"/>
        </c:scaling>
        <c:delete val="0"/>
        <c:axPos val="b"/>
        <c:majorTickMark val="none"/>
        <c:minorTickMark val="none"/>
        <c:tickLblPos val="nextTo"/>
        <c:crossAx val="205485952"/>
        <c:crosses val="autoZero"/>
        <c:auto val="1"/>
        <c:lblAlgn val="ctr"/>
        <c:lblOffset val="100"/>
        <c:noMultiLvlLbl val="0"/>
      </c:catAx>
      <c:valAx>
        <c:axId val="2054859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ДИПЛОМЫ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54844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Всего выдано: 39, из них 4 с отличием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Диплом 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08.02.01 Строительство и эксплуатация зданий и сооружений</c:v>
                </c:pt>
                <c:pt idx="1">
                  <c:v>19.02.10 Технология продукции общественного питания</c:v>
                </c:pt>
                <c:pt idx="2">
                  <c:v>38.02.03 Операционная деятельность в логистике</c:v>
                </c:pt>
                <c:pt idx="3">
                  <c:v>38.02.04 Коммерция (по отраслям)</c:v>
                </c:pt>
                <c:pt idx="4">
                  <c:v>43.02.10 Туризм</c:v>
                </c:pt>
                <c:pt idx="5">
                  <c:v>43.02.11 Гостиничный сервис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9</c:v>
                </c:pt>
                <c:pt idx="2">
                  <c:v>9</c:v>
                </c:pt>
                <c:pt idx="3">
                  <c:v>3</c:v>
                </c:pt>
                <c:pt idx="4">
                  <c:v>7</c:v>
                </c:pt>
                <c:pt idx="5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Диплом с отличием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08.02.01 Строительство и эксплуатация зданий и сооружений</c:v>
                </c:pt>
                <c:pt idx="1">
                  <c:v>19.02.10 Технология продукции общественного питания</c:v>
                </c:pt>
                <c:pt idx="2">
                  <c:v>38.02.03 Операционная деятельность в логистике</c:v>
                </c:pt>
                <c:pt idx="3">
                  <c:v>38.02.04 Коммерция (по отраслям)</c:v>
                </c:pt>
                <c:pt idx="4">
                  <c:v>43.02.10 Туризм</c:v>
                </c:pt>
                <c:pt idx="5">
                  <c:v>43.02.11 Гостиничный сервис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2">
                  <c:v>1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5536640"/>
        <c:axId val="205542528"/>
        <c:axId val="0"/>
      </c:bar3DChart>
      <c:catAx>
        <c:axId val="20553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05542528"/>
        <c:crosses val="autoZero"/>
        <c:auto val="1"/>
        <c:lblAlgn val="ctr"/>
        <c:lblOffset val="100"/>
        <c:noMultiLvlLbl val="0"/>
      </c:catAx>
      <c:valAx>
        <c:axId val="2055425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ДИПЛОМЫ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553664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00B050"/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5.0394308350345113E-3"/>
                  <c:y val="-2.5803221679971702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Повар</a:t>
                    </a:r>
                    <a:r>
                      <a:rPr lang="ru-RU" sz="1000" dirty="0">
                        <a:solidFill>
                          <a:schemeClr val="bg1"/>
                        </a:solidFill>
                      </a:rPr>
                      <a:t>, кондитер; 18,4</a:t>
                    </a:r>
                    <a:endParaRPr lang="ru-RU" sz="120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3547073976864E-2"/>
                  <c:y val="3.1115287905719595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Строительство </a:t>
                    </a:r>
                    <a:r>
                      <a:rPr lang="ru-RU" sz="1000" dirty="0">
                        <a:solidFill>
                          <a:schemeClr val="bg1"/>
                        </a:solidFill>
                      </a:rPr>
                      <a:t>и эксплуатация зданий и сооружений; 14,0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640164771070283E-2"/>
                  <c:y val="2.1525932765121783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Технология </a:t>
                    </a:r>
                    <a:r>
                      <a:rPr lang="ru-RU" sz="1000" dirty="0">
                        <a:solidFill>
                          <a:schemeClr val="bg1"/>
                        </a:solidFill>
                      </a:rPr>
                      <a:t>продукции общественного питания; 4,4</a:t>
                    </a:r>
                    <a:endParaRPr lang="ru-RU" sz="110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7645086030912802E-2"/>
                  <c:y val="-9.5648334830279777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Операционная </a:t>
                    </a:r>
                    <a:r>
                      <a:rPr lang="ru-RU" b="1" dirty="0">
                        <a:solidFill>
                          <a:schemeClr val="bg1"/>
                        </a:solidFill>
                      </a:rPr>
                      <a:t>деятельность в логистике; 25,0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2899897929425501E-2"/>
                  <c:y val="-8.8141096099774108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Коммерция</a:t>
                    </a:r>
                  </a:p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ru-RU" sz="1000" dirty="0">
                        <a:solidFill>
                          <a:schemeClr val="bg1"/>
                        </a:solidFill>
                      </a:rPr>
                      <a:t>(по отраслям); 20,8</a:t>
                    </a:r>
                    <a:endParaRPr lang="ru-RU" sz="11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7.0413689608243443E-2"/>
                  <c:y val="-6.9284281643668122E-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1143068921940325E-2"/>
                  <c:y val="9.4731585988581356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Организация </a:t>
                    </a:r>
                    <a:r>
                      <a:rPr lang="ru-RU" b="1" dirty="0">
                        <a:solidFill>
                          <a:schemeClr val="bg1"/>
                        </a:solidFill>
                      </a:rPr>
                      <a:t>обслуживания в 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ОП; </a:t>
                    </a:r>
                    <a:r>
                      <a:rPr lang="ru-RU" b="1" dirty="0">
                        <a:solidFill>
                          <a:schemeClr val="bg1"/>
                        </a:solidFill>
                      </a:rPr>
                      <a:t>12,7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1.4509332166812482E-2"/>
                  <c:y val="-1.9894993918000804E-2"/>
                </c:manualLayout>
              </c:layout>
              <c:tx>
                <c:rich>
                  <a:bodyPr/>
                  <a:lstStyle/>
                  <a:p>
                    <a:pPr>
                      <a:defRPr sz="1100">
                        <a:solidFill>
                          <a:schemeClr val="bg1"/>
                        </a:solidFill>
                      </a:defRPr>
                    </a:pPr>
                    <a:r>
                      <a:rPr lang="ru-RU" sz="1100" dirty="0" smtClean="0">
                        <a:solidFill>
                          <a:schemeClr val="bg1"/>
                        </a:solidFill>
                      </a:rPr>
                      <a:t>Туризм</a:t>
                    </a:r>
                    <a:r>
                      <a:rPr lang="ru-RU" sz="1100" dirty="0">
                        <a:solidFill>
                          <a:schemeClr val="bg1"/>
                        </a:solidFill>
                      </a:rPr>
                      <a:t>; 12,1</a:t>
                    </a: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5868328958880143E-2"/>
                  <c:y val="2.4869462083288843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>
                        <a:solidFill>
                          <a:schemeClr val="bg1"/>
                        </a:solidFill>
                      </a:rPr>
                      <a:t>Гостиничный </a:t>
                    </a:r>
                    <a:r>
                      <a:rPr lang="ru-RU" sz="1000" dirty="0">
                        <a:solidFill>
                          <a:schemeClr val="bg1"/>
                        </a:solidFill>
                      </a:rPr>
                      <a:t>сервис; 18,7</a:t>
                    </a:r>
                    <a:endParaRPr lang="ru-RU" sz="110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19.01.17 Повар, кондитер</c:v>
                </c:pt>
                <c:pt idx="1">
                  <c:v>08.02.01 Строительство и эксплуатация зданий и сооружений</c:v>
                </c:pt>
                <c:pt idx="2">
                  <c:v>19.02.10 Технология продукции общественного питания</c:v>
                </c:pt>
                <c:pt idx="3">
                  <c:v>38.02.03 Операционная деятельность в логистике</c:v>
                </c:pt>
                <c:pt idx="4">
                  <c:v>38.02.04 Коммерция (по отраслям)</c:v>
                </c:pt>
                <c:pt idx="5">
                  <c:v>38.02.05 Товароведение и экспертиза качества потребительских товаров</c:v>
                </c:pt>
                <c:pt idx="6">
                  <c:v>43.02.01 Организация обслуживания в общественном питании</c:v>
                </c:pt>
                <c:pt idx="7">
                  <c:v>43.02.10 Туризм</c:v>
                </c:pt>
                <c:pt idx="8">
                  <c:v>43.02.11 Гостиничный сервис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>
                  <c:v>18.421052631578945</c:v>
                </c:pt>
                <c:pt idx="1">
                  <c:v>13.953488372093025</c:v>
                </c:pt>
                <c:pt idx="2">
                  <c:v>4.4444444444444455</c:v>
                </c:pt>
                <c:pt idx="3">
                  <c:v>25</c:v>
                </c:pt>
                <c:pt idx="4">
                  <c:v>20.779220779220779</c:v>
                </c:pt>
                <c:pt idx="5">
                  <c:v>25.423728813559318</c:v>
                </c:pt>
                <c:pt idx="6">
                  <c:v>12.745098039215685</c:v>
                </c:pt>
                <c:pt idx="7">
                  <c:v>12.121212121212118</c:v>
                </c:pt>
                <c:pt idx="8">
                  <c:v>18.681318681318686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05430030780209"/>
          <c:y val="0.22952649570101993"/>
          <c:w val="0.66851831199536049"/>
          <c:h val="0.77047350429898054"/>
        </c:manualLayout>
      </c:layout>
      <c:pieChart>
        <c:varyColors val="1"/>
        <c:ser>
          <c:idx val="0"/>
          <c:order val="0"/>
          <c:tx>
            <c:strRef>
              <c:f>итоги!$A$3</c:f>
              <c:strCache>
                <c:ptCount val="1"/>
                <c:pt idx="0">
                  <c:v>Отделение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Lbls>
            <c:dLbl>
              <c:idx val="0"/>
              <c:layout>
                <c:manualLayout>
                  <c:x val="2.725053047365722E-2"/>
                  <c:y val="-5.5302946137297922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Общеобразовательной подготовки                   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6.7110987247526163E-2"/>
                  <c:y val="-1.7446291435792752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Гостиничный сервис</a:t>
                    </a: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8720805421710495E-2"/>
                  <c:y val="-5.5301551358367833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Туризм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4393323081271525"/>
                  <c:y val="-0.1069007485175465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Коммерции и строительства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9.9595000167355729E-2"/>
                  <c:y val="0.12712122095849127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Ресторанный сервис</a:t>
                    </a:r>
                    <a:r>
                      <a: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
</a:t>
                    </a:r>
                    <a:endParaRPr lang="en-US" sz="16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итоги!$A$4:$A$8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итоги!$B$3</c:f>
              <c:strCache>
                <c:ptCount val="1"/>
                <c:pt idx="0">
                  <c:v>Качество знаний по группам (%)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итоги!$B$4:$B$8</c:f>
              <c:numCache>
                <c:formatCode>0.0</c:formatCode>
                <c:ptCount val="5"/>
                <c:pt idx="0">
                  <c:v>61.935748921892099</c:v>
                </c:pt>
                <c:pt idx="1">
                  <c:v>69.575835054260935</c:v>
                </c:pt>
                <c:pt idx="2">
                  <c:v>48.288956454280445</c:v>
                </c:pt>
                <c:pt idx="3">
                  <c:v>36.988924214226444</c:v>
                </c:pt>
                <c:pt idx="4">
                  <c:v>55.680077076943746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"/>
      </c:pie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dLbls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Лист1!$A$1:$A$3</c:f>
              <c:strCache>
                <c:ptCount val="3"/>
                <c:pt idx="0">
                  <c:v>да</c:v>
                </c:pt>
                <c:pt idx="1">
                  <c:v>скорее да, чем 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Лист1!$B$1:$B$3</c:f>
              <c:numCache>
                <c:formatCode>0%</c:formatCode>
                <c:ptCount val="3"/>
                <c:pt idx="0">
                  <c:v>0.75000000000000011</c:v>
                </c:pt>
                <c:pt idx="1">
                  <c:v>0.23</c:v>
                </c:pt>
                <c:pt idx="2">
                  <c:v>2.0000000000000004E-2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5F3202-6E8F-4D55-8580-26E64D675A07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312D1C-FC77-44D0-8531-902EAED71DF9}">
      <dgm:prSet phldrT="[Текст]"/>
      <dgm:spPr/>
      <dgm:t>
        <a:bodyPr/>
        <a:lstStyle/>
        <a:p>
          <a:r>
            <a:rPr lang="ru-RU" b="1" dirty="0" smtClean="0"/>
            <a:t>ОЧНОЕ</a:t>
          </a:r>
          <a:endParaRPr lang="ru-RU" b="1" dirty="0"/>
        </a:p>
      </dgm:t>
    </dgm:pt>
    <dgm:pt modelId="{8F893CD1-08CA-4FED-A838-AAB49C996EC6}" type="parTrans" cxnId="{CC750218-2789-4B47-8D94-37DCCBAE3E8C}">
      <dgm:prSet/>
      <dgm:spPr/>
      <dgm:t>
        <a:bodyPr/>
        <a:lstStyle/>
        <a:p>
          <a:endParaRPr lang="ru-RU"/>
        </a:p>
      </dgm:t>
    </dgm:pt>
    <dgm:pt modelId="{0C9E5F42-DC1A-405C-A935-97EED9B931EB}" type="sibTrans" cxnId="{CC750218-2789-4B47-8D94-37DCCBAE3E8C}">
      <dgm:prSet/>
      <dgm:spPr/>
      <dgm:t>
        <a:bodyPr/>
        <a:lstStyle/>
        <a:p>
          <a:endParaRPr lang="ru-RU"/>
        </a:p>
      </dgm:t>
    </dgm:pt>
    <dgm:pt modelId="{CB2606CF-D592-49C1-A7F4-F107F5EE8EEF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634чел</a:t>
          </a:r>
          <a:r>
            <a:rPr lang="ru-RU" dirty="0" smtClean="0"/>
            <a:t>.</a:t>
          </a:r>
          <a:endParaRPr lang="ru-RU" dirty="0"/>
        </a:p>
      </dgm:t>
    </dgm:pt>
    <dgm:pt modelId="{85E22020-29E9-4BCB-89F0-2686231E4DA6}" type="parTrans" cxnId="{43B016D2-E82F-478A-9C40-C6E2020411DF}">
      <dgm:prSet/>
      <dgm:spPr/>
      <dgm:t>
        <a:bodyPr/>
        <a:lstStyle/>
        <a:p>
          <a:endParaRPr lang="ru-RU"/>
        </a:p>
      </dgm:t>
    </dgm:pt>
    <dgm:pt modelId="{4C8B8F85-D68E-4300-BCB5-EFEFA4AC30E9}" type="sibTrans" cxnId="{43B016D2-E82F-478A-9C40-C6E2020411DF}">
      <dgm:prSet/>
      <dgm:spPr/>
      <dgm:t>
        <a:bodyPr/>
        <a:lstStyle/>
        <a:p>
          <a:endParaRPr lang="ru-RU"/>
        </a:p>
      </dgm:t>
    </dgm:pt>
    <dgm:pt modelId="{451F0FFA-8193-4552-A3EB-5452B8D8D774}">
      <dgm:prSet phldrT="[Текст]"/>
      <dgm:spPr/>
      <dgm:t>
        <a:bodyPr/>
        <a:lstStyle/>
        <a:p>
          <a:r>
            <a:rPr lang="ru-RU" b="1" dirty="0" smtClean="0"/>
            <a:t>ОЧНОЕ ДОГОВОР</a:t>
          </a:r>
          <a:endParaRPr lang="ru-RU" b="1" dirty="0"/>
        </a:p>
      </dgm:t>
    </dgm:pt>
    <dgm:pt modelId="{7705D629-7C50-4118-8A38-4B5E66C96046}" type="parTrans" cxnId="{4A6BD3E9-22F8-4583-BCEE-A269A190BC3C}">
      <dgm:prSet/>
      <dgm:spPr/>
      <dgm:t>
        <a:bodyPr/>
        <a:lstStyle/>
        <a:p>
          <a:endParaRPr lang="ru-RU"/>
        </a:p>
      </dgm:t>
    </dgm:pt>
    <dgm:pt modelId="{AEFF3B69-D6E0-4D09-8DD2-640773EF5D98}" type="sibTrans" cxnId="{4A6BD3E9-22F8-4583-BCEE-A269A190BC3C}">
      <dgm:prSet/>
      <dgm:spPr/>
      <dgm:t>
        <a:bodyPr/>
        <a:lstStyle/>
        <a:p>
          <a:endParaRPr lang="ru-RU"/>
        </a:p>
      </dgm:t>
    </dgm:pt>
    <dgm:pt modelId="{591A1C40-3A25-4250-8361-51470A7DE715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10 чел.</a:t>
          </a:r>
          <a:endParaRPr lang="ru-RU" dirty="0">
            <a:solidFill>
              <a:schemeClr val="tx2"/>
            </a:solidFill>
          </a:endParaRPr>
        </a:p>
      </dgm:t>
    </dgm:pt>
    <dgm:pt modelId="{30EBB57B-F700-441D-A00C-6E37A8925C8E}" type="parTrans" cxnId="{40F6C62F-9540-41C5-9C73-66A7F07CF4B5}">
      <dgm:prSet/>
      <dgm:spPr/>
      <dgm:t>
        <a:bodyPr/>
        <a:lstStyle/>
        <a:p>
          <a:endParaRPr lang="ru-RU"/>
        </a:p>
      </dgm:t>
    </dgm:pt>
    <dgm:pt modelId="{3B30FEF4-02C0-4C6C-B2FD-8DE908B18DDB}" type="sibTrans" cxnId="{40F6C62F-9540-41C5-9C73-66A7F07CF4B5}">
      <dgm:prSet/>
      <dgm:spPr/>
      <dgm:t>
        <a:bodyPr/>
        <a:lstStyle/>
        <a:p>
          <a:endParaRPr lang="ru-RU"/>
        </a:p>
      </dgm:t>
    </dgm:pt>
    <dgm:pt modelId="{D81212FF-4028-48E9-BB25-04B4C6FC1981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39 чел.</a:t>
          </a:r>
          <a:endParaRPr lang="ru-RU" dirty="0">
            <a:solidFill>
              <a:schemeClr val="tx2"/>
            </a:solidFill>
          </a:endParaRPr>
        </a:p>
      </dgm:t>
    </dgm:pt>
    <dgm:pt modelId="{013C6114-65F4-4AEA-A1DE-7297C538CFA2}" type="parTrans" cxnId="{16AAB764-277B-4144-B8C8-3152AECE0744}">
      <dgm:prSet/>
      <dgm:spPr/>
      <dgm:t>
        <a:bodyPr/>
        <a:lstStyle/>
        <a:p>
          <a:endParaRPr lang="ru-RU"/>
        </a:p>
      </dgm:t>
    </dgm:pt>
    <dgm:pt modelId="{26AAC01B-5059-4B2F-A8F5-4F689EEA9312}" type="sibTrans" cxnId="{16AAB764-277B-4144-B8C8-3152AECE0744}">
      <dgm:prSet/>
      <dgm:spPr/>
      <dgm:t>
        <a:bodyPr/>
        <a:lstStyle/>
        <a:p>
          <a:endParaRPr lang="ru-RU"/>
        </a:p>
      </dgm:t>
    </dgm:pt>
    <dgm:pt modelId="{D317C266-3EDA-494F-8FB5-79CCF06A5F64}">
      <dgm:prSet phldrT="[Текст]"/>
      <dgm:spPr/>
      <dgm:t>
        <a:bodyPr/>
        <a:lstStyle/>
        <a:p>
          <a:r>
            <a:rPr lang="ru-RU" b="1" dirty="0" smtClean="0"/>
            <a:t>ЗАОЧНОЕ</a:t>
          </a:r>
          <a:endParaRPr lang="ru-RU" b="1" dirty="0"/>
        </a:p>
      </dgm:t>
    </dgm:pt>
    <dgm:pt modelId="{73858539-272B-4E70-818F-B0412A3E91D6}" type="parTrans" cxnId="{960BE08D-0721-4853-BA94-8938B8642EBD}">
      <dgm:prSet/>
      <dgm:spPr/>
      <dgm:t>
        <a:bodyPr/>
        <a:lstStyle/>
        <a:p>
          <a:endParaRPr lang="ru-RU"/>
        </a:p>
      </dgm:t>
    </dgm:pt>
    <dgm:pt modelId="{DFDB74B3-8966-4544-A6D8-DAC04BF7CCAF}" type="sibTrans" cxnId="{960BE08D-0721-4853-BA94-8938B8642EBD}">
      <dgm:prSet/>
      <dgm:spPr/>
      <dgm:t>
        <a:bodyPr/>
        <a:lstStyle/>
        <a:p>
          <a:endParaRPr lang="ru-RU"/>
        </a:p>
      </dgm:t>
    </dgm:pt>
    <dgm:pt modelId="{B2394522-32FC-4D81-BDF6-C651B0BE25A1}" type="pres">
      <dgm:prSet presAssocID="{AC5F3202-6E8F-4D55-8580-26E64D675A0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0A50B3-B202-4B79-A3E4-B8C3D3D01AB5}" type="pres">
      <dgm:prSet presAssocID="{30312D1C-FC77-44D0-8531-902EAED71DF9}" presName="linNode" presStyleCnt="0"/>
      <dgm:spPr/>
    </dgm:pt>
    <dgm:pt modelId="{39AF0CBC-1B67-4367-8C94-45CFC195ECC6}" type="pres">
      <dgm:prSet presAssocID="{30312D1C-FC77-44D0-8531-902EAED71DF9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A22842-726B-4F3B-B126-AEC4899DC24E}" type="pres">
      <dgm:prSet presAssocID="{30312D1C-FC77-44D0-8531-902EAED71DF9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D1D9E-D91E-4071-AE41-9A6851220D7C}" type="pres">
      <dgm:prSet presAssocID="{0C9E5F42-DC1A-405C-A935-97EED9B931EB}" presName="spacing" presStyleCnt="0"/>
      <dgm:spPr/>
    </dgm:pt>
    <dgm:pt modelId="{0D95E549-994F-4B8D-AA24-1329F19FF31E}" type="pres">
      <dgm:prSet presAssocID="{451F0FFA-8193-4552-A3EB-5452B8D8D774}" presName="linNode" presStyleCnt="0"/>
      <dgm:spPr/>
    </dgm:pt>
    <dgm:pt modelId="{440832C2-C152-4F02-B951-E5812EFC1F7B}" type="pres">
      <dgm:prSet presAssocID="{451F0FFA-8193-4552-A3EB-5452B8D8D774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0367C-0AD9-40D3-8692-8549F14BE366}" type="pres">
      <dgm:prSet presAssocID="{451F0FFA-8193-4552-A3EB-5452B8D8D774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926D4-00CE-45D2-B128-2F5CA2432026}" type="pres">
      <dgm:prSet presAssocID="{AEFF3B69-D6E0-4D09-8DD2-640773EF5D98}" presName="spacing" presStyleCnt="0"/>
      <dgm:spPr/>
    </dgm:pt>
    <dgm:pt modelId="{3D5B3E15-1439-4E42-B4E9-DFD9D3144C05}" type="pres">
      <dgm:prSet presAssocID="{D317C266-3EDA-494F-8FB5-79CCF06A5F64}" presName="linNode" presStyleCnt="0"/>
      <dgm:spPr/>
    </dgm:pt>
    <dgm:pt modelId="{9F09D823-ADA5-4DD5-B843-F1B4233A506F}" type="pres">
      <dgm:prSet presAssocID="{D317C266-3EDA-494F-8FB5-79CCF06A5F64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88E59-4ED4-45C4-ADD6-A50DDE91EF1C}" type="pres">
      <dgm:prSet presAssocID="{D317C266-3EDA-494F-8FB5-79CCF06A5F64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771844-F604-43DE-A192-F0E2A26E5190}" type="presOf" srcId="{D81212FF-4028-48E9-BB25-04B4C6FC1981}" destId="{68B88E59-4ED4-45C4-ADD6-A50DDE91EF1C}" srcOrd="0" destOrd="0" presId="urn:microsoft.com/office/officeart/2005/8/layout/vList6"/>
    <dgm:cxn modelId="{1658A6FD-20F9-4CF0-850F-BEA38F3C0DD2}" type="presOf" srcId="{D317C266-3EDA-494F-8FB5-79CCF06A5F64}" destId="{9F09D823-ADA5-4DD5-B843-F1B4233A506F}" srcOrd="0" destOrd="0" presId="urn:microsoft.com/office/officeart/2005/8/layout/vList6"/>
    <dgm:cxn modelId="{C4280E1E-B3A9-4DC3-B84F-58F22A66C3D4}" type="presOf" srcId="{451F0FFA-8193-4552-A3EB-5452B8D8D774}" destId="{440832C2-C152-4F02-B951-E5812EFC1F7B}" srcOrd="0" destOrd="0" presId="urn:microsoft.com/office/officeart/2005/8/layout/vList6"/>
    <dgm:cxn modelId="{A9C3F37E-DC1B-40CE-9D57-BFCFEAC3ED51}" type="presOf" srcId="{AC5F3202-6E8F-4D55-8580-26E64D675A07}" destId="{B2394522-32FC-4D81-BDF6-C651B0BE25A1}" srcOrd="0" destOrd="0" presId="urn:microsoft.com/office/officeart/2005/8/layout/vList6"/>
    <dgm:cxn modelId="{B65585ED-08E5-446D-AF73-5504B4AAB9D2}" type="presOf" srcId="{CB2606CF-D592-49C1-A7F4-F107F5EE8EEF}" destId="{CFA22842-726B-4F3B-B126-AEC4899DC24E}" srcOrd="0" destOrd="0" presId="urn:microsoft.com/office/officeart/2005/8/layout/vList6"/>
    <dgm:cxn modelId="{CC750218-2789-4B47-8D94-37DCCBAE3E8C}" srcId="{AC5F3202-6E8F-4D55-8580-26E64D675A07}" destId="{30312D1C-FC77-44D0-8531-902EAED71DF9}" srcOrd="0" destOrd="0" parTransId="{8F893CD1-08CA-4FED-A838-AAB49C996EC6}" sibTransId="{0C9E5F42-DC1A-405C-A935-97EED9B931EB}"/>
    <dgm:cxn modelId="{16AAB764-277B-4144-B8C8-3152AECE0744}" srcId="{D317C266-3EDA-494F-8FB5-79CCF06A5F64}" destId="{D81212FF-4028-48E9-BB25-04B4C6FC1981}" srcOrd="0" destOrd="0" parTransId="{013C6114-65F4-4AEA-A1DE-7297C538CFA2}" sibTransId="{26AAC01B-5059-4B2F-A8F5-4F689EEA9312}"/>
    <dgm:cxn modelId="{EF359E9C-3EF4-4441-9C67-1BABE5C80872}" type="presOf" srcId="{591A1C40-3A25-4250-8361-51470A7DE715}" destId="{6990367C-0AD9-40D3-8692-8549F14BE366}" srcOrd="0" destOrd="0" presId="urn:microsoft.com/office/officeart/2005/8/layout/vList6"/>
    <dgm:cxn modelId="{43B016D2-E82F-478A-9C40-C6E2020411DF}" srcId="{30312D1C-FC77-44D0-8531-902EAED71DF9}" destId="{CB2606CF-D592-49C1-A7F4-F107F5EE8EEF}" srcOrd="0" destOrd="0" parTransId="{85E22020-29E9-4BCB-89F0-2686231E4DA6}" sibTransId="{4C8B8F85-D68E-4300-BCB5-EFEFA4AC30E9}"/>
    <dgm:cxn modelId="{4A6BD3E9-22F8-4583-BCEE-A269A190BC3C}" srcId="{AC5F3202-6E8F-4D55-8580-26E64D675A07}" destId="{451F0FFA-8193-4552-A3EB-5452B8D8D774}" srcOrd="1" destOrd="0" parTransId="{7705D629-7C50-4118-8A38-4B5E66C96046}" sibTransId="{AEFF3B69-D6E0-4D09-8DD2-640773EF5D98}"/>
    <dgm:cxn modelId="{818975C4-F9F1-4676-8522-5B208C2BC90D}" type="presOf" srcId="{30312D1C-FC77-44D0-8531-902EAED71DF9}" destId="{39AF0CBC-1B67-4367-8C94-45CFC195ECC6}" srcOrd="0" destOrd="0" presId="urn:microsoft.com/office/officeart/2005/8/layout/vList6"/>
    <dgm:cxn modelId="{40F6C62F-9540-41C5-9C73-66A7F07CF4B5}" srcId="{451F0FFA-8193-4552-A3EB-5452B8D8D774}" destId="{591A1C40-3A25-4250-8361-51470A7DE715}" srcOrd="0" destOrd="0" parTransId="{30EBB57B-F700-441D-A00C-6E37A8925C8E}" sibTransId="{3B30FEF4-02C0-4C6C-B2FD-8DE908B18DDB}"/>
    <dgm:cxn modelId="{960BE08D-0721-4853-BA94-8938B8642EBD}" srcId="{AC5F3202-6E8F-4D55-8580-26E64D675A07}" destId="{D317C266-3EDA-494F-8FB5-79CCF06A5F64}" srcOrd="2" destOrd="0" parTransId="{73858539-272B-4E70-818F-B0412A3E91D6}" sibTransId="{DFDB74B3-8966-4544-A6D8-DAC04BF7CCAF}"/>
    <dgm:cxn modelId="{8D6D4D65-EDCE-4F2B-9B74-1465A62A96B8}" type="presParOf" srcId="{B2394522-32FC-4D81-BDF6-C651B0BE25A1}" destId="{2F0A50B3-B202-4B79-A3E4-B8C3D3D01AB5}" srcOrd="0" destOrd="0" presId="urn:microsoft.com/office/officeart/2005/8/layout/vList6"/>
    <dgm:cxn modelId="{60728E22-1E26-415A-AEA9-5DCE0DBD4763}" type="presParOf" srcId="{2F0A50B3-B202-4B79-A3E4-B8C3D3D01AB5}" destId="{39AF0CBC-1B67-4367-8C94-45CFC195ECC6}" srcOrd="0" destOrd="0" presId="urn:microsoft.com/office/officeart/2005/8/layout/vList6"/>
    <dgm:cxn modelId="{F372BE53-90F7-48E9-8D09-16096D924F01}" type="presParOf" srcId="{2F0A50B3-B202-4B79-A3E4-B8C3D3D01AB5}" destId="{CFA22842-726B-4F3B-B126-AEC4899DC24E}" srcOrd="1" destOrd="0" presId="urn:microsoft.com/office/officeart/2005/8/layout/vList6"/>
    <dgm:cxn modelId="{7FFB5C9C-A463-4BC1-9260-D18BC740BFA6}" type="presParOf" srcId="{B2394522-32FC-4D81-BDF6-C651B0BE25A1}" destId="{F3BD1D9E-D91E-4071-AE41-9A6851220D7C}" srcOrd="1" destOrd="0" presId="urn:microsoft.com/office/officeart/2005/8/layout/vList6"/>
    <dgm:cxn modelId="{832406B9-F1C8-4002-A2F3-D8CBC136873C}" type="presParOf" srcId="{B2394522-32FC-4D81-BDF6-C651B0BE25A1}" destId="{0D95E549-994F-4B8D-AA24-1329F19FF31E}" srcOrd="2" destOrd="0" presId="urn:microsoft.com/office/officeart/2005/8/layout/vList6"/>
    <dgm:cxn modelId="{3EFBD56E-C062-4833-9483-7C2D94EA257B}" type="presParOf" srcId="{0D95E549-994F-4B8D-AA24-1329F19FF31E}" destId="{440832C2-C152-4F02-B951-E5812EFC1F7B}" srcOrd="0" destOrd="0" presId="urn:microsoft.com/office/officeart/2005/8/layout/vList6"/>
    <dgm:cxn modelId="{79CA40BF-7525-416F-A41F-57EB9D9DE918}" type="presParOf" srcId="{0D95E549-994F-4B8D-AA24-1329F19FF31E}" destId="{6990367C-0AD9-40D3-8692-8549F14BE366}" srcOrd="1" destOrd="0" presId="urn:microsoft.com/office/officeart/2005/8/layout/vList6"/>
    <dgm:cxn modelId="{603D28F5-C5C4-4D95-9C63-1B379A7A2E2D}" type="presParOf" srcId="{B2394522-32FC-4D81-BDF6-C651B0BE25A1}" destId="{7C0926D4-00CE-45D2-B128-2F5CA2432026}" srcOrd="3" destOrd="0" presId="urn:microsoft.com/office/officeart/2005/8/layout/vList6"/>
    <dgm:cxn modelId="{77825DA3-554E-49C0-82F3-B784B13DCB8D}" type="presParOf" srcId="{B2394522-32FC-4D81-BDF6-C651B0BE25A1}" destId="{3D5B3E15-1439-4E42-B4E9-DFD9D3144C05}" srcOrd="4" destOrd="0" presId="urn:microsoft.com/office/officeart/2005/8/layout/vList6"/>
    <dgm:cxn modelId="{B68B57A7-53F2-41A6-B145-0F874F22089B}" type="presParOf" srcId="{3D5B3E15-1439-4E42-B4E9-DFD9D3144C05}" destId="{9F09D823-ADA5-4DD5-B843-F1B4233A506F}" srcOrd="0" destOrd="0" presId="urn:microsoft.com/office/officeart/2005/8/layout/vList6"/>
    <dgm:cxn modelId="{929CF410-583D-4DB7-8642-F341635CBCB2}" type="presParOf" srcId="{3D5B3E15-1439-4E42-B4E9-DFD9D3144C05}" destId="{68B88E59-4ED4-45C4-ADD6-A50DDE91EF1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F32DB0-4060-45D6-AB16-4985CF22D8AD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4FABB5-A341-45A9-9BCC-27129D9C581C}">
      <dgm:prSet phldrT="[Текст]" custT="1"/>
      <dgm:spPr/>
      <dgm:t>
        <a:bodyPr/>
        <a:lstStyle/>
        <a:p>
          <a:pPr algn="l"/>
          <a:r>
            <a:rPr lang="ru-RU" sz="1200" dirty="0" smtClean="0"/>
            <a:t>Трудоустройство</a:t>
          </a:r>
        </a:p>
        <a:p>
          <a:pPr algn="l"/>
          <a:r>
            <a:rPr lang="ru-RU" sz="1200" dirty="0" smtClean="0"/>
            <a:t>453 чел.</a:t>
          </a:r>
          <a:endParaRPr lang="ru-RU" sz="1200" dirty="0"/>
        </a:p>
      </dgm:t>
    </dgm:pt>
    <dgm:pt modelId="{04BD686B-585A-4B69-A2D5-34FB226A985E}" type="parTrans" cxnId="{FC769790-EEC5-4141-B094-C4365A47BC70}">
      <dgm:prSet/>
      <dgm:spPr/>
      <dgm:t>
        <a:bodyPr/>
        <a:lstStyle/>
        <a:p>
          <a:pPr algn="r"/>
          <a:endParaRPr lang="ru-RU"/>
        </a:p>
      </dgm:t>
    </dgm:pt>
    <dgm:pt modelId="{54846F40-F9B4-4351-9F3B-4854D23DCE53}" type="sibTrans" cxnId="{FC769790-EEC5-4141-B094-C4365A47BC70}">
      <dgm:prSet/>
      <dgm:spPr/>
      <dgm:t>
        <a:bodyPr/>
        <a:lstStyle/>
        <a:p>
          <a:pPr algn="r"/>
          <a:endParaRPr lang="ru-RU"/>
        </a:p>
      </dgm:t>
    </dgm:pt>
    <dgm:pt modelId="{E2BA8445-B042-48BD-B6AB-49FBCB209783}">
      <dgm:prSet phldrT="[Текст]"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По спец.: 410 чел.</a:t>
          </a:r>
          <a:endParaRPr lang="ru-RU" sz="1800" dirty="0">
            <a:solidFill>
              <a:srgbClr val="FF0000"/>
            </a:solidFill>
          </a:endParaRPr>
        </a:p>
      </dgm:t>
    </dgm:pt>
    <dgm:pt modelId="{52EB231E-D91F-4819-A623-A869EF35C2C1}" type="parTrans" cxnId="{6E2D10E2-BE46-443C-9A91-549B28CD9A60}">
      <dgm:prSet/>
      <dgm:spPr/>
      <dgm:t>
        <a:bodyPr/>
        <a:lstStyle/>
        <a:p>
          <a:pPr algn="r"/>
          <a:endParaRPr lang="ru-RU"/>
        </a:p>
      </dgm:t>
    </dgm:pt>
    <dgm:pt modelId="{7B453C2F-D444-4F8D-BA21-9A192C65894E}" type="sibTrans" cxnId="{6E2D10E2-BE46-443C-9A91-549B28CD9A60}">
      <dgm:prSet/>
      <dgm:spPr/>
      <dgm:t>
        <a:bodyPr/>
        <a:lstStyle/>
        <a:p>
          <a:pPr algn="r"/>
          <a:endParaRPr lang="ru-RU"/>
        </a:p>
      </dgm:t>
    </dgm:pt>
    <dgm:pt modelId="{1AD29E37-3E64-486C-985D-C06DFB9B8F87}">
      <dgm:prSet phldrT="[Текст]"/>
      <dgm:spPr/>
      <dgm:t>
        <a:bodyPr/>
        <a:lstStyle/>
        <a:p>
          <a:pPr algn="ctr"/>
          <a:r>
            <a:rPr lang="ru-RU" dirty="0" smtClean="0"/>
            <a:t>Поступление в ВУЗ </a:t>
          </a:r>
        </a:p>
        <a:p>
          <a:pPr algn="ctr"/>
          <a:r>
            <a:rPr lang="ru-RU" dirty="0" smtClean="0"/>
            <a:t>(на СПО) </a:t>
          </a:r>
          <a:endParaRPr lang="ru-RU" dirty="0"/>
        </a:p>
      </dgm:t>
    </dgm:pt>
    <dgm:pt modelId="{CE97F6EE-E88B-4AB5-82A5-641679001462}" type="parTrans" cxnId="{85281374-B42D-4372-A10B-64437B76AD6D}">
      <dgm:prSet/>
      <dgm:spPr/>
      <dgm:t>
        <a:bodyPr/>
        <a:lstStyle/>
        <a:p>
          <a:pPr algn="r"/>
          <a:endParaRPr lang="ru-RU"/>
        </a:p>
      </dgm:t>
    </dgm:pt>
    <dgm:pt modelId="{0D250687-B5BD-44CE-AED2-AC695D934CEE}" type="sibTrans" cxnId="{85281374-B42D-4372-A10B-64437B76AD6D}">
      <dgm:prSet/>
      <dgm:spPr/>
      <dgm:t>
        <a:bodyPr/>
        <a:lstStyle/>
        <a:p>
          <a:pPr algn="r"/>
          <a:endParaRPr lang="ru-RU"/>
        </a:p>
      </dgm:t>
    </dgm:pt>
    <dgm:pt modelId="{0704AFD8-71FE-446F-AFA3-935376D599EB}">
      <dgm:prSet phldrT="[Текст]"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101 чел.</a:t>
          </a:r>
          <a:endParaRPr lang="ru-RU" sz="1800" dirty="0">
            <a:solidFill>
              <a:srgbClr val="FF0000"/>
            </a:solidFill>
          </a:endParaRPr>
        </a:p>
      </dgm:t>
    </dgm:pt>
    <dgm:pt modelId="{49E12A4F-ABE1-4973-9A43-AF9B50505193}" type="parTrans" cxnId="{37134945-4090-4058-A875-D1984ED8098F}">
      <dgm:prSet/>
      <dgm:spPr/>
      <dgm:t>
        <a:bodyPr/>
        <a:lstStyle/>
        <a:p>
          <a:pPr algn="r"/>
          <a:endParaRPr lang="ru-RU"/>
        </a:p>
      </dgm:t>
    </dgm:pt>
    <dgm:pt modelId="{0C84F17B-C1BA-4016-AB62-5261D32E1CC4}" type="sibTrans" cxnId="{37134945-4090-4058-A875-D1984ED8098F}">
      <dgm:prSet/>
      <dgm:spPr/>
      <dgm:t>
        <a:bodyPr/>
        <a:lstStyle/>
        <a:p>
          <a:pPr algn="r"/>
          <a:endParaRPr lang="ru-RU"/>
        </a:p>
      </dgm:t>
    </dgm:pt>
    <dgm:pt modelId="{48D652FC-5D2F-435A-9132-12A915B5D483}">
      <dgm:prSet phldrT="[Текст]"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25 чел</a:t>
          </a:r>
          <a:endParaRPr lang="ru-RU" sz="1800" dirty="0">
            <a:solidFill>
              <a:srgbClr val="FF0000"/>
            </a:solidFill>
          </a:endParaRPr>
        </a:p>
      </dgm:t>
    </dgm:pt>
    <dgm:pt modelId="{93890B72-93D4-4E66-BE3E-A92F40B3163B}" type="parTrans" cxnId="{023B0851-43CD-46F1-9713-305FB917665C}">
      <dgm:prSet/>
      <dgm:spPr/>
      <dgm:t>
        <a:bodyPr/>
        <a:lstStyle/>
        <a:p>
          <a:pPr algn="r"/>
          <a:endParaRPr lang="ru-RU"/>
        </a:p>
      </dgm:t>
    </dgm:pt>
    <dgm:pt modelId="{E0C2B27A-4BDC-446E-93AF-F072FD9BAE76}" type="sibTrans" cxnId="{023B0851-43CD-46F1-9713-305FB917665C}">
      <dgm:prSet/>
      <dgm:spPr/>
      <dgm:t>
        <a:bodyPr/>
        <a:lstStyle/>
        <a:p>
          <a:pPr algn="r"/>
          <a:endParaRPr lang="ru-RU"/>
        </a:p>
      </dgm:t>
    </dgm:pt>
    <dgm:pt modelId="{2D1BB749-7789-4825-947C-A9E99D859E5A}">
      <dgm:prSet phldrT="[Текст]"/>
      <dgm:spPr/>
      <dgm:t>
        <a:bodyPr/>
        <a:lstStyle/>
        <a:p>
          <a:pPr algn="ctr"/>
          <a:r>
            <a:rPr lang="ru-RU" dirty="0" smtClean="0"/>
            <a:t>Армия</a:t>
          </a:r>
          <a:endParaRPr lang="ru-RU" dirty="0"/>
        </a:p>
      </dgm:t>
    </dgm:pt>
    <dgm:pt modelId="{2A1B9B72-CD1A-42E0-87AE-F74CA0B4621C}" type="parTrans" cxnId="{609C0851-3A84-4AC8-849A-77A3400DCEEF}">
      <dgm:prSet/>
      <dgm:spPr/>
      <dgm:t>
        <a:bodyPr/>
        <a:lstStyle/>
        <a:p>
          <a:pPr algn="r"/>
          <a:endParaRPr lang="ru-RU"/>
        </a:p>
      </dgm:t>
    </dgm:pt>
    <dgm:pt modelId="{080D35B7-74F9-45D9-9249-FF2B9713D75A}" type="sibTrans" cxnId="{609C0851-3A84-4AC8-849A-77A3400DCEEF}">
      <dgm:prSet/>
      <dgm:spPr/>
      <dgm:t>
        <a:bodyPr/>
        <a:lstStyle/>
        <a:p>
          <a:pPr algn="r"/>
          <a:endParaRPr lang="ru-RU"/>
        </a:p>
      </dgm:t>
    </dgm:pt>
    <dgm:pt modelId="{F9DB0029-5CD7-488E-997B-16CA99DB0E81}">
      <dgm:prSet phldrT="[Текст]"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47 чел</a:t>
          </a:r>
          <a:endParaRPr lang="ru-RU" sz="1800" dirty="0">
            <a:solidFill>
              <a:srgbClr val="FF0000"/>
            </a:solidFill>
          </a:endParaRPr>
        </a:p>
      </dgm:t>
    </dgm:pt>
    <dgm:pt modelId="{08A090AB-2FE7-4C37-8578-1C01DC8B37F8}" type="parTrans" cxnId="{FCA8627B-61E6-4A2C-B5D1-631ACD9AEA8A}">
      <dgm:prSet/>
      <dgm:spPr/>
      <dgm:t>
        <a:bodyPr/>
        <a:lstStyle/>
        <a:p>
          <a:pPr algn="r"/>
          <a:endParaRPr lang="ru-RU"/>
        </a:p>
      </dgm:t>
    </dgm:pt>
    <dgm:pt modelId="{D3086B14-C550-4FEF-AB4F-89F0D4CB884A}" type="sibTrans" cxnId="{FCA8627B-61E6-4A2C-B5D1-631ACD9AEA8A}">
      <dgm:prSet/>
      <dgm:spPr/>
      <dgm:t>
        <a:bodyPr/>
        <a:lstStyle/>
        <a:p>
          <a:pPr algn="r"/>
          <a:endParaRPr lang="ru-RU"/>
        </a:p>
      </dgm:t>
    </dgm:pt>
    <dgm:pt modelId="{682511B0-623D-49D3-807C-21C0ACF1BC92}">
      <dgm:prSet phldrT="[Текст]"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Не по спец. – 43 чел.</a:t>
          </a:r>
          <a:endParaRPr lang="ru-RU" sz="1800" dirty="0">
            <a:solidFill>
              <a:srgbClr val="FF0000"/>
            </a:solidFill>
          </a:endParaRPr>
        </a:p>
      </dgm:t>
    </dgm:pt>
    <dgm:pt modelId="{A940DF73-2092-4073-B8B7-0FFE9F37DD96}" type="parTrans" cxnId="{86E84E6E-AD5D-4764-AB05-7CA8E775E345}">
      <dgm:prSet/>
      <dgm:spPr/>
      <dgm:t>
        <a:bodyPr/>
        <a:lstStyle/>
        <a:p>
          <a:pPr algn="r"/>
          <a:endParaRPr lang="ru-RU"/>
        </a:p>
      </dgm:t>
    </dgm:pt>
    <dgm:pt modelId="{03974539-84C2-4B75-80C0-0DE6CC7A72D2}" type="sibTrans" cxnId="{86E84E6E-AD5D-4764-AB05-7CA8E775E345}">
      <dgm:prSet/>
      <dgm:spPr/>
      <dgm:t>
        <a:bodyPr/>
        <a:lstStyle/>
        <a:p>
          <a:pPr algn="r"/>
          <a:endParaRPr lang="ru-RU"/>
        </a:p>
      </dgm:t>
    </dgm:pt>
    <dgm:pt modelId="{5573BCB4-9444-4332-ADC2-50442515B16E}">
      <dgm:prSet/>
      <dgm:spPr/>
      <dgm:t>
        <a:bodyPr/>
        <a:lstStyle/>
        <a:p>
          <a:pPr algn="ctr"/>
          <a:r>
            <a:rPr lang="ru-RU" dirty="0" smtClean="0"/>
            <a:t>Декрет</a:t>
          </a:r>
          <a:endParaRPr lang="ru-RU" dirty="0"/>
        </a:p>
      </dgm:t>
    </dgm:pt>
    <dgm:pt modelId="{2E1CB194-850C-4F60-A464-6B250BD11903}" type="parTrans" cxnId="{BA231931-AF46-49D6-84B0-CFCD7053705E}">
      <dgm:prSet/>
      <dgm:spPr/>
      <dgm:t>
        <a:bodyPr/>
        <a:lstStyle/>
        <a:p>
          <a:pPr algn="r"/>
          <a:endParaRPr lang="ru-RU"/>
        </a:p>
      </dgm:t>
    </dgm:pt>
    <dgm:pt modelId="{24699F95-B098-478F-A82A-9AC192E9BF49}" type="sibTrans" cxnId="{BA231931-AF46-49D6-84B0-CFCD7053705E}">
      <dgm:prSet/>
      <dgm:spPr/>
      <dgm:t>
        <a:bodyPr/>
        <a:lstStyle/>
        <a:p>
          <a:pPr algn="r"/>
          <a:endParaRPr lang="ru-RU"/>
        </a:p>
      </dgm:t>
    </dgm:pt>
    <dgm:pt modelId="{86884DD5-E248-4648-8F8F-BEFE6E4F2B80}">
      <dgm:prSet custT="1"/>
      <dgm:spPr/>
      <dgm:t>
        <a:bodyPr/>
        <a:lstStyle/>
        <a:p>
          <a:pPr algn="r"/>
          <a:r>
            <a:rPr lang="ru-RU" sz="1800" dirty="0" smtClean="0">
              <a:solidFill>
                <a:srgbClr val="FF0000"/>
              </a:solidFill>
            </a:rPr>
            <a:t>15</a:t>
          </a:r>
          <a:r>
            <a:rPr lang="ru-RU" sz="1800" dirty="0" smtClean="0"/>
            <a:t> </a:t>
          </a:r>
          <a:r>
            <a:rPr lang="ru-RU" sz="1800" dirty="0" smtClean="0">
              <a:solidFill>
                <a:srgbClr val="FF0000"/>
              </a:solidFill>
            </a:rPr>
            <a:t>чел</a:t>
          </a:r>
          <a:endParaRPr lang="ru-RU" sz="1800" dirty="0">
            <a:solidFill>
              <a:srgbClr val="FF0000"/>
            </a:solidFill>
          </a:endParaRPr>
        </a:p>
      </dgm:t>
    </dgm:pt>
    <dgm:pt modelId="{F0629FD2-0777-4AE5-B140-BDF8D2A44F87}" type="parTrans" cxnId="{16B74547-EFFB-4ADA-9AAC-AFCE7D7578C4}">
      <dgm:prSet/>
      <dgm:spPr/>
      <dgm:t>
        <a:bodyPr/>
        <a:lstStyle/>
        <a:p>
          <a:pPr algn="r"/>
          <a:endParaRPr lang="ru-RU"/>
        </a:p>
      </dgm:t>
    </dgm:pt>
    <dgm:pt modelId="{C2E6355D-5678-466C-B02D-D6A8EA958DA7}" type="sibTrans" cxnId="{16B74547-EFFB-4ADA-9AAC-AFCE7D7578C4}">
      <dgm:prSet/>
      <dgm:spPr/>
      <dgm:t>
        <a:bodyPr/>
        <a:lstStyle/>
        <a:p>
          <a:pPr algn="r"/>
          <a:endParaRPr lang="ru-RU"/>
        </a:p>
      </dgm:t>
    </dgm:pt>
    <dgm:pt modelId="{0FF4356C-776F-4B47-84C9-AD8A45EB99E9}" type="pres">
      <dgm:prSet presAssocID="{C4F32DB0-4060-45D6-AB16-4985CF22D8AD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D6EE93-1251-45BF-820C-86FD8931B7CB}" type="pres">
      <dgm:prSet presAssocID="{C4F32DB0-4060-45D6-AB16-4985CF22D8AD}" presName="cycle" presStyleCnt="0"/>
      <dgm:spPr/>
    </dgm:pt>
    <dgm:pt modelId="{8109B9D8-AD2D-4AD1-9DD5-98F351BF4FF2}" type="pres">
      <dgm:prSet presAssocID="{C4F32DB0-4060-45D6-AB16-4985CF22D8AD}" presName="centerShape" presStyleCnt="0"/>
      <dgm:spPr/>
    </dgm:pt>
    <dgm:pt modelId="{F615A959-A241-496D-B181-C27EABD88B49}" type="pres">
      <dgm:prSet presAssocID="{C4F32DB0-4060-45D6-AB16-4985CF22D8AD}" presName="connSite" presStyleLbl="node1" presStyleIdx="0" presStyleCnt="5"/>
      <dgm:spPr/>
    </dgm:pt>
    <dgm:pt modelId="{C83A3B1F-21D2-43C6-9963-A13B43D9DCA3}" type="pres">
      <dgm:prSet presAssocID="{C4F32DB0-4060-45D6-AB16-4985CF22D8AD}" presName="visible" presStyleLbl="node1" presStyleIdx="0" presStyleCnt="5" custScaleX="125971" custScaleY="11137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3FF215A-45DB-4131-A7BF-FFAB7437B85A}" type="pres">
      <dgm:prSet presAssocID="{04BD686B-585A-4B69-A2D5-34FB226A985E}" presName="Name25" presStyleLbl="parChTrans1D1" presStyleIdx="0" presStyleCnt="4"/>
      <dgm:spPr/>
      <dgm:t>
        <a:bodyPr/>
        <a:lstStyle/>
        <a:p>
          <a:endParaRPr lang="ru-RU"/>
        </a:p>
      </dgm:t>
    </dgm:pt>
    <dgm:pt modelId="{A8AB63D4-B6AF-4146-91E1-A945EADC358E}" type="pres">
      <dgm:prSet presAssocID="{F14FABB5-A341-45A9-9BCC-27129D9C581C}" presName="node" presStyleCnt="0"/>
      <dgm:spPr/>
    </dgm:pt>
    <dgm:pt modelId="{426B529B-77D5-477F-A578-26D996E9FC63}" type="pres">
      <dgm:prSet presAssocID="{F14FABB5-A341-45A9-9BCC-27129D9C581C}" presName="parentNode" presStyleLbl="node1" presStyleIdx="1" presStyleCnt="5" custScaleX="161214" custScaleY="128715" custLinFactX="-100000" custLinFactNeighborX="-175977" custLinFactNeighborY="2127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3A62D0-B991-496F-84A0-F88767F48F34}" type="pres">
      <dgm:prSet presAssocID="{F14FABB5-A341-45A9-9BCC-27129D9C581C}" presName="child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E489A0-CF68-4897-89E9-C67D44D6F302}" type="pres">
      <dgm:prSet presAssocID="{CE97F6EE-E88B-4AB5-82A5-641679001462}" presName="Name25" presStyleLbl="parChTrans1D1" presStyleIdx="1" presStyleCnt="4"/>
      <dgm:spPr/>
      <dgm:t>
        <a:bodyPr/>
        <a:lstStyle/>
        <a:p>
          <a:endParaRPr lang="ru-RU"/>
        </a:p>
      </dgm:t>
    </dgm:pt>
    <dgm:pt modelId="{C12B7CD0-81CA-4594-9D77-9A415F15EF76}" type="pres">
      <dgm:prSet presAssocID="{1AD29E37-3E64-486C-985D-C06DFB9B8F87}" presName="node" presStyleCnt="0"/>
      <dgm:spPr/>
    </dgm:pt>
    <dgm:pt modelId="{9CE4C46F-5915-4163-9047-36109F2B22A5}" type="pres">
      <dgm:prSet presAssocID="{1AD29E37-3E64-486C-985D-C06DFB9B8F87}" presName="parentNode" presStyleLbl="node1" presStyleIdx="2" presStyleCnt="5" custScaleX="161263" custScaleY="161806" custLinFactX="59808" custLinFactNeighborX="100000" custLinFactNeighborY="-3409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0FB83F-4455-4D77-84E7-D2FEF72D1C8F}" type="pres">
      <dgm:prSet presAssocID="{1AD29E37-3E64-486C-985D-C06DFB9B8F87}" presName="child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33A9-39D7-4698-AA0F-0B877B658222}" type="pres">
      <dgm:prSet presAssocID="{2A1B9B72-CD1A-42E0-87AE-F74CA0B4621C}" presName="Name25" presStyleLbl="parChTrans1D1" presStyleIdx="2" presStyleCnt="4"/>
      <dgm:spPr/>
      <dgm:t>
        <a:bodyPr/>
        <a:lstStyle/>
        <a:p>
          <a:endParaRPr lang="ru-RU"/>
        </a:p>
      </dgm:t>
    </dgm:pt>
    <dgm:pt modelId="{F66CCDCD-C28B-4F8C-9D54-0CCC3262C0A5}" type="pres">
      <dgm:prSet presAssocID="{2D1BB749-7789-4825-947C-A9E99D859E5A}" presName="node" presStyleCnt="0"/>
      <dgm:spPr/>
    </dgm:pt>
    <dgm:pt modelId="{7B9C04F7-39FA-447D-92DB-A79FA20643AB}" type="pres">
      <dgm:prSet presAssocID="{2D1BB749-7789-4825-947C-A9E99D859E5A}" presName="parentNode" presStyleLbl="node1" presStyleIdx="3" presStyleCnt="5" custScaleX="172770" custScaleY="144411" custLinFactX="62991" custLinFactNeighborX="100000" custLinFactNeighborY="528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0848F-E434-41DF-88CE-0DBFD797ACEA}" type="pres">
      <dgm:prSet presAssocID="{2D1BB749-7789-4825-947C-A9E99D859E5A}" presName="child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1DDA5C-6C35-4D04-97E0-AE0CE76BD958}" type="pres">
      <dgm:prSet presAssocID="{2E1CB194-850C-4F60-A464-6B250BD11903}" presName="Name25" presStyleLbl="parChTrans1D1" presStyleIdx="3" presStyleCnt="4"/>
      <dgm:spPr/>
      <dgm:t>
        <a:bodyPr/>
        <a:lstStyle/>
        <a:p>
          <a:endParaRPr lang="ru-RU"/>
        </a:p>
      </dgm:t>
    </dgm:pt>
    <dgm:pt modelId="{225547CE-0B12-4FFA-84B8-2FA321BA181E}" type="pres">
      <dgm:prSet presAssocID="{5573BCB4-9444-4332-ADC2-50442515B16E}" presName="node" presStyleCnt="0"/>
      <dgm:spPr/>
    </dgm:pt>
    <dgm:pt modelId="{B42E2343-236E-46E4-A4D1-BDB6F8EE9A12}" type="pres">
      <dgm:prSet presAssocID="{5573BCB4-9444-4332-ADC2-50442515B16E}" presName="parentNode" presStyleLbl="node1" presStyleIdx="4" presStyleCnt="5" custScaleX="172378" custScaleY="122623" custLinFactX="-100000" custLinFactNeighborX="-179879" custLinFactNeighborY="-5819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FF9301-0356-43B8-9F37-B08A21D94A61}" type="pres">
      <dgm:prSet presAssocID="{5573BCB4-9444-4332-ADC2-50442515B16E}" presName="child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9C0851-3A84-4AC8-849A-77A3400DCEEF}" srcId="{C4F32DB0-4060-45D6-AB16-4985CF22D8AD}" destId="{2D1BB749-7789-4825-947C-A9E99D859E5A}" srcOrd="2" destOrd="0" parTransId="{2A1B9B72-CD1A-42E0-87AE-F74CA0B4621C}" sibTransId="{080D35B7-74F9-45D9-9249-FF2B9713D75A}"/>
    <dgm:cxn modelId="{E31D4835-D951-43D9-9CAC-46A3C7E53A78}" type="presOf" srcId="{0704AFD8-71FE-446F-AFA3-935376D599EB}" destId="{520FB83F-4455-4D77-84E7-D2FEF72D1C8F}" srcOrd="0" destOrd="0" presId="urn:microsoft.com/office/officeart/2005/8/layout/radial2"/>
    <dgm:cxn modelId="{4D6990F7-FDFF-492B-B162-152B381C713F}" type="presOf" srcId="{1AD29E37-3E64-486C-985D-C06DFB9B8F87}" destId="{9CE4C46F-5915-4163-9047-36109F2B22A5}" srcOrd="0" destOrd="0" presId="urn:microsoft.com/office/officeart/2005/8/layout/radial2"/>
    <dgm:cxn modelId="{FCA8627B-61E6-4A2C-B5D1-631ACD9AEA8A}" srcId="{2D1BB749-7789-4825-947C-A9E99D859E5A}" destId="{F9DB0029-5CD7-488E-997B-16CA99DB0E81}" srcOrd="0" destOrd="0" parTransId="{08A090AB-2FE7-4C37-8578-1C01DC8B37F8}" sibTransId="{D3086B14-C550-4FEF-AB4F-89F0D4CB884A}"/>
    <dgm:cxn modelId="{D08EE949-BAF5-4462-B37A-89746EAD78B3}" type="presOf" srcId="{5573BCB4-9444-4332-ADC2-50442515B16E}" destId="{B42E2343-236E-46E4-A4D1-BDB6F8EE9A12}" srcOrd="0" destOrd="0" presId="urn:microsoft.com/office/officeart/2005/8/layout/radial2"/>
    <dgm:cxn modelId="{86E84E6E-AD5D-4764-AB05-7CA8E775E345}" srcId="{F14FABB5-A341-45A9-9BCC-27129D9C581C}" destId="{682511B0-623D-49D3-807C-21C0ACF1BC92}" srcOrd="1" destOrd="0" parTransId="{A940DF73-2092-4073-B8B7-0FFE9F37DD96}" sibTransId="{03974539-84C2-4B75-80C0-0DE6CC7A72D2}"/>
    <dgm:cxn modelId="{6BC2EC28-0CDB-42D8-8339-1B80D2AA9B8F}" type="presOf" srcId="{C4F32DB0-4060-45D6-AB16-4985CF22D8AD}" destId="{0FF4356C-776F-4B47-84C9-AD8A45EB99E9}" srcOrd="0" destOrd="0" presId="urn:microsoft.com/office/officeart/2005/8/layout/radial2"/>
    <dgm:cxn modelId="{023B0851-43CD-46F1-9713-305FB917665C}" srcId="{1AD29E37-3E64-486C-985D-C06DFB9B8F87}" destId="{48D652FC-5D2F-435A-9132-12A915B5D483}" srcOrd="1" destOrd="0" parTransId="{93890B72-93D4-4E66-BE3E-A92F40B3163B}" sibTransId="{E0C2B27A-4BDC-446E-93AF-F072FD9BAE76}"/>
    <dgm:cxn modelId="{D00F6AAA-A6F7-47A5-B4C6-7E31D5357758}" type="presOf" srcId="{2D1BB749-7789-4825-947C-A9E99D859E5A}" destId="{7B9C04F7-39FA-447D-92DB-A79FA20643AB}" srcOrd="0" destOrd="0" presId="urn:microsoft.com/office/officeart/2005/8/layout/radial2"/>
    <dgm:cxn modelId="{BA231931-AF46-49D6-84B0-CFCD7053705E}" srcId="{C4F32DB0-4060-45D6-AB16-4985CF22D8AD}" destId="{5573BCB4-9444-4332-ADC2-50442515B16E}" srcOrd="3" destOrd="0" parTransId="{2E1CB194-850C-4F60-A464-6B250BD11903}" sibTransId="{24699F95-B098-478F-A82A-9AC192E9BF49}"/>
    <dgm:cxn modelId="{0D8E5AE1-6030-461B-A3EE-95B000AB54DD}" type="presOf" srcId="{E2BA8445-B042-48BD-B6AB-49FBCB209783}" destId="{D63A62D0-B991-496F-84A0-F88767F48F34}" srcOrd="0" destOrd="0" presId="urn:microsoft.com/office/officeart/2005/8/layout/radial2"/>
    <dgm:cxn modelId="{FC769790-EEC5-4141-B094-C4365A47BC70}" srcId="{C4F32DB0-4060-45D6-AB16-4985CF22D8AD}" destId="{F14FABB5-A341-45A9-9BCC-27129D9C581C}" srcOrd="0" destOrd="0" parTransId="{04BD686B-585A-4B69-A2D5-34FB226A985E}" sibTransId="{54846F40-F9B4-4351-9F3B-4854D23DCE53}"/>
    <dgm:cxn modelId="{2D865A1C-E06B-4D93-ACB3-7A119BE8F4D6}" type="presOf" srcId="{2E1CB194-850C-4F60-A464-6B250BD11903}" destId="{191DDA5C-6C35-4D04-97E0-AE0CE76BD958}" srcOrd="0" destOrd="0" presId="urn:microsoft.com/office/officeart/2005/8/layout/radial2"/>
    <dgm:cxn modelId="{62FC1616-91DD-44B4-A30D-F1633F7ED416}" type="presOf" srcId="{F9DB0029-5CD7-488E-997B-16CA99DB0E81}" destId="{B890848F-E434-41DF-88CE-0DBFD797ACEA}" srcOrd="0" destOrd="0" presId="urn:microsoft.com/office/officeart/2005/8/layout/radial2"/>
    <dgm:cxn modelId="{784AE68A-5072-43F3-BE20-5D4B0A66BBAE}" type="presOf" srcId="{F14FABB5-A341-45A9-9BCC-27129D9C581C}" destId="{426B529B-77D5-477F-A578-26D996E9FC63}" srcOrd="0" destOrd="0" presId="urn:microsoft.com/office/officeart/2005/8/layout/radial2"/>
    <dgm:cxn modelId="{85281374-B42D-4372-A10B-64437B76AD6D}" srcId="{C4F32DB0-4060-45D6-AB16-4985CF22D8AD}" destId="{1AD29E37-3E64-486C-985D-C06DFB9B8F87}" srcOrd="1" destOrd="0" parTransId="{CE97F6EE-E88B-4AB5-82A5-641679001462}" sibTransId="{0D250687-B5BD-44CE-AED2-AC695D934CEE}"/>
    <dgm:cxn modelId="{16B74547-EFFB-4ADA-9AAC-AFCE7D7578C4}" srcId="{5573BCB4-9444-4332-ADC2-50442515B16E}" destId="{86884DD5-E248-4648-8F8F-BEFE6E4F2B80}" srcOrd="0" destOrd="0" parTransId="{F0629FD2-0777-4AE5-B140-BDF8D2A44F87}" sibTransId="{C2E6355D-5678-466C-B02D-D6A8EA958DA7}"/>
    <dgm:cxn modelId="{6FDC78CD-E999-40D7-B6C1-16A3DBF60804}" type="presOf" srcId="{48D652FC-5D2F-435A-9132-12A915B5D483}" destId="{520FB83F-4455-4D77-84E7-D2FEF72D1C8F}" srcOrd="0" destOrd="1" presId="urn:microsoft.com/office/officeart/2005/8/layout/radial2"/>
    <dgm:cxn modelId="{23DD0A27-2F4E-45F0-98AC-9C1DE0CBE7BB}" type="presOf" srcId="{86884DD5-E248-4648-8F8F-BEFE6E4F2B80}" destId="{F2FF9301-0356-43B8-9F37-B08A21D94A61}" srcOrd="0" destOrd="0" presId="urn:microsoft.com/office/officeart/2005/8/layout/radial2"/>
    <dgm:cxn modelId="{6E2D10E2-BE46-443C-9A91-549B28CD9A60}" srcId="{F14FABB5-A341-45A9-9BCC-27129D9C581C}" destId="{E2BA8445-B042-48BD-B6AB-49FBCB209783}" srcOrd="0" destOrd="0" parTransId="{52EB231E-D91F-4819-A623-A869EF35C2C1}" sibTransId="{7B453C2F-D444-4F8D-BA21-9A192C65894E}"/>
    <dgm:cxn modelId="{9B627977-CDA3-4CD4-B061-409A4D4CC3F4}" type="presOf" srcId="{CE97F6EE-E88B-4AB5-82A5-641679001462}" destId="{B8E489A0-CF68-4897-89E9-C67D44D6F302}" srcOrd="0" destOrd="0" presId="urn:microsoft.com/office/officeart/2005/8/layout/radial2"/>
    <dgm:cxn modelId="{E2461F1B-B538-4047-9B42-45FDD92B4E42}" type="presOf" srcId="{2A1B9B72-CD1A-42E0-87AE-F74CA0B4621C}" destId="{2BF933A9-39D7-4698-AA0F-0B877B658222}" srcOrd="0" destOrd="0" presId="urn:microsoft.com/office/officeart/2005/8/layout/radial2"/>
    <dgm:cxn modelId="{4378669E-1E14-4AD5-8BB3-E9B248EDF5E2}" type="presOf" srcId="{04BD686B-585A-4B69-A2D5-34FB226A985E}" destId="{93FF215A-45DB-4131-A7BF-FFAB7437B85A}" srcOrd="0" destOrd="0" presId="urn:microsoft.com/office/officeart/2005/8/layout/radial2"/>
    <dgm:cxn modelId="{37134945-4090-4058-A875-D1984ED8098F}" srcId="{1AD29E37-3E64-486C-985D-C06DFB9B8F87}" destId="{0704AFD8-71FE-446F-AFA3-935376D599EB}" srcOrd="0" destOrd="0" parTransId="{49E12A4F-ABE1-4973-9A43-AF9B50505193}" sibTransId="{0C84F17B-C1BA-4016-AB62-5261D32E1CC4}"/>
    <dgm:cxn modelId="{0FE772CD-CD4C-4692-B833-FE888D2175AA}" type="presOf" srcId="{682511B0-623D-49D3-807C-21C0ACF1BC92}" destId="{D63A62D0-B991-496F-84A0-F88767F48F34}" srcOrd="0" destOrd="1" presId="urn:microsoft.com/office/officeart/2005/8/layout/radial2"/>
    <dgm:cxn modelId="{CE12CDC6-3E19-48A7-9BDA-988A5ED027DD}" type="presParOf" srcId="{0FF4356C-776F-4B47-84C9-AD8A45EB99E9}" destId="{02D6EE93-1251-45BF-820C-86FD8931B7CB}" srcOrd="0" destOrd="0" presId="urn:microsoft.com/office/officeart/2005/8/layout/radial2"/>
    <dgm:cxn modelId="{9F446029-9F7E-4F56-BA0C-62411E7BF99F}" type="presParOf" srcId="{02D6EE93-1251-45BF-820C-86FD8931B7CB}" destId="{8109B9D8-AD2D-4AD1-9DD5-98F351BF4FF2}" srcOrd="0" destOrd="0" presId="urn:microsoft.com/office/officeart/2005/8/layout/radial2"/>
    <dgm:cxn modelId="{83BC2019-0743-4005-BFD5-DAF2254BE9B6}" type="presParOf" srcId="{8109B9D8-AD2D-4AD1-9DD5-98F351BF4FF2}" destId="{F615A959-A241-496D-B181-C27EABD88B49}" srcOrd="0" destOrd="0" presId="urn:microsoft.com/office/officeart/2005/8/layout/radial2"/>
    <dgm:cxn modelId="{EAFD7686-609E-4C4C-8131-9B7FB460473E}" type="presParOf" srcId="{8109B9D8-AD2D-4AD1-9DD5-98F351BF4FF2}" destId="{C83A3B1F-21D2-43C6-9963-A13B43D9DCA3}" srcOrd="1" destOrd="0" presId="urn:microsoft.com/office/officeart/2005/8/layout/radial2"/>
    <dgm:cxn modelId="{8EF507F7-9DCD-4D27-81DF-7B243A8F2483}" type="presParOf" srcId="{02D6EE93-1251-45BF-820C-86FD8931B7CB}" destId="{93FF215A-45DB-4131-A7BF-FFAB7437B85A}" srcOrd="1" destOrd="0" presId="urn:microsoft.com/office/officeart/2005/8/layout/radial2"/>
    <dgm:cxn modelId="{1EA833F7-4242-4457-88F3-3FFDC1396583}" type="presParOf" srcId="{02D6EE93-1251-45BF-820C-86FD8931B7CB}" destId="{A8AB63D4-B6AF-4146-91E1-A945EADC358E}" srcOrd="2" destOrd="0" presId="urn:microsoft.com/office/officeart/2005/8/layout/radial2"/>
    <dgm:cxn modelId="{BFB90788-954B-427E-8082-22A1A8DDC999}" type="presParOf" srcId="{A8AB63D4-B6AF-4146-91E1-A945EADC358E}" destId="{426B529B-77D5-477F-A578-26D996E9FC63}" srcOrd="0" destOrd="0" presId="urn:microsoft.com/office/officeart/2005/8/layout/radial2"/>
    <dgm:cxn modelId="{54B1FFF9-67B1-48E5-8CC1-9A4C0A89FDE3}" type="presParOf" srcId="{A8AB63D4-B6AF-4146-91E1-A945EADC358E}" destId="{D63A62D0-B991-496F-84A0-F88767F48F34}" srcOrd="1" destOrd="0" presId="urn:microsoft.com/office/officeart/2005/8/layout/radial2"/>
    <dgm:cxn modelId="{2EA0326F-85FA-4ADB-86BA-6B67C53EA45A}" type="presParOf" srcId="{02D6EE93-1251-45BF-820C-86FD8931B7CB}" destId="{B8E489A0-CF68-4897-89E9-C67D44D6F302}" srcOrd="3" destOrd="0" presId="urn:microsoft.com/office/officeart/2005/8/layout/radial2"/>
    <dgm:cxn modelId="{594AC03E-B368-4BBD-9233-C446BED5C37C}" type="presParOf" srcId="{02D6EE93-1251-45BF-820C-86FD8931B7CB}" destId="{C12B7CD0-81CA-4594-9D77-9A415F15EF76}" srcOrd="4" destOrd="0" presId="urn:microsoft.com/office/officeart/2005/8/layout/radial2"/>
    <dgm:cxn modelId="{A2494DBC-85CF-4DB8-A934-D62FB9042F24}" type="presParOf" srcId="{C12B7CD0-81CA-4594-9D77-9A415F15EF76}" destId="{9CE4C46F-5915-4163-9047-36109F2B22A5}" srcOrd="0" destOrd="0" presId="urn:microsoft.com/office/officeart/2005/8/layout/radial2"/>
    <dgm:cxn modelId="{9515B92E-7995-45D9-B926-94858A22EE2F}" type="presParOf" srcId="{C12B7CD0-81CA-4594-9D77-9A415F15EF76}" destId="{520FB83F-4455-4D77-84E7-D2FEF72D1C8F}" srcOrd="1" destOrd="0" presId="urn:microsoft.com/office/officeart/2005/8/layout/radial2"/>
    <dgm:cxn modelId="{47442AC6-9207-4F6C-84E4-ADA9E61238D5}" type="presParOf" srcId="{02D6EE93-1251-45BF-820C-86FD8931B7CB}" destId="{2BF933A9-39D7-4698-AA0F-0B877B658222}" srcOrd="5" destOrd="0" presId="urn:microsoft.com/office/officeart/2005/8/layout/radial2"/>
    <dgm:cxn modelId="{8C88F552-E993-4529-B478-4622BA08B756}" type="presParOf" srcId="{02D6EE93-1251-45BF-820C-86FD8931B7CB}" destId="{F66CCDCD-C28B-4F8C-9D54-0CCC3262C0A5}" srcOrd="6" destOrd="0" presId="urn:microsoft.com/office/officeart/2005/8/layout/radial2"/>
    <dgm:cxn modelId="{144CE7C2-18A6-43A4-9A88-C6994E9DEA8B}" type="presParOf" srcId="{F66CCDCD-C28B-4F8C-9D54-0CCC3262C0A5}" destId="{7B9C04F7-39FA-447D-92DB-A79FA20643AB}" srcOrd="0" destOrd="0" presId="urn:microsoft.com/office/officeart/2005/8/layout/radial2"/>
    <dgm:cxn modelId="{5BBDD6E5-0926-4C3A-90E4-23C5D0A16368}" type="presParOf" srcId="{F66CCDCD-C28B-4F8C-9D54-0CCC3262C0A5}" destId="{B890848F-E434-41DF-88CE-0DBFD797ACEA}" srcOrd="1" destOrd="0" presId="urn:microsoft.com/office/officeart/2005/8/layout/radial2"/>
    <dgm:cxn modelId="{942DB6FF-7988-483F-98E6-CFDB777DAD1E}" type="presParOf" srcId="{02D6EE93-1251-45BF-820C-86FD8931B7CB}" destId="{191DDA5C-6C35-4D04-97E0-AE0CE76BD958}" srcOrd="7" destOrd="0" presId="urn:microsoft.com/office/officeart/2005/8/layout/radial2"/>
    <dgm:cxn modelId="{7B97F3C1-2594-44DD-AC4E-7AD06B6EAD8C}" type="presParOf" srcId="{02D6EE93-1251-45BF-820C-86FD8931B7CB}" destId="{225547CE-0B12-4FFA-84B8-2FA321BA181E}" srcOrd="8" destOrd="0" presId="urn:microsoft.com/office/officeart/2005/8/layout/radial2"/>
    <dgm:cxn modelId="{D6F3DCA9-622B-4DD2-944F-05730B632A63}" type="presParOf" srcId="{225547CE-0B12-4FFA-84B8-2FA321BA181E}" destId="{B42E2343-236E-46E4-A4D1-BDB6F8EE9A12}" srcOrd="0" destOrd="0" presId="urn:microsoft.com/office/officeart/2005/8/layout/radial2"/>
    <dgm:cxn modelId="{5FF81C39-33A3-4E4C-85FE-1E7708953525}" type="presParOf" srcId="{225547CE-0B12-4FFA-84B8-2FA321BA181E}" destId="{F2FF9301-0356-43B8-9F37-B08A21D94A61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EE6661-293E-488D-B359-020728FDE29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DC89AD9-8D22-4732-9A10-78D8D65D5B13}">
      <dgm:prSet phldrT="[Текст]"/>
      <dgm:spPr/>
      <dgm:t>
        <a:bodyPr/>
        <a:lstStyle/>
        <a:p>
          <a:r>
            <a:rPr lang="ru-RU" dirty="0" smtClean="0"/>
            <a:t>1 место</a:t>
          </a:r>
          <a:endParaRPr lang="ru-RU" dirty="0"/>
        </a:p>
      </dgm:t>
    </dgm:pt>
    <dgm:pt modelId="{372AACC6-42F9-41B5-8311-311A4D912D4F}" type="parTrans" cxnId="{C045BAC7-603E-49C4-A80A-11770C508DA0}">
      <dgm:prSet/>
      <dgm:spPr/>
      <dgm:t>
        <a:bodyPr/>
        <a:lstStyle/>
        <a:p>
          <a:endParaRPr lang="ru-RU"/>
        </a:p>
      </dgm:t>
    </dgm:pt>
    <dgm:pt modelId="{FE6CE75B-5633-4047-934C-A76EF624C155}" type="sibTrans" cxnId="{C045BAC7-603E-49C4-A80A-11770C508DA0}">
      <dgm:prSet/>
      <dgm:spPr/>
      <dgm:t>
        <a:bodyPr/>
        <a:lstStyle/>
        <a:p>
          <a:endParaRPr lang="ru-RU"/>
        </a:p>
      </dgm:t>
    </dgm:pt>
    <dgm:pt modelId="{B0315FA9-71C1-4A8E-92FF-F9866DDE9E6E}">
      <dgm:prSet phldrT="[Текст]"/>
      <dgm:spPr/>
      <dgm:t>
        <a:bodyPr/>
        <a:lstStyle/>
        <a:p>
          <a:r>
            <a:rPr lang="ru-RU" dirty="0" smtClean="0">
              <a:solidFill>
                <a:srgbClr val="FF0000"/>
              </a:solidFill>
            </a:rPr>
            <a:t>Колледж туризма и гостиничного сервиса</a:t>
          </a:r>
          <a:endParaRPr lang="ru-RU" dirty="0"/>
        </a:p>
      </dgm:t>
    </dgm:pt>
    <dgm:pt modelId="{E05B31F6-CC30-436D-B685-5B8D8AD84C12}" type="parTrans" cxnId="{33443487-1854-4C30-BA96-9040E1B4B2E7}">
      <dgm:prSet/>
      <dgm:spPr/>
      <dgm:t>
        <a:bodyPr/>
        <a:lstStyle/>
        <a:p>
          <a:endParaRPr lang="ru-RU"/>
        </a:p>
      </dgm:t>
    </dgm:pt>
    <dgm:pt modelId="{5A512927-9E96-4B6F-A84A-0C9BABEF3CC9}" type="sibTrans" cxnId="{33443487-1854-4C30-BA96-9040E1B4B2E7}">
      <dgm:prSet/>
      <dgm:spPr/>
      <dgm:t>
        <a:bodyPr/>
        <a:lstStyle/>
        <a:p>
          <a:endParaRPr lang="ru-RU"/>
        </a:p>
      </dgm:t>
    </dgm:pt>
    <dgm:pt modelId="{2886E8A8-8A08-46A9-8791-605044367CCE}">
      <dgm:prSet phldrT="[Текст]"/>
      <dgm:spPr/>
      <dgm:t>
        <a:bodyPr/>
        <a:lstStyle/>
        <a:p>
          <a:r>
            <a:rPr lang="ru-RU" dirty="0" smtClean="0"/>
            <a:t>2 место</a:t>
          </a:r>
          <a:endParaRPr lang="ru-RU" dirty="0"/>
        </a:p>
      </dgm:t>
    </dgm:pt>
    <dgm:pt modelId="{FBA6F0CE-3E40-4EA6-9098-29458DB2D13B}" type="parTrans" cxnId="{AF0B9F66-8D3A-43A7-BEFE-4C34EE3B7ABE}">
      <dgm:prSet/>
      <dgm:spPr/>
      <dgm:t>
        <a:bodyPr/>
        <a:lstStyle/>
        <a:p>
          <a:endParaRPr lang="ru-RU"/>
        </a:p>
      </dgm:t>
    </dgm:pt>
    <dgm:pt modelId="{96CDA438-6E03-49EE-8EE8-218F8476B7E0}" type="sibTrans" cxnId="{AF0B9F66-8D3A-43A7-BEFE-4C34EE3B7ABE}">
      <dgm:prSet/>
      <dgm:spPr/>
      <dgm:t>
        <a:bodyPr/>
        <a:lstStyle/>
        <a:p>
          <a:endParaRPr lang="ru-RU"/>
        </a:p>
      </dgm:t>
    </dgm:pt>
    <dgm:pt modelId="{C59CDFB6-D52A-4FC3-9AEC-F164087E0D34}">
      <dgm:prSet phldrT="[Текст]"/>
      <dgm:spPr/>
      <dgm:t>
        <a:bodyPr/>
        <a:lstStyle/>
        <a:p>
          <a:r>
            <a:rPr lang="ru-RU" dirty="0" smtClean="0"/>
            <a:t>Педагогический колледж им.Некрасова</a:t>
          </a:r>
          <a:endParaRPr lang="ru-RU" dirty="0"/>
        </a:p>
      </dgm:t>
    </dgm:pt>
    <dgm:pt modelId="{EF8927B0-240C-4108-91F0-D4D5A1BDE90A}" type="parTrans" cxnId="{3387D875-9D72-4954-924D-0D8EBA298F01}">
      <dgm:prSet/>
      <dgm:spPr/>
      <dgm:t>
        <a:bodyPr/>
        <a:lstStyle/>
        <a:p>
          <a:endParaRPr lang="ru-RU"/>
        </a:p>
      </dgm:t>
    </dgm:pt>
    <dgm:pt modelId="{44ED6149-2F71-456D-9886-1B4969E6606D}" type="sibTrans" cxnId="{3387D875-9D72-4954-924D-0D8EBA298F01}">
      <dgm:prSet/>
      <dgm:spPr/>
      <dgm:t>
        <a:bodyPr/>
        <a:lstStyle/>
        <a:p>
          <a:endParaRPr lang="ru-RU"/>
        </a:p>
      </dgm:t>
    </dgm:pt>
    <dgm:pt modelId="{CEB128ED-301B-43E8-A836-9D5D355BDD4A}">
      <dgm:prSet phldrT="[Текст]"/>
      <dgm:spPr/>
      <dgm:t>
        <a:bodyPr/>
        <a:lstStyle/>
        <a:p>
          <a:r>
            <a:rPr lang="ru-RU" dirty="0" smtClean="0"/>
            <a:t>3 место</a:t>
          </a:r>
          <a:endParaRPr lang="ru-RU" dirty="0"/>
        </a:p>
      </dgm:t>
    </dgm:pt>
    <dgm:pt modelId="{76C8D7EB-F9CE-490A-BD89-0CE94D3B781B}" type="parTrans" cxnId="{81F153AF-EFF8-44B9-84E7-7D4A125EDDC7}">
      <dgm:prSet/>
      <dgm:spPr/>
      <dgm:t>
        <a:bodyPr/>
        <a:lstStyle/>
        <a:p>
          <a:endParaRPr lang="ru-RU"/>
        </a:p>
      </dgm:t>
    </dgm:pt>
    <dgm:pt modelId="{16A09088-2614-4079-9548-C099C4FFAD02}" type="sibTrans" cxnId="{81F153AF-EFF8-44B9-84E7-7D4A125EDDC7}">
      <dgm:prSet/>
      <dgm:spPr/>
      <dgm:t>
        <a:bodyPr/>
        <a:lstStyle/>
        <a:p>
          <a:endParaRPr lang="ru-RU"/>
        </a:p>
      </dgm:t>
    </dgm:pt>
    <dgm:pt modelId="{145BD19C-BE9D-4957-92A2-44D5CBDDD559}">
      <dgm:prSet phldrT="[Текст]"/>
      <dgm:spPr/>
      <dgm:t>
        <a:bodyPr/>
        <a:lstStyle/>
        <a:p>
          <a:r>
            <a:rPr lang="ru-RU" dirty="0" smtClean="0"/>
            <a:t>Колледж электроники и приборостроения</a:t>
          </a:r>
          <a:endParaRPr lang="ru-RU" dirty="0"/>
        </a:p>
      </dgm:t>
    </dgm:pt>
    <dgm:pt modelId="{4D6D78C9-CEBC-483F-A733-A99CDF571BD2}" type="parTrans" cxnId="{23D35FC6-7EA0-4806-B163-F0CC82088FC1}">
      <dgm:prSet/>
      <dgm:spPr/>
      <dgm:t>
        <a:bodyPr/>
        <a:lstStyle/>
        <a:p>
          <a:endParaRPr lang="ru-RU"/>
        </a:p>
      </dgm:t>
    </dgm:pt>
    <dgm:pt modelId="{B425D318-A027-4CF7-A9F2-540DC5CD753F}" type="sibTrans" cxnId="{23D35FC6-7EA0-4806-B163-F0CC82088FC1}">
      <dgm:prSet/>
      <dgm:spPr/>
      <dgm:t>
        <a:bodyPr/>
        <a:lstStyle/>
        <a:p>
          <a:endParaRPr lang="ru-RU"/>
        </a:p>
      </dgm:t>
    </dgm:pt>
    <dgm:pt modelId="{981F300C-6639-4B01-A8E7-2888F7A9C18C}" type="pres">
      <dgm:prSet presAssocID="{3CEE6661-293E-488D-B359-020728FDE29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C2B785-6DE9-477D-9651-9BC1B15887F2}" type="pres">
      <dgm:prSet presAssocID="{FDC89AD9-8D22-4732-9A10-78D8D65D5B13}" presName="composite" presStyleCnt="0"/>
      <dgm:spPr/>
    </dgm:pt>
    <dgm:pt modelId="{4F5E4743-A199-42E8-BB98-2C0FA80B6346}" type="pres">
      <dgm:prSet presAssocID="{FDC89AD9-8D22-4732-9A10-78D8D65D5B1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4E5858-F8D7-4002-8E71-EE32EFD06B26}" type="pres">
      <dgm:prSet presAssocID="{FDC89AD9-8D22-4732-9A10-78D8D65D5B13}" presName="descendantText" presStyleLbl="alignAcc1" presStyleIdx="0" presStyleCnt="3" custLinFactNeighborX="2393" custLinFactNeighborY="-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F712A-3E4E-4204-A89F-72AD66589D97}" type="pres">
      <dgm:prSet presAssocID="{FE6CE75B-5633-4047-934C-A76EF624C155}" presName="sp" presStyleCnt="0"/>
      <dgm:spPr/>
    </dgm:pt>
    <dgm:pt modelId="{D727F99E-C799-4415-B035-19EBD159BF76}" type="pres">
      <dgm:prSet presAssocID="{2886E8A8-8A08-46A9-8791-605044367CCE}" presName="composite" presStyleCnt="0"/>
      <dgm:spPr/>
    </dgm:pt>
    <dgm:pt modelId="{905E3956-3750-4BA5-B618-6A4005873BA5}" type="pres">
      <dgm:prSet presAssocID="{2886E8A8-8A08-46A9-8791-605044367CC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562B21-2D6A-4EF7-882F-7EC72C473205}" type="pres">
      <dgm:prSet presAssocID="{2886E8A8-8A08-46A9-8791-605044367CC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7E4E8A-4974-427B-9FD1-063D7219DCE4}" type="pres">
      <dgm:prSet presAssocID="{96CDA438-6E03-49EE-8EE8-218F8476B7E0}" presName="sp" presStyleCnt="0"/>
      <dgm:spPr/>
    </dgm:pt>
    <dgm:pt modelId="{A1272F96-5284-4B26-9D45-EF6206DB0452}" type="pres">
      <dgm:prSet presAssocID="{CEB128ED-301B-43E8-A836-9D5D355BDD4A}" presName="composite" presStyleCnt="0"/>
      <dgm:spPr/>
    </dgm:pt>
    <dgm:pt modelId="{F54FA875-C8A8-4B92-B144-19ABD52DE00D}" type="pres">
      <dgm:prSet presAssocID="{CEB128ED-301B-43E8-A836-9D5D355BDD4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E8E4A9-FE02-4150-B56C-A72F69C88CCC}" type="pres">
      <dgm:prSet presAssocID="{CEB128ED-301B-43E8-A836-9D5D355BDD4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3F4B53-A10E-4ABF-8000-A923DE7C7D46}" type="presOf" srcId="{145BD19C-BE9D-4957-92A2-44D5CBDDD559}" destId="{98E8E4A9-FE02-4150-B56C-A72F69C88CCC}" srcOrd="0" destOrd="0" presId="urn:microsoft.com/office/officeart/2005/8/layout/chevron2"/>
    <dgm:cxn modelId="{CDAA734A-B792-45FB-802E-4252F9D4A440}" type="presOf" srcId="{3CEE6661-293E-488D-B359-020728FDE29B}" destId="{981F300C-6639-4B01-A8E7-2888F7A9C18C}" srcOrd="0" destOrd="0" presId="urn:microsoft.com/office/officeart/2005/8/layout/chevron2"/>
    <dgm:cxn modelId="{D0A0F96A-3B1C-45C3-82CB-1470FED8404A}" type="presOf" srcId="{B0315FA9-71C1-4A8E-92FF-F9866DDE9E6E}" destId="{B24E5858-F8D7-4002-8E71-EE32EFD06B26}" srcOrd="0" destOrd="0" presId="urn:microsoft.com/office/officeart/2005/8/layout/chevron2"/>
    <dgm:cxn modelId="{499B4641-BBDD-4404-BCEE-1281438F4777}" type="presOf" srcId="{CEB128ED-301B-43E8-A836-9D5D355BDD4A}" destId="{F54FA875-C8A8-4B92-B144-19ABD52DE00D}" srcOrd="0" destOrd="0" presId="urn:microsoft.com/office/officeart/2005/8/layout/chevron2"/>
    <dgm:cxn modelId="{7BC28509-C914-4F29-BC95-87946F98BE8E}" type="presOf" srcId="{2886E8A8-8A08-46A9-8791-605044367CCE}" destId="{905E3956-3750-4BA5-B618-6A4005873BA5}" srcOrd="0" destOrd="0" presId="urn:microsoft.com/office/officeart/2005/8/layout/chevron2"/>
    <dgm:cxn modelId="{23D35FC6-7EA0-4806-B163-F0CC82088FC1}" srcId="{CEB128ED-301B-43E8-A836-9D5D355BDD4A}" destId="{145BD19C-BE9D-4957-92A2-44D5CBDDD559}" srcOrd="0" destOrd="0" parTransId="{4D6D78C9-CEBC-483F-A733-A99CDF571BD2}" sibTransId="{B425D318-A027-4CF7-A9F2-540DC5CD753F}"/>
    <dgm:cxn modelId="{AF0B9F66-8D3A-43A7-BEFE-4C34EE3B7ABE}" srcId="{3CEE6661-293E-488D-B359-020728FDE29B}" destId="{2886E8A8-8A08-46A9-8791-605044367CCE}" srcOrd="1" destOrd="0" parTransId="{FBA6F0CE-3E40-4EA6-9098-29458DB2D13B}" sibTransId="{96CDA438-6E03-49EE-8EE8-218F8476B7E0}"/>
    <dgm:cxn modelId="{45D011F8-ECF8-45A2-B6D4-425E39AC9ACD}" type="presOf" srcId="{FDC89AD9-8D22-4732-9A10-78D8D65D5B13}" destId="{4F5E4743-A199-42E8-BB98-2C0FA80B6346}" srcOrd="0" destOrd="0" presId="urn:microsoft.com/office/officeart/2005/8/layout/chevron2"/>
    <dgm:cxn modelId="{33443487-1854-4C30-BA96-9040E1B4B2E7}" srcId="{FDC89AD9-8D22-4732-9A10-78D8D65D5B13}" destId="{B0315FA9-71C1-4A8E-92FF-F9866DDE9E6E}" srcOrd="0" destOrd="0" parTransId="{E05B31F6-CC30-436D-B685-5B8D8AD84C12}" sibTransId="{5A512927-9E96-4B6F-A84A-0C9BABEF3CC9}"/>
    <dgm:cxn modelId="{81F153AF-EFF8-44B9-84E7-7D4A125EDDC7}" srcId="{3CEE6661-293E-488D-B359-020728FDE29B}" destId="{CEB128ED-301B-43E8-A836-9D5D355BDD4A}" srcOrd="2" destOrd="0" parTransId="{76C8D7EB-F9CE-490A-BD89-0CE94D3B781B}" sibTransId="{16A09088-2614-4079-9548-C099C4FFAD02}"/>
    <dgm:cxn modelId="{C045BAC7-603E-49C4-A80A-11770C508DA0}" srcId="{3CEE6661-293E-488D-B359-020728FDE29B}" destId="{FDC89AD9-8D22-4732-9A10-78D8D65D5B13}" srcOrd="0" destOrd="0" parTransId="{372AACC6-42F9-41B5-8311-311A4D912D4F}" sibTransId="{FE6CE75B-5633-4047-934C-A76EF624C155}"/>
    <dgm:cxn modelId="{F5F3EAF0-62DB-43E6-8FDE-74D83BD84A3F}" type="presOf" srcId="{C59CDFB6-D52A-4FC3-9AEC-F164087E0D34}" destId="{41562B21-2D6A-4EF7-882F-7EC72C473205}" srcOrd="0" destOrd="0" presId="urn:microsoft.com/office/officeart/2005/8/layout/chevron2"/>
    <dgm:cxn modelId="{3387D875-9D72-4954-924D-0D8EBA298F01}" srcId="{2886E8A8-8A08-46A9-8791-605044367CCE}" destId="{C59CDFB6-D52A-4FC3-9AEC-F164087E0D34}" srcOrd="0" destOrd="0" parTransId="{EF8927B0-240C-4108-91F0-D4D5A1BDE90A}" sibTransId="{44ED6149-2F71-456D-9886-1B4969E6606D}"/>
    <dgm:cxn modelId="{AE7EBFEC-DD7F-43D1-9E4B-E953201B1368}" type="presParOf" srcId="{981F300C-6639-4B01-A8E7-2888F7A9C18C}" destId="{D3C2B785-6DE9-477D-9651-9BC1B15887F2}" srcOrd="0" destOrd="0" presId="urn:microsoft.com/office/officeart/2005/8/layout/chevron2"/>
    <dgm:cxn modelId="{B836EBCB-9C8B-427F-8816-768AEB4ECECF}" type="presParOf" srcId="{D3C2B785-6DE9-477D-9651-9BC1B15887F2}" destId="{4F5E4743-A199-42E8-BB98-2C0FA80B6346}" srcOrd="0" destOrd="0" presId="urn:microsoft.com/office/officeart/2005/8/layout/chevron2"/>
    <dgm:cxn modelId="{F06065EE-D9B2-4316-8220-BA3AB3876684}" type="presParOf" srcId="{D3C2B785-6DE9-477D-9651-9BC1B15887F2}" destId="{B24E5858-F8D7-4002-8E71-EE32EFD06B26}" srcOrd="1" destOrd="0" presId="urn:microsoft.com/office/officeart/2005/8/layout/chevron2"/>
    <dgm:cxn modelId="{F2F96F04-3A2F-482B-88F9-7C3945221AFE}" type="presParOf" srcId="{981F300C-6639-4B01-A8E7-2888F7A9C18C}" destId="{3E0F712A-3E4E-4204-A89F-72AD66589D97}" srcOrd="1" destOrd="0" presId="urn:microsoft.com/office/officeart/2005/8/layout/chevron2"/>
    <dgm:cxn modelId="{BFD3038B-7ECC-4721-B0F0-24EAE41D0EFF}" type="presParOf" srcId="{981F300C-6639-4B01-A8E7-2888F7A9C18C}" destId="{D727F99E-C799-4415-B035-19EBD159BF76}" srcOrd="2" destOrd="0" presId="urn:microsoft.com/office/officeart/2005/8/layout/chevron2"/>
    <dgm:cxn modelId="{512B5747-9680-4EF2-A8B7-0C440DD3EA8E}" type="presParOf" srcId="{D727F99E-C799-4415-B035-19EBD159BF76}" destId="{905E3956-3750-4BA5-B618-6A4005873BA5}" srcOrd="0" destOrd="0" presId="urn:microsoft.com/office/officeart/2005/8/layout/chevron2"/>
    <dgm:cxn modelId="{0FCE210E-FA8C-451B-8276-B282ABF3BF69}" type="presParOf" srcId="{D727F99E-C799-4415-B035-19EBD159BF76}" destId="{41562B21-2D6A-4EF7-882F-7EC72C473205}" srcOrd="1" destOrd="0" presId="urn:microsoft.com/office/officeart/2005/8/layout/chevron2"/>
    <dgm:cxn modelId="{2B543490-E5FE-42AF-8B13-6FA385E98F24}" type="presParOf" srcId="{981F300C-6639-4B01-A8E7-2888F7A9C18C}" destId="{7D7E4E8A-4974-427B-9FD1-063D7219DCE4}" srcOrd="3" destOrd="0" presId="urn:microsoft.com/office/officeart/2005/8/layout/chevron2"/>
    <dgm:cxn modelId="{4D0AF6BD-97AF-459A-BA1A-5D9A29EEFA42}" type="presParOf" srcId="{981F300C-6639-4B01-A8E7-2888F7A9C18C}" destId="{A1272F96-5284-4B26-9D45-EF6206DB0452}" srcOrd="4" destOrd="0" presId="urn:microsoft.com/office/officeart/2005/8/layout/chevron2"/>
    <dgm:cxn modelId="{47AD8761-8686-40FF-9474-B6FEAC83BDB8}" type="presParOf" srcId="{A1272F96-5284-4B26-9D45-EF6206DB0452}" destId="{F54FA875-C8A8-4B92-B144-19ABD52DE00D}" srcOrd="0" destOrd="0" presId="urn:microsoft.com/office/officeart/2005/8/layout/chevron2"/>
    <dgm:cxn modelId="{C25ADFA8-5E80-4426-A135-01091EBF00F0}" type="presParOf" srcId="{A1272F96-5284-4B26-9D45-EF6206DB0452}" destId="{98E8E4A9-FE02-4150-B56C-A72F69C88CC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22842-726B-4F3B-B126-AEC4899DC24E}">
      <dsp:nvSpPr>
        <dsp:cNvPr id="0" name=""/>
        <dsp:cNvSpPr/>
      </dsp:nvSpPr>
      <dsp:spPr>
        <a:xfrm>
          <a:off x="2438400" y="0"/>
          <a:ext cx="3657600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200" kern="1200" dirty="0" smtClean="0">
              <a:solidFill>
                <a:schemeClr val="tx2"/>
              </a:solidFill>
            </a:rPr>
            <a:t>634чел</a:t>
          </a:r>
          <a:r>
            <a:rPr lang="ru-RU" sz="4200" kern="1200" dirty="0" smtClean="0"/>
            <a:t>.</a:t>
          </a:r>
          <a:endParaRPr lang="ru-RU" sz="4200" kern="1200" dirty="0"/>
        </a:p>
      </dsp:txBody>
      <dsp:txXfrm>
        <a:off x="2438400" y="158750"/>
        <a:ext cx="3181350" cy="952499"/>
      </dsp:txXfrm>
    </dsp:sp>
    <dsp:sp modelId="{39AF0CBC-1B67-4367-8C94-45CFC195ECC6}">
      <dsp:nvSpPr>
        <dsp:cNvPr id="0" name=""/>
        <dsp:cNvSpPr/>
      </dsp:nvSpPr>
      <dsp:spPr>
        <a:xfrm>
          <a:off x="0" y="0"/>
          <a:ext cx="2438400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ОЧНОЕ</a:t>
          </a:r>
          <a:endParaRPr lang="ru-RU" sz="3100" b="1" kern="1200" dirty="0"/>
        </a:p>
      </dsp:txBody>
      <dsp:txXfrm>
        <a:off x="61996" y="61996"/>
        <a:ext cx="2314408" cy="1146007"/>
      </dsp:txXfrm>
    </dsp:sp>
    <dsp:sp modelId="{6990367C-0AD9-40D3-8692-8549F14BE366}">
      <dsp:nvSpPr>
        <dsp:cNvPr id="0" name=""/>
        <dsp:cNvSpPr/>
      </dsp:nvSpPr>
      <dsp:spPr>
        <a:xfrm>
          <a:off x="2438400" y="1397000"/>
          <a:ext cx="3657600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200" kern="1200" dirty="0" smtClean="0">
              <a:solidFill>
                <a:schemeClr val="tx2"/>
              </a:solidFill>
            </a:rPr>
            <a:t>10 чел.</a:t>
          </a:r>
          <a:endParaRPr lang="ru-RU" sz="4200" kern="1200" dirty="0">
            <a:solidFill>
              <a:schemeClr val="tx2"/>
            </a:solidFill>
          </a:endParaRPr>
        </a:p>
      </dsp:txBody>
      <dsp:txXfrm>
        <a:off x="2438400" y="1555750"/>
        <a:ext cx="3181350" cy="952499"/>
      </dsp:txXfrm>
    </dsp:sp>
    <dsp:sp modelId="{440832C2-C152-4F02-B951-E5812EFC1F7B}">
      <dsp:nvSpPr>
        <dsp:cNvPr id="0" name=""/>
        <dsp:cNvSpPr/>
      </dsp:nvSpPr>
      <dsp:spPr>
        <a:xfrm>
          <a:off x="0" y="1397000"/>
          <a:ext cx="2438400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ОЧНОЕ ДОГОВОР</a:t>
          </a:r>
          <a:endParaRPr lang="ru-RU" sz="3100" b="1" kern="1200" dirty="0"/>
        </a:p>
      </dsp:txBody>
      <dsp:txXfrm>
        <a:off x="61996" y="1458996"/>
        <a:ext cx="2314408" cy="1146007"/>
      </dsp:txXfrm>
    </dsp:sp>
    <dsp:sp modelId="{68B88E59-4ED4-45C4-ADD6-A50DDE91EF1C}">
      <dsp:nvSpPr>
        <dsp:cNvPr id="0" name=""/>
        <dsp:cNvSpPr/>
      </dsp:nvSpPr>
      <dsp:spPr>
        <a:xfrm>
          <a:off x="2438400" y="2793999"/>
          <a:ext cx="3657600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200" kern="1200" dirty="0" smtClean="0">
              <a:solidFill>
                <a:schemeClr val="tx2"/>
              </a:solidFill>
            </a:rPr>
            <a:t>39 чел.</a:t>
          </a:r>
          <a:endParaRPr lang="ru-RU" sz="4200" kern="1200" dirty="0">
            <a:solidFill>
              <a:schemeClr val="tx2"/>
            </a:solidFill>
          </a:endParaRPr>
        </a:p>
      </dsp:txBody>
      <dsp:txXfrm>
        <a:off x="2438400" y="2952749"/>
        <a:ext cx="3181350" cy="952499"/>
      </dsp:txXfrm>
    </dsp:sp>
    <dsp:sp modelId="{9F09D823-ADA5-4DD5-B843-F1B4233A506F}">
      <dsp:nvSpPr>
        <dsp:cNvPr id="0" name=""/>
        <dsp:cNvSpPr/>
      </dsp:nvSpPr>
      <dsp:spPr>
        <a:xfrm>
          <a:off x="0" y="2793999"/>
          <a:ext cx="2438400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ЗАОЧНОЕ</a:t>
          </a:r>
          <a:endParaRPr lang="ru-RU" sz="3100" b="1" kern="1200" dirty="0"/>
        </a:p>
      </dsp:txBody>
      <dsp:txXfrm>
        <a:off x="61996" y="2855995"/>
        <a:ext cx="2314408" cy="11460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1DDA5C-6C35-4D04-97E0-AE0CE76BD958}">
      <dsp:nvSpPr>
        <dsp:cNvPr id="0" name=""/>
        <dsp:cNvSpPr/>
      </dsp:nvSpPr>
      <dsp:spPr>
        <a:xfrm rot="8915852">
          <a:off x="1843734" y="2387900"/>
          <a:ext cx="684945" cy="29575"/>
        </a:xfrm>
        <a:custGeom>
          <a:avLst/>
          <a:gdLst/>
          <a:ahLst/>
          <a:cxnLst/>
          <a:rect l="0" t="0" r="0" b="0"/>
          <a:pathLst>
            <a:path>
              <a:moveTo>
                <a:pt x="0" y="14787"/>
              </a:moveTo>
              <a:lnTo>
                <a:pt x="684945" y="14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F933A9-39D7-4698-AA0F-0B877B658222}">
      <dsp:nvSpPr>
        <dsp:cNvPr id="0" name=""/>
        <dsp:cNvSpPr/>
      </dsp:nvSpPr>
      <dsp:spPr>
        <a:xfrm rot="1227884">
          <a:off x="3413689" y="2371646"/>
          <a:ext cx="1596632" cy="29575"/>
        </a:xfrm>
        <a:custGeom>
          <a:avLst/>
          <a:gdLst/>
          <a:ahLst/>
          <a:cxnLst/>
          <a:rect l="0" t="0" r="0" b="0"/>
          <a:pathLst>
            <a:path>
              <a:moveTo>
                <a:pt x="0" y="14787"/>
              </a:moveTo>
              <a:lnTo>
                <a:pt x="1596632" y="14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489A0-CF68-4897-89E9-C67D44D6F302}">
      <dsp:nvSpPr>
        <dsp:cNvPr id="0" name=""/>
        <dsp:cNvSpPr/>
      </dsp:nvSpPr>
      <dsp:spPr>
        <a:xfrm rot="20550354">
          <a:off x="3427759" y="1517300"/>
          <a:ext cx="1570268" cy="29575"/>
        </a:xfrm>
        <a:custGeom>
          <a:avLst/>
          <a:gdLst/>
          <a:ahLst/>
          <a:cxnLst/>
          <a:rect l="0" t="0" r="0" b="0"/>
          <a:pathLst>
            <a:path>
              <a:moveTo>
                <a:pt x="0" y="14787"/>
              </a:moveTo>
              <a:lnTo>
                <a:pt x="1570268" y="14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FF215A-45DB-4131-A7BF-FFAB7437B85A}">
      <dsp:nvSpPr>
        <dsp:cNvPr id="0" name=""/>
        <dsp:cNvSpPr/>
      </dsp:nvSpPr>
      <dsp:spPr>
        <a:xfrm rot="13170216">
          <a:off x="1768252" y="1247331"/>
          <a:ext cx="801842" cy="29575"/>
        </a:xfrm>
        <a:custGeom>
          <a:avLst/>
          <a:gdLst/>
          <a:ahLst/>
          <a:cxnLst/>
          <a:rect l="0" t="0" r="0" b="0"/>
          <a:pathLst>
            <a:path>
              <a:moveTo>
                <a:pt x="0" y="14787"/>
              </a:moveTo>
              <a:lnTo>
                <a:pt x="801842" y="147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3A3B1F-21D2-43C6-9963-A13B43D9DCA3}">
      <dsp:nvSpPr>
        <dsp:cNvPr id="0" name=""/>
        <dsp:cNvSpPr/>
      </dsp:nvSpPr>
      <dsp:spPr>
        <a:xfrm>
          <a:off x="2084500" y="1139391"/>
          <a:ext cx="1773590" cy="156806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B529B-77D5-477F-A578-26D996E9FC63}">
      <dsp:nvSpPr>
        <dsp:cNvPr id="0" name=""/>
        <dsp:cNvSpPr/>
      </dsp:nvSpPr>
      <dsp:spPr>
        <a:xfrm>
          <a:off x="705181" y="72867"/>
          <a:ext cx="1361873" cy="10873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Трудоустройство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453 чел.</a:t>
          </a:r>
          <a:endParaRPr lang="ru-RU" sz="1200" kern="1200" dirty="0"/>
        </a:p>
      </dsp:txBody>
      <dsp:txXfrm>
        <a:off x="904623" y="232103"/>
        <a:ext cx="962989" cy="768862"/>
      </dsp:txXfrm>
    </dsp:sp>
    <dsp:sp modelId="{D63A62D0-B991-496F-84A0-F88767F48F34}">
      <dsp:nvSpPr>
        <dsp:cNvPr id="0" name=""/>
        <dsp:cNvSpPr/>
      </dsp:nvSpPr>
      <dsp:spPr>
        <a:xfrm>
          <a:off x="1505140" y="72867"/>
          <a:ext cx="2042810" cy="10873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По спец.: 410 чел.</a:t>
          </a:r>
          <a:endParaRPr lang="ru-RU" sz="1800" kern="1200" dirty="0">
            <a:solidFill>
              <a:srgbClr val="FF0000"/>
            </a:solidFill>
          </a:endParaRPr>
        </a:p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Не по спец. – 43 чел.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1505140" y="72867"/>
        <a:ext cx="2042810" cy="1087334"/>
      </dsp:txXfrm>
    </dsp:sp>
    <dsp:sp modelId="{9CE4C46F-5915-4163-9047-36109F2B22A5}">
      <dsp:nvSpPr>
        <dsp:cNvPr id="0" name=""/>
        <dsp:cNvSpPr/>
      </dsp:nvSpPr>
      <dsp:spPr>
        <a:xfrm>
          <a:off x="4930406" y="407814"/>
          <a:ext cx="1362287" cy="13668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Поступление в ВУЗ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(на СПО) </a:t>
          </a:r>
          <a:endParaRPr lang="ru-RU" sz="1200" kern="1200" dirty="0"/>
        </a:p>
      </dsp:txBody>
      <dsp:txXfrm>
        <a:off x="5129908" y="607988"/>
        <a:ext cx="963283" cy="966526"/>
      </dsp:txXfrm>
    </dsp:sp>
    <dsp:sp modelId="{520FB83F-4455-4D77-84E7-D2FEF72D1C8F}">
      <dsp:nvSpPr>
        <dsp:cNvPr id="0" name=""/>
        <dsp:cNvSpPr/>
      </dsp:nvSpPr>
      <dsp:spPr>
        <a:xfrm>
          <a:off x="5730262" y="407814"/>
          <a:ext cx="2043431" cy="13668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101 чел.</a:t>
          </a:r>
          <a:endParaRPr lang="ru-RU" sz="1800" kern="1200" dirty="0">
            <a:solidFill>
              <a:srgbClr val="FF0000"/>
            </a:solidFill>
          </a:endParaRPr>
        </a:p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25 чел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5730262" y="407814"/>
        <a:ext cx="2043431" cy="1366874"/>
      </dsp:txXfrm>
    </dsp:sp>
    <dsp:sp modelId="{7B9C04F7-39FA-447D-92DB-A79FA20643AB}">
      <dsp:nvSpPr>
        <dsp:cNvPr id="0" name=""/>
        <dsp:cNvSpPr/>
      </dsp:nvSpPr>
      <dsp:spPr>
        <a:xfrm>
          <a:off x="4896540" y="2304256"/>
          <a:ext cx="1459494" cy="12199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Армия</a:t>
          </a:r>
          <a:endParaRPr lang="ru-RU" sz="1200" kern="1200" dirty="0"/>
        </a:p>
      </dsp:txBody>
      <dsp:txXfrm>
        <a:off x="5110278" y="2482910"/>
        <a:ext cx="1032018" cy="862620"/>
      </dsp:txXfrm>
    </dsp:sp>
    <dsp:sp modelId="{B890848F-E434-41DF-88CE-0DBFD797ACEA}">
      <dsp:nvSpPr>
        <dsp:cNvPr id="0" name=""/>
        <dsp:cNvSpPr/>
      </dsp:nvSpPr>
      <dsp:spPr>
        <a:xfrm>
          <a:off x="5672095" y="2304256"/>
          <a:ext cx="2189241" cy="1219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47 чел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5672095" y="2304256"/>
        <a:ext cx="2189241" cy="1219928"/>
      </dsp:txXfrm>
    </dsp:sp>
    <dsp:sp modelId="{B42E2343-236E-46E4-A4D1-BDB6F8EE9A12}">
      <dsp:nvSpPr>
        <dsp:cNvPr id="0" name=""/>
        <dsp:cNvSpPr/>
      </dsp:nvSpPr>
      <dsp:spPr>
        <a:xfrm>
          <a:off x="613275" y="2400494"/>
          <a:ext cx="1456182" cy="10358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Декрет</a:t>
          </a:r>
          <a:endParaRPr lang="ru-RU" sz="1200" kern="1200" dirty="0"/>
        </a:p>
      </dsp:txBody>
      <dsp:txXfrm>
        <a:off x="826528" y="2552194"/>
        <a:ext cx="1029676" cy="732471"/>
      </dsp:txXfrm>
    </dsp:sp>
    <dsp:sp modelId="{F2FF9301-0356-43B8-9F37-B08A21D94A61}">
      <dsp:nvSpPr>
        <dsp:cNvPr id="0" name=""/>
        <dsp:cNvSpPr/>
      </dsp:nvSpPr>
      <dsp:spPr>
        <a:xfrm>
          <a:off x="1389657" y="2400494"/>
          <a:ext cx="2184274" cy="10358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71450" lvl="1" indent="-171450" algn="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15</a:t>
          </a:r>
          <a:r>
            <a:rPr lang="ru-RU" sz="1800" kern="1200" dirty="0" smtClean="0"/>
            <a:t> </a:t>
          </a:r>
          <a:r>
            <a:rPr lang="ru-RU" sz="1800" kern="1200" dirty="0" smtClean="0">
              <a:solidFill>
                <a:srgbClr val="FF0000"/>
              </a:solidFill>
            </a:rPr>
            <a:t>чел</a:t>
          </a:r>
          <a:endParaRPr lang="ru-RU" sz="1800" kern="1200" dirty="0">
            <a:solidFill>
              <a:srgbClr val="FF0000"/>
            </a:solidFill>
          </a:endParaRPr>
        </a:p>
      </dsp:txBody>
      <dsp:txXfrm>
        <a:off x="1389657" y="2400494"/>
        <a:ext cx="2184274" cy="1035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E4743-A199-42E8-BB98-2C0FA80B6346}">
      <dsp:nvSpPr>
        <dsp:cNvPr id="0" name=""/>
        <dsp:cNvSpPr/>
      </dsp:nvSpPr>
      <dsp:spPr>
        <a:xfrm rot="5400000">
          <a:off x="-133496" y="134220"/>
          <a:ext cx="889973" cy="62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1 место</a:t>
          </a:r>
          <a:endParaRPr lang="ru-RU" sz="1300" kern="1200" dirty="0"/>
        </a:p>
      </dsp:txBody>
      <dsp:txXfrm rot="-5400000">
        <a:off x="1" y="312215"/>
        <a:ext cx="622981" cy="266992"/>
      </dsp:txXfrm>
    </dsp:sp>
    <dsp:sp modelId="{B24E5858-F8D7-4002-8E71-EE32EFD06B26}">
      <dsp:nvSpPr>
        <dsp:cNvPr id="0" name=""/>
        <dsp:cNvSpPr/>
      </dsp:nvSpPr>
      <dsp:spPr>
        <a:xfrm rot="5400000">
          <a:off x="2002469" y="-1379179"/>
          <a:ext cx="578483" cy="333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FF0000"/>
              </a:solidFill>
            </a:rPr>
            <a:t>Колледж туризма и гостиничного сервиса</a:t>
          </a:r>
          <a:endParaRPr lang="ru-RU" sz="1800" kern="1200" dirty="0"/>
        </a:p>
      </dsp:txBody>
      <dsp:txXfrm rot="-5400000">
        <a:off x="622982" y="28547"/>
        <a:ext cx="3309219" cy="522005"/>
      </dsp:txXfrm>
    </dsp:sp>
    <dsp:sp modelId="{905E3956-3750-4BA5-B618-6A4005873BA5}">
      <dsp:nvSpPr>
        <dsp:cNvPr id="0" name=""/>
        <dsp:cNvSpPr/>
      </dsp:nvSpPr>
      <dsp:spPr>
        <a:xfrm rot="5400000">
          <a:off x="-133496" y="840637"/>
          <a:ext cx="889973" cy="62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 место</a:t>
          </a:r>
          <a:endParaRPr lang="ru-RU" sz="1300" kern="1200" dirty="0"/>
        </a:p>
      </dsp:txBody>
      <dsp:txXfrm rot="-5400000">
        <a:off x="1" y="1018632"/>
        <a:ext cx="622981" cy="266992"/>
      </dsp:txXfrm>
    </dsp:sp>
    <dsp:sp modelId="{41562B21-2D6A-4EF7-882F-7EC72C473205}">
      <dsp:nvSpPr>
        <dsp:cNvPr id="0" name=""/>
        <dsp:cNvSpPr/>
      </dsp:nvSpPr>
      <dsp:spPr>
        <a:xfrm rot="5400000">
          <a:off x="2002469" y="-672346"/>
          <a:ext cx="578483" cy="333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Педагогический колледж им.Некрасова</a:t>
          </a:r>
          <a:endParaRPr lang="ru-RU" sz="1800" kern="1200" dirty="0"/>
        </a:p>
      </dsp:txBody>
      <dsp:txXfrm rot="-5400000">
        <a:off x="622982" y="735380"/>
        <a:ext cx="3309219" cy="522005"/>
      </dsp:txXfrm>
    </dsp:sp>
    <dsp:sp modelId="{F54FA875-C8A8-4B92-B144-19ABD52DE00D}">
      <dsp:nvSpPr>
        <dsp:cNvPr id="0" name=""/>
        <dsp:cNvSpPr/>
      </dsp:nvSpPr>
      <dsp:spPr>
        <a:xfrm rot="5400000">
          <a:off x="-133496" y="1547053"/>
          <a:ext cx="889973" cy="62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3 место</a:t>
          </a:r>
          <a:endParaRPr lang="ru-RU" sz="1300" kern="1200" dirty="0"/>
        </a:p>
      </dsp:txBody>
      <dsp:txXfrm rot="-5400000">
        <a:off x="1" y="1725048"/>
        <a:ext cx="622981" cy="266992"/>
      </dsp:txXfrm>
    </dsp:sp>
    <dsp:sp modelId="{98E8E4A9-FE02-4150-B56C-A72F69C88CCC}">
      <dsp:nvSpPr>
        <dsp:cNvPr id="0" name=""/>
        <dsp:cNvSpPr/>
      </dsp:nvSpPr>
      <dsp:spPr>
        <a:xfrm rot="5400000">
          <a:off x="2002469" y="34070"/>
          <a:ext cx="578483" cy="333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/>
            <a:t>Колледж электроники и приборостроения</a:t>
          </a:r>
          <a:endParaRPr lang="ru-RU" sz="1800" kern="1200" dirty="0"/>
        </a:p>
      </dsp:txBody>
      <dsp:txXfrm rot="-5400000">
        <a:off x="622982" y="1441797"/>
        <a:ext cx="3309219" cy="522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0.86119</cdr:x>
      <cdr:y>0.45098</cdr:y>
    </cdr:from>
    <cdr:to>
      <cdr:x>0.97015</cdr:x>
      <cdr:y>0.48584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95925" y="1971676"/>
          <a:ext cx="6953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0.30127</cdr:x>
      <cdr:y>0.332</cdr:y>
    </cdr:from>
    <cdr:to>
      <cdr:x>0.46865</cdr:x>
      <cdr:y>0.43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2289" y="1707655"/>
          <a:ext cx="144015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65,8%</a:t>
          </a:r>
        </a:p>
        <a:p xmlns:a="http://schemas.openxmlformats.org/drawingml/2006/main">
          <a:pPr algn="ctr"/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0.5124</cdr:x>
      <cdr:y>0.34545</cdr:y>
    </cdr:from>
    <cdr:to>
      <cdr:x>0.59262</cdr:x>
      <cdr:y>0.4343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64496" y="1368152"/>
          <a:ext cx="698956" cy="351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45,9</a:t>
          </a:r>
          <a:r>
            <a: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rPr>
            <a:t>%</a:t>
          </a:r>
          <a:endParaRPr lang="ru-RU" sz="1400" b="1" dirty="0">
            <a:solidFill>
              <a:schemeClr val="tx2">
                <a:lumMod val="95000"/>
                <a:lumOff val="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0.54397</cdr:x>
      <cdr:y>0.50958</cdr:y>
    </cdr:from>
    <cdr:to>
      <cdr:x>0.68623</cdr:x>
      <cdr:y>0.61149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80520" y="2621025"/>
          <a:ext cx="1224136" cy="524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34,4%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0.49587</cdr:x>
      <cdr:y>0.67273</cdr:y>
    </cdr:from>
    <cdr:to>
      <cdr:x>0.61975</cdr:x>
      <cdr:y>0.78166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20480" y="2664296"/>
          <a:ext cx="1079362" cy="431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52,8 </a:t>
          </a:r>
          <a:r>
            <a: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0.34724</cdr:x>
      <cdr:y>0.682</cdr:y>
    </cdr:from>
    <cdr:to>
      <cdr:x>0.48156</cdr:x>
      <cdr:y>0.77132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987824" y="3507854"/>
          <a:ext cx="1155750" cy="459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63,7%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BB61-7471-473A-BE7C-6CEEAB0616C1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F183-BE3E-45C9-A10A-8727302C7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656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F1DC-4BB7-4210-9E43-DC629817B908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B3DB0-9EBF-4E56-940F-C4380F074D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6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22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4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449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50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422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222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4409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889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7889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475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781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715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077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99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964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234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665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4179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169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169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36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5670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Согласно плану работы Комиссии по противодействию коррупции Коллежа туризма Санкт-Петербурга на 2016-2017 учебный год, «Антикоррупционной недели» приуроченной к Международному дню борьбы с коррупцией, а так же мероприятий, проводимых в рамках работы по формированию антикоррупционного мировоззрения сотрудников, </a:t>
            </a:r>
            <a:r>
              <a:rPr lang="ru-RU" b="1" dirty="0" smtClean="0"/>
              <a:t>в2016 -2017 учебном проводилось </a:t>
            </a:r>
            <a:r>
              <a:rPr lang="ru-RU" b="1" dirty="0"/>
              <a:t>социологическое исследование среди сотрудников колледжа</a:t>
            </a:r>
            <a:r>
              <a:rPr lang="ru-RU" dirty="0"/>
              <a:t>. В исследовании приняли участие 150 сотрудников колледжа. Им было предложено ответить на вопросы социологического исследования посвященного отношению к проблемам коррупции. Анкетирование показало. Что сотрудники хорошо осведомлены о проблемах коррупции, о методах борьбы с ней, знакомы с работой Комиссия по противодействию коррупции. Ниже представлены отчеты на основании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23</a:t>
            </a:fld>
            <a:endParaRPr lang="ru-RU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138421220"/>
              </p:ext>
            </p:extLst>
          </p:nvPr>
        </p:nvGraphicFramePr>
        <p:xfrm>
          <a:off x="343545" y="1692796"/>
          <a:ext cx="2933700" cy="1386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41603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4510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2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0" name="Group 238"/>
          <p:cNvGrpSpPr>
            <a:grpSpLocks/>
          </p:cNvGrpSpPr>
          <p:nvPr/>
        </p:nvGrpSpPr>
        <p:grpSpPr bwMode="auto">
          <a:xfrm>
            <a:off x="-4763" y="1657350"/>
            <a:ext cx="9148763" cy="3486150"/>
            <a:chOff x="-3" y="1392"/>
            <a:chExt cx="5763" cy="2928"/>
          </a:xfrm>
        </p:grpSpPr>
        <p:sp>
          <p:nvSpPr>
            <p:cNvPr id="3091" name="Rectangle 19"/>
            <p:cNvSpPr>
              <a:spLocks noChangeArrowheads="1"/>
            </p:cNvSpPr>
            <p:nvPr/>
          </p:nvSpPr>
          <p:spPr bwMode="gray">
            <a:xfrm>
              <a:off x="5" y="1428"/>
              <a:ext cx="5755" cy="28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092" name="Group 20"/>
            <p:cNvGrpSpPr>
              <a:grpSpLocks/>
            </p:cNvGrpSpPr>
            <p:nvPr/>
          </p:nvGrpSpPr>
          <p:grpSpPr bwMode="auto">
            <a:xfrm>
              <a:off x="116" y="1403"/>
              <a:ext cx="1585" cy="2896"/>
              <a:chOff x="116" y="-3"/>
              <a:chExt cx="1585" cy="2896"/>
            </a:xfrm>
          </p:grpSpPr>
          <p:grpSp>
            <p:nvGrpSpPr>
              <p:cNvPr id="3093" name="Group 2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094" name="Line 2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5" name="Line 2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6" name="Line 2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0" name="Oval 2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1" name="Oval 2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2" name="Oval 3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3" name="Oval 3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4" name="Oval 3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5" name="Oval 3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6" name="Oval 3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7" name="Oval 3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8" name="Oval 3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9" name="Oval 3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0" name="Oval 3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1" name="Oval 3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2" name="Oval 4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3" name="Oval 4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4" name="Oval 4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5" name="Oval 4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6" name="Oval 4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7" name="Oval 4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8" name="Oval 4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9" name="Oval 4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20" name="Group 4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21" name="Line 4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2" name="Line 5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3" name="Line 5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4" name="Line 5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5" name="Line 5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6" name="Line 5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7" name="Oval 5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8" name="Oval 5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9" name="Oval 5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0" name="Oval 5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1" name="Oval 5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2" name="Oval 6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3" name="Oval 6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4" name="Oval 6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5" name="Oval 6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6" name="Oval 6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7" name="Oval 6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8" name="Oval 6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9" name="Oval 6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0" name="Oval 6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1" name="Oval 6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2" name="Oval 7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3" name="Oval 7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4" name="Oval 7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5" name="Oval 7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6" name="Oval 7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147" name="Group 75"/>
            <p:cNvGrpSpPr>
              <a:grpSpLocks/>
            </p:cNvGrpSpPr>
            <p:nvPr/>
          </p:nvGrpSpPr>
          <p:grpSpPr bwMode="auto">
            <a:xfrm>
              <a:off x="1791" y="1406"/>
              <a:ext cx="1585" cy="2896"/>
              <a:chOff x="116" y="-3"/>
              <a:chExt cx="1585" cy="2896"/>
            </a:xfrm>
          </p:grpSpPr>
          <p:grpSp>
            <p:nvGrpSpPr>
              <p:cNvPr id="3148" name="Group 76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149" name="Line 77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0" name="Line 78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1" name="Line 79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2" name="Line 80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3" name="Line 81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4" name="Line 82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5" name="Oval 83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6" name="Oval 84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7" name="Oval 85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8" name="Oval 86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9" name="Oval 87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0" name="Oval 88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1" name="Oval 89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2" name="Oval 9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3" name="Oval 9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4" name="Oval 92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5" name="Oval 93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6" name="Oval 9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7" name="Oval 95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8" name="Oval 96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9" name="Oval 97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0" name="Oval 98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1" name="Oval 99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2" name="Oval 100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3" name="Oval 101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4" name="Oval 102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75" name="Group 103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76" name="Line 104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" name="Line 105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" name="Line 106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" name="Line 107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" name="Line 108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1" name="Line 109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2" name="Oval 11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3" name="Oval 11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4" name="Oval 112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5" name="Oval 113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6" name="Oval 114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7" name="Oval 115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8" name="Oval 116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9" name="Oval 117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0" name="Oval 118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1" name="Oval 119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2" name="Oval 120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3" name="Oval 121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4" name="Oval 122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5" name="Oval 123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6" name="Oval 124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7" name="Oval 125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8" name="Oval 126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9" name="Oval 127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0" name="Oval 128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1" name="Oval 12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202" name="Group 130"/>
            <p:cNvGrpSpPr>
              <a:grpSpLocks/>
            </p:cNvGrpSpPr>
            <p:nvPr/>
          </p:nvGrpSpPr>
          <p:grpSpPr bwMode="auto">
            <a:xfrm>
              <a:off x="3470" y="1406"/>
              <a:ext cx="1585" cy="2896"/>
              <a:chOff x="116" y="-3"/>
              <a:chExt cx="1585" cy="2896"/>
            </a:xfrm>
          </p:grpSpPr>
          <p:grpSp>
            <p:nvGrpSpPr>
              <p:cNvPr id="3203" name="Group 13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204" name="Line 13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5" name="Line 13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6" name="Line 13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10" name="Oval 13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1" name="Oval 13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2" name="Oval 14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3" name="Oval 14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4" name="Oval 14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5" name="Oval 14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6" name="Oval 14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7" name="Oval 14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8" name="Oval 14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9" name="Oval 14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0" name="Oval 14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1" name="Oval 14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2" name="Oval 15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3" name="Oval 15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4" name="Oval 15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5" name="Oval 15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6" name="Oval 15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7" name="Oval 15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8" name="Oval 15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9" name="Oval 15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230" name="Group 15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231" name="Line 15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2" name="Line 16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3" name="Line 16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4" name="Line 16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5" name="Line 16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6" name="Line 16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7" name="Oval 16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8" name="Oval 16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9" name="Oval 16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0" name="Oval 16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1" name="Oval 16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2" name="Oval 17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3" name="Oval 17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4" name="Oval 17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5" name="Oval 17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6" name="Oval 17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7" name="Oval 17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8" name="Oval 17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9" name="Oval 17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0" name="Oval 17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1" name="Oval 17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2" name="Oval 18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3" name="Oval 18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4" name="Oval 18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5" name="Oval 18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6" name="Oval 18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3257" name="Line 185"/>
            <p:cNvSpPr>
              <a:spLocks noChangeShapeType="1"/>
            </p:cNvSpPr>
            <p:nvPr/>
          </p:nvSpPr>
          <p:spPr bwMode="gray">
            <a:xfrm>
              <a:off x="5173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8" name="Line 186"/>
            <p:cNvSpPr>
              <a:spLocks noChangeShapeType="1"/>
            </p:cNvSpPr>
            <p:nvPr/>
          </p:nvSpPr>
          <p:spPr bwMode="gray">
            <a:xfrm>
              <a:off x="5324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9" name="Line 187"/>
            <p:cNvSpPr>
              <a:spLocks noChangeShapeType="1"/>
            </p:cNvSpPr>
            <p:nvPr/>
          </p:nvSpPr>
          <p:spPr bwMode="gray">
            <a:xfrm>
              <a:off x="5460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0" name="Line 188"/>
            <p:cNvSpPr>
              <a:spLocks noChangeShapeType="1"/>
            </p:cNvSpPr>
            <p:nvPr/>
          </p:nvSpPr>
          <p:spPr bwMode="gray">
            <a:xfrm>
              <a:off x="5596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1" name="Line 189"/>
            <p:cNvSpPr>
              <a:spLocks noChangeShapeType="1"/>
            </p:cNvSpPr>
            <p:nvPr/>
          </p:nvSpPr>
          <p:spPr bwMode="gray">
            <a:xfrm>
              <a:off x="5732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62" name="Group 190"/>
            <p:cNvGrpSpPr>
              <a:grpSpLocks/>
            </p:cNvGrpSpPr>
            <p:nvPr/>
          </p:nvGrpSpPr>
          <p:grpSpPr bwMode="auto">
            <a:xfrm>
              <a:off x="-3" y="1465"/>
              <a:ext cx="5763" cy="2778"/>
              <a:chOff x="-3" y="1510"/>
              <a:chExt cx="5763" cy="2778"/>
            </a:xfrm>
          </p:grpSpPr>
          <p:grpSp>
            <p:nvGrpSpPr>
              <p:cNvPr id="3263" name="Group 191"/>
              <p:cNvGrpSpPr>
                <a:grpSpLocks/>
              </p:cNvGrpSpPr>
              <p:nvPr userDrawn="1"/>
            </p:nvGrpSpPr>
            <p:grpSpPr bwMode="auto">
              <a:xfrm>
                <a:off x="-1" y="1525"/>
                <a:ext cx="5758" cy="272"/>
                <a:chOff x="5" y="119"/>
                <a:chExt cx="5763" cy="272"/>
              </a:xfrm>
            </p:grpSpPr>
            <p:sp>
              <p:nvSpPr>
                <p:cNvPr id="3264" name="Line 19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5" name="Line 19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6" name="Line 19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67" name="Group 195"/>
              <p:cNvGrpSpPr>
                <a:grpSpLocks/>
              </p:cNvGrpSpPr>
              <p:nvPr userDrawn="1"/>
            </p:nvGrpSpPr>
            <p:grpSpPr bwMode="auto">
              <a:xfrm>
                <a:off x="2" y="1933"/>
                <a:ext cx="5758" cy="272"/>
                <a:chOff x="5" y="119"/>
                <a:chExt cx="5763" cy="272"/>
              </a:xfrm>
            </p:grpSpPr>
            <p:sp>
              <p:nvSpPr>
                <p:cNvPr id="3268" name="Line 19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9" name="Line 19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0" name="Line 19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1" name="Group 199"/>
              <p:cNvGrpSpPr>
                <a:grpSpLocks/>
              </p:cNvGrpSpPr>
              <p:nvPr userDrawn="1"/>
            </p:nvGrpSpPr>
            <p:grpSpPr bwMode="auto">
              <a:xfrm>
                <a:off x="-2" y="2352"/>
                <a:ext cx="5752" cy="272"/>
                <a:chOff x="5" y="119"/>
                <a:chExt cx="5763" cy="272"/>
              </a:xfrm>
            </p:grpSpPr>
            <p:sp>
              <p:nvSpPr>
                <p:cNvPr id="3272" name="Line 200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3" name="Line 201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4" name="Line 202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5" name="Group 203"/>
              <p:cNvGrpSpPr>
                <a:grpSpLocks/>
              </p:cNvGrpSpPr>
              <p:nvPr userDrawn="1"/>
            </p:nvGrpSpPr>
            <p:grpSpPr bwMode="auto">
              <a:xfrm>
                <a:off x="-2" y="2750"/>
                <a:ext cx="5759" cy="272"/>
                <a:chOff x="5" y="119"/>
                <a:chExt cx="5763" cy="272"/>
              </a:xfrm>
            </p:grpSpPr>
            <p:sp>
              <p:nvSpPr>
                <p:cNvPr id="3276" name="Line 204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7" name="Line 205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8" name="Line 206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9" name="Group 207"/>
              <p:cNvGrpSpPr>
                <a:grpSpLocks/>
              </p:cNvGrpSpPr>
              <p:nvPr userDrawn="1"/>
            </p:nvGrpSpPr>
            <p:grpSpPr bwMode="auto">
              <a:xfrm>
                <a:off x="1" y="3158"/>
                <a:ext cx="5759" cy="271"/>
                <a:chOff x="5" y="119"/>
                <a:chExt cx="5763" cy="272"/>
              </a:xfrm>
            </p:grpSpPr>
            <p:sp>
              <p:nvSpPr>
                <p:cNvPr id="3280" name="Line 208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" name="Line 209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" name="Line 210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3" name="Group 211"/>
              <p:cNvGrpSpPr>
                <a:grpSpLocks/>
              </p:cNvGrpSpPr>
              <p:nvPr userDrawn="1"/>
            </p:nvGrpSpPr>
            <p:grpSpPr bwMode="auto">
              <a:xfrm>
                <a:off x="-3" y="3576"/>
                <a:ext cx="5753" cy="272"/>
                <a:chOff x="5" y="119"/>
                <a:chExt cx="5763" cy="272"/>
              </a:xfrm>
            </p:grpSpPr>
            <p:sp>
              <p:nvSpPr>
                <p:cNvPr id="3284" name="Line 21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5" name="Line 21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6" name="Line 21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7" name="Group 215"/>
              <p:cNvGrpSpPr>
                <a:grpSpLocks/>
              </p:cNvGrpSpPr>
              <p:nvPr userDrawn="1"/>
            </p:nvGrpSpPr>
            <p:grpSpPr bwMode="auto">
              <a:xfrm>
                <a:off x="-3" y="3999"/>
                <a:ext cx="5757" cy="272"/>
                <a:chOff x="5" y="119"/>
                <a:chExt cx="5763" cy="272"/>
              </a:xfrm>
            </p:grpSpPr>
            <p:sp>
              <p:nvSpPr>
                <p:cNvPr id="3288" name="Line 21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9" name="Line 21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90" name="Line 21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291" name="Oval 219"/>
              <p:cNvSpPr>
                <a:spLocks noChangeArrowheads="1"/>
              </p:cNvSpPr>
              <p:nvPr userDrawn="1"/>
            </p:nvSpPr>
            <p:spPr bwMode="gray">
              <a:xfrm>
                <a:off x="5151" y="177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2" name="Oval 220"/>
              <p:cNvSpPr>
                <a:spLocks noChangeArrowheads="1"/>
              </p:cNvSpPr>
              <p:nvPr userDrawn="1"/>
            </p:nvSpPr>
            <p:spPr bwMode="gray">
              <a:xfrm>
                <a:off x="5149" y="2186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3" name="Oval 221"/>
              <p:cNvSpPr>
                <a:spLocks noChangeArrowheads="1"/>
              </p:cNvSpPr>
              <p:nvPr userDrawn="1"/>
            </p:nvSpPr>
            <p:spPr bwMode="gray">
              <a:xfrm>
                <a:off x="5439" y="151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4" name="Oval 222"/>
              <p:cNvSpPr>
                <a:spLocks noChangeArrowheads="1"/>
              </p:cNvSpPr>
              <p:nvPr userDrawn="1"/>
            </p:nvSpPr>
            <p:spPr bwMode="gray">
              <a:xfrm>
                <a:off x="5439" y="218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5" name="Oval 223"/>
              <p:cNvSpPr>
                <a:spLocks noChangeArrowheads="1"/>
              </p:cNvSpPr>
              <p:nvPr userDrawn="1"/>
            </p:nvSpPr>
            <p:spPr bwMode="gray">
              <a:xfrm>
                <a:off x="5709" y="191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6" name="Oval 224"/>
              <p:cNvSpPr>
                <a:spLocks noChangeArrowheads="1"/>
              </p:cNvSpPr>
              <p:nvPr userDrawn="1"/>
            </p:nvSpPr>
            <p:spPr bwMode="gray">
              <a:xfrm>
                <a:off x="5709" y="260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7" name="Oval 225"/>
              <p:cNvSpPr>
                <a:spLocks noChangeArrowheads="1"/>
              </p:cNvSpPr>
              <p:nvPr userDrawn="1"/>
            </p:nvSpPr>
            <p:spPr bwMode="gray">
              <a:xfrm>
                <a:off x="5151" y="247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8" name="Oval 226"/>
              <p:cNvSpPr>
                <a:spLocks noChangeArrowheads="1"/>
              </p:cNvSpPr>
              <p:nvPr userDrawn="1"/>
            </p:nvSpPr>
            <p:spPr bwMode="gray">
              <a:xfrm>
                <a:off x="5149" y="2863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9" name="Oval 227"/>
              <p:cNvSpPr>
                <a:spLocks noChangeArrowheads="1"/>
              </p:cNvSpPr>
              <p:nvPr userDrawn="1"/>
            </p:nvSpPr>
            <p:spPr bwMode="gray">
              <a:xfrm>
                <a:off x="5154" y="314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0" name="Oval 228"/>
              <p:cNvSpPr>
                <a:spLocks noChangeArrowheads="1"/>
              </p:cNvSpPr>
              <p:nvPr userDrawn="1"/>
            </p:nvSpPr>
            <p:spPr bwMode="gray">
              <a:xfrm>
                <a:off x="5437" y="287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1" name="Oval 229"/>
              <p:cNvSpPr>
                <a:spLocks noChangeArrowheads="1"/>
              </p:cNvSpPr>
              <p:nvPr userDrawn="1"/>
            </p:nvSpPr>
            <p:spPr bwMode="gray">
              <a:xfrm>
                <a:off x="5147" y="355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2" name="Oval 230"/>
              <p:cNvSpPr>
                <a:spLocks noChangeArrowheads="1"/>
              </p:cNvSpPr>
              <p:nvPr userDrawn="1"/>
            </p:nvSpPr>
            <p:spPr bwMode="gray">
              <a:xfrm>
                <a:off x="5145" y="382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3" name="Oval 231"/>
              <p:cNvSpPr>
                <a:spLocks noChangeArrowheads="1"/>
              </p:cNvSpPr>
              <p:nvPr userDrawn="1"/>
            </p:nvSpPr>
            <p:spPr bwMode="gray">
              <a:xfrm>
                <a:off x="5711" y="327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4" name="Oval 232"/>
              <p:cNvSpPr>
                <a:spLocks noChangeArrowheads="1"/>
              </p:cNvSpPr>
              <p:nvPr userDrawn="1"/>
            </p:nvSpPr>
            <p:spPr bwMode="gray">
              <a:xfrm>
                <a:off x="5435" y="355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5" name="Oval 233"/>
              <p:cNvSpPr>
                <a:spLocks noChangeArrowheads="1"/>
              </p:cNvSpPr>
              <p:nvPr userDrawn="1"/>
            </p:nvSpPr>
            <p:spPr bwMode="gray">
              <a:xfrm>
                <a:off x="5433" y="424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6" name="Oval 234"/>
              <p:cNvSpPr>
                <a:spLocks noChangeArrowheads="1"/>
              </p:cNvSpPr>
              <p:nvPr userDrawn="1"/>
            </p:nvSpPr>
            <p:spPr bwMode="gray">
              <a:xfrm>
                <a:off x="5701" y="398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07" name="Rectangle 235"/>
            <p:cNvSpPr>
              <a:spLocks noChangeArrowheads="1"/>
            </p:cNvSpPr>
            <p:nvPr/>
          </p:nvSpPr>
          <p:spPr bwMode="gray">
            <a:xfrm>
              <a:off x="0" y="1392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0" y="0"/>
          <a:ext cx="9144000" cy="164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" name="Image" r:id="rId3" imgW="7707937" imgH="1701587" progId="">
                  <p:embed/>
                </p:oleObj>
              </mc:Choice>
              <mc:Fallback>
                <p:oleObj name="Image" r:id="rId3" imgW="7707937" imgH="1701587" progId="">
                  <p:embed/>
                  <p:pic>
                    <p:nvPicPr>
                      <p:cNvPr id="0" name="Picture 2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164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gradFill rotWithShape="1">
                              <a:gsLst>
                                <a:gs pos="0">
                                  <a:srgbClr val="67A6F9">
                                    <a:alpha val="39998"/>
                                  </a:srgbClr>
                                </a:gs>
                                <a:gs pos="100000">
                                  <a:schemeClr val="accent1"/>
                                </a:gs>
                              </a:gsLst>
                              <a:lin ang="5400000" scaled="1"/>
                            </a:gradFill>
                          </a14:hiddenFill>
                        </a:ext>
                        <a:ext uri="{91240B29-F687-4F45-9708-019B960494DF}">
                          <a14:hiddenLine xmlns:a14="http://schemas.microsoft.com/office/drawing/2010/main" w="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08" name="Oval 236" descr="06_original_w"/>
          <p:cNvSpPr>
            <a:spLocks noChangeArrowheads="1"/>
          </p:cNvSpPr>
          <p:nvPr/>
        </p:nvSpPr>
        <p:spPr bwMode="gray">
          <a:xfrm>
            <a:off x="323850" y="1113235"/>
            <a:ext cx="1800225" cy="1404938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2457450"/>
            <a:ext cx="5105400" cy="759619"/>
          </a:xfrm>
        </p:spPr>
        <p:txBody>
          <a:bodyPr/>
          <a:lstStyle>
            <a:lvl1pPr>
              <a:defRPr sz="4000" b="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4229100"/>
            <a:ext cx="7086600" cy="2857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b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381000" y="228600"/>
            <a:ext cx="1079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LOGO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E9A1A-652E-4BFF-A9B0-9FA7355A2B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2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E1FD9-AD00-47B8-B102-BCD9101DE0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6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F8517-EA99-4422-85E5-FA25CC68F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5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BD961-F98B-4D0D-9953-FD304C6528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1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25EB7-9605-46DF-8566-C4BEE0B377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0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0C16B-BE0A-4D0D-8EB7-163F4F34B5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8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8033C-9E61-4DA2-AD1C-B08D75AFF4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94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B7E95-4D40-41D0-B504-6CD871E15B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58EA4-904B-411E-8834-2C22BD8080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6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05231-2CA2-48A4-943B-A1AE1EE403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4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1"/>
            <a:ext cx="7391400" cy="4226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921544"/>
            <a:ext cx="8229600" cy="3821906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800601"/>
            <a:ext cx="2895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fld id="{6A360817-6403-4A3E-A946-A85212A37C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6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3572"/>
            <a:ext cx="9144000" cy="69889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2700" y="0"/>
            <a:ext cx="9150350" cy="759619"/>
            <a:chOff x="476" y="-638"/>
            <a:chExt cx="5764" cy="638"/>
          </a:xfrm>
        </p:grpSpPr>
        <p:sp>
          <p:nvSpPr>
            <p:cNvPr id="1041" name="Oval 17"/>
            <p:cNvSpPr>
              <a:spLocks noChangeArrowheads="1"/>
            </p:cNvSpPr>
            <p:nvPr userDrawn="1"/>
          </p:nvSpPr>
          <p:spPr bwMode="gray">
            <a:xfrm>
              <a:off x="555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553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843" y="-42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843" y="-13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Oval 21"/>
            <p:cNvSpPr>
              <a:spLocks noChangeArrowheads="1"/>
            </p:cNvSpPr>
            <p:nvPr userDrawn="1"/>
          </p:nvSpPr>
          <p:spPr bwMode="gray">
            <a:xfrm>
              <a:off x="1113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1249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577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71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864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000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136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272" y="-635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14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65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701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837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973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210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Oval 35"/>
            <p:cNvSpPr>
              <a:spLocks noChangeArrowheads="1"/>
            </p:cNvSpPr>
            <p:nvPr userDrawn="1"/>
          </p:nvSpPr>
          <p:spPr bwMode="gray">
            <a:xfrm>
              <a:off x="1392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Oval 36"/>
            <p:cNvSpPr>
              <a:spLocks noChangeArrowheads="1"/>
            </p:cNvSpPr>
            <p:nvPr userDrawn="1"/>
          </p:nvSpPr>
          <p:spPr bwMode="gray">
            <a:xfrm>
              <a:off x="1390" y="-542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Oval 37"/>
            <p:cNvSpPr>
              <a:spLocks noChangeArrowheads="1"/>
            </p:cNvSpPr>
            <p:nvPr userDrawn="1"/>
          </p:nvSpPr>
          <p:spPr bwMode="gray">
            <a:xfrm>
              <a:off x="1680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Oval 38"/>
            <p:cNvSpPr>
              <a:spLocks noChangeArrowheads="1"/>
            </p:cNvSpPr>
            <p:nvPr userDrawn="1"/>
          </p:nvSpPr>
          <p:spPr bwMode="gray">
            <a:xfrm>
              <a:off x="1680" y="-54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Oval 39"/>
            <p:cNvSpPr>
              <a:spLocks noChangeArrowheads="1"/>
            </p:cNvSpPr>
            <p:nvPr userDrawn="1"/>
          </p:nvSpPr>
          <p:spPr bwMode="gray">
            <a:xfrm>
              <a:off x="1950" y="-28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Oval 40"/>
            <p:cNvSpPr>
              <a:spLocks noChangeArrowheads="1"/>
            </p:cNvSpPr>
            <p:nvPr userDrawn="1"/>
          </p:nvSpPr>
          <p:spPr bwMode="gray">
            <a:xfrm>
              <a:off x="2086" y="-1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Oval 41"/>
            <p:cNvSpPr>
              <a:spLocks noChangeArrowheads="1"/>
            </p:cNvSpPr>
            <p:nvPr userDrawn="1"/>
          </p:nvSpPr>
          <p:spPr bwMode="gray">
            <a:xfrm>
              <a:off x="2224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Oval 42"/>
            <p:cNvSpPr>
              <a:spLocks noChangeArrowheads="1"/>
            </p:cNvSpPr>
            <p:nvPr userDrawn="1"/>
          </p:nvSpPr>
          <p:spPr bwMode="gray">
            <a:xfrm>
              <a:off x="2222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Oval 43"/>
            <p:cNvSpPr>
              <a:spLocks noChangeArrowheads="1"/>
            </p:cNvSpPr>
            <p:nvPr userDrawn="1"/>
          </p:nvSpPr>
          <p:spPr bwMode="gray">
            <a:xfrm>
              <a:off x="2512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Oval 44"/>
            <p:cNvSpPr>
              <a:spLocks noChangeArrowheads="1"/>
            </p:cNvSpPr>
            <p:nvPr userDrawn="1"/>
          </p:nvSpPr>
          <p:spPr bwMode="gray">
            <a:xfrm>
              <a:off x="2512" y="-15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9" name="Oval 45"/>
            <p:cNvSpPr>
              <a:spLocks noChangeArrowheads="1"/>
            </p:cNvSpPr>
            <p:nvPr userDrawn="1"/>
          </p:nvSpPr>
          <p:spPr bwMode="gray">
            <a:xfrm>
              <a:off x="2782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Oval 46"/>
            <p:cNvSpPr>
              <a:spLocks noChangeArrowheads="1"/>
            </p:cNvSpPr>
            <p:nvPr userDrawn="1"/>
          </p:nvSpPr>
          <p:spPr bwMode="gray">
            <a:xfrm>
              <a:off x="2918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1" name="Group 47"/>
            <p:cNvGrpSpPr>
              <a:grpSpLocks/>
            </p:cNvGrpSpPr>
            <p:nvPr userDrawn="1"/>
          </p:nvGrpSpPr>
          <p:grpSpPr bwMode="auto">
            <a:xfrm>
              <a:off x="2246" y="-638"/>
              <a:ext cx="1532" cy="635"/>
              <a:chOff x="-765" y="-1448"/>
              <a:chExt cx="1532" cy="2896"/>
            </a:xfrm>
          </p:grpSpPr>
          <p:sp>
            <p:nvSpPr>
              <p:cNvPr id="1072" name="Line 48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Line 49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4" name="Line 50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8" name="Line 54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9" name="Line 55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Line 56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1" name="Line 57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2" name="Line 58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3" name="Line 59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84" name="Oval 60"/>
            <p:cNvSpPr>
              <a:spLocks noChangeArrowheads="1"/>
            </p:cNvSpPr>
            <p:nvPr userDrawn="1"/>
          </p:nvSpPr>
          <p:spPr bwMode="gray">
            <a:xfrm>
              <a:off x="3061" y="-41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Oval 61"/>
            <p:cNvSpPr>
              <a:spLocks noChangeArrowheads="1"/>
            </p:cNvSpPr>
            <p:nvPr userDrawn="1"/>
          </p:nvSpPr>
          <p:spPr bwMode="gray">
            <a:xfrm>
              <a:off x="3059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6" name="Oval 62"/>
            <p:cNvSpPr>
              <a:spLocks noChangeArrowheads="1"/>
            </p:cNvSpPr>
            <p:nvPr userDrawn="1"/>
          </p:nvSpPr>
          <p:spPr bwMode="gray">
            <a:xfrm>
              <a:off x="3349" y="-41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7" name="Oval 63"/>
            <p:cNvSpPr>
              <a:spLocks noChangeArrowheads="1"/>
            </p:cNvSpPr>
            <p:nvPr userDrawn="1"/>
          </p:nvSpPr>
          <p:spPr bwMode="gray">
            <a:xfrm>
              <a:off x="3349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8" name="Oval 64"/>
            <p:cNvSpPr>
              <a:spLocks noChangeArrowheads="1"/>
            </p:cNvSpPr>
            <p:nvPr userDrawn="1"/>
          </p:nvSpPr>
          <p:spPr bwMode="gray">
            <a:xfrm>
              <a:off x="3619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9" name="Oval 65"/>
            <p:cNvSpPr>
              <a:spLocks noChangeArrowheads="1"/>
            </p:cNvSpPr>
            <p:nvPr userDrawn="1"/>
          </p:nvSpPr>
          <p:spPr bwMode="gray">
            <a:xfrm>
              <a:off x="3755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0" name="Oval 66"/>
            <p:cNvSpPr>
              <a:spLocks noChangeArrowheads="1"/>
            </p:cNvSpPr>
            <p:nvPr userDrawn="1"/>
          </p:nvSpPr>
          <p:spPr bwMode="gray">
            <a:xfrm>
              <a:off x="3913" y="-27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1" name="Oval 67"/>
            <p:cNvSpPr>
              <a:spLocks noChangeArrowheads="1"/>
            </p:cNvSpPr>
            <p:nvPr userDrawn="1"/>
          </p:nvSpPr>
          <p:spPr bwMode="gray">
            <a:xfrm>
              <a:off x="3911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2" name="Oval 68"/>
            <p:cNvSpPr>
              <a:spLocks noChangeArrowheads="1"/>
            </p:cNvSpPr>
            <p:nvPr userDrawn="1"/>
          </p:nvSpPr>
          <p:spPr bwMode="gray">
            <a:xfrm>
              <a:off x="4201" y="-45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3" name="Oval 69"/>
            <p:cNvSpPr>
              <a:spLocks noChangeArrowheads="1"/>
            </p:cNvSpPr>
            <p:nvPr userDrawn="1"/>
          </p:nvSpPr>
          <p:spPr bwMode="gray">
            <a:xfrm>
              <a:off x="4201" y="-1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4" name="Oval 70"/>
            <p:cNvSpPr>
              <a:spLocks noChangeArrowheads="1"/>
            </p:cNvSpPr>
            <p:nvPr userDrawn="1"/>
          </p:nvSpPr>
          <p:spPr bwMode="gray">
            <a:xfrm>
              <a:off x="4471" y="-29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" name="Oval 71"/>
            <p:cNvSpPr>
              <a:spLocks noChangeArrowheads="1"/>
            </p:cNvSpPr>
            <p:nvPr userDrawn="1"/>
          </p:nvSpPr>
          <p:spPr bwMode="gray">
            <a:xfrm>
              <a:off x="4607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96" name="Group 72"/>
            <p:cNvGrpSpPr>
              <a:grpSpLocks/>
            </p:cNvGrpSpPr>
            <p:nvPr userDrawn="1"/>
          </p:nvGrpSpPr>
          <p:grpSpPr bwMode="auto">
            <a:xfrm>
              <a:off x="3935" y="-638"/>
              <a:ext cx="1532" cy="635"/>
              <a:chOff x="-765" y="-1448"/>
              <a:chExt cx="1532" cy="2896"/>
            </a:xfrm>
          </p:grpSpPr>
          <p:sp>
            <p:nvSpPr>
              <p:cNvPr id="1097" name="Line 73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8" name="Line 74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9" name="Line 75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0" name="Line 76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1" name="Line 77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2" name="Line 78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3" name="Line 79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4" name="Line 80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5" name="Line 81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" name="Line 82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7" name="Line 83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8" name="Line 84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9" name="Oval 85"/>
            <p:cNvSpPr>
              <a:spLocks noChangeArrowheads="1"/>
            </p:cNvSpPr>
            <p:nvPr userDrawn="1"/>
          </p:nvSpPr>
          <p:spPr bwMode="gray">
            <a:xfrm>
              <a:off x="4750" y="-36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0" name="Oval 86"/>
            <p:cNvSpPr>
              <a:spLocks noChangeArrowheads="1"/>
            </p:cNvSpPr>
            <p:nvPr userDrawn="1"/>
          </p:nvSpPr>
          <p:spPr bwMode="gray">
            <a:xfrm>
              <a:off x="4748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1" name="Oval 87"/>
            <p:cNvSpPr>
              <a:spLocks noChangeArrowheads="1"/>
            </p:cNvSpPr>
            <p:nvPr userDrawn="1"/>
          </p:nvSpPr>
          <p:spPr bwMode="gray">
            <a:xfrm>
              <a:off x="5038" y="-42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2" name="Oval 88"/>
            <p:cNvSpPr>
              <a:spLocks noChangeArrowheads="1"/>
            </p:cNvSpPr>
            <p:nvPr userDrawn="1"/>
          </p:nvSpPr>
          <p:spPr bwMode="gray">
            <a:xfrm>
              <a:off x="5038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3" name="Oval 89"/>
            <p:cNvSpPr>
              <a:spLocks noChangeArrowheads="1"/>
            </p:cNvSpPr>
            <p:nvPr userDrawn="1"/>
          </p:nvSpPr>
          <p:spPr bwMode="gray">
            <a:xfrm>
              <a:off x="5308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4" name="Oval 90"/>
            <p:cNvSpPr>
              <a:spLocks noChangeArrowheads="1"/>
            </p:cNvSpPr>
            <p:nvPr userDrawn="1"/>
          </p:nvSpPr>
          <p:spPr bwMode="gray">
            <a:xfrm>
              <a:off x="5444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5" name="Oval 91"/>
            <p:cNvSpPr>
              <a:spLocks noChangeArrowheads="1"/>
            </p:cNvSpPr>
            <p:nvPr userDrawn="1"/>
          </p:nvSpPr>
          <p:spPr bwMode="gray">
            <a:xfrm>
              <a:off x="5580" y="-28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" name="Oval 92"/>
            <p:cNvSpPr>
              <a:spLocks noChangeArrowheads="1"/>
            </p:cNvSpPr>
            <p:nvPr userDrawn="1"/>
          </p:nvSpPr>
          <p:spPr bwMode="gray">
            <a:xfrm>
              <a:off x="5578" y="-5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7" name="Oval 93"/>
            <p:cNvSpPr>
              <a:spLocks noChangeArrowheads="1"/>
            </p:cNvSpPr>
            <p:nvPr userDrawn="1"/>
          </p:nvSpPr>
          <p:spPr bwMode="gray">
            <a:xfrm>
              <a:off x="5868" y="-42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8" name="Oval 94"/>
            <p:cNvSpPr>
              <a:spLocks noChangeArrowheads="1"/>
            </p:cNvSpPr>
            <p:nvPr userDrawn="1"/>
          </p:nvSpPr>
          <p:spPr bwMode="gray">
            <a:xfrm>
              <a:off x="5868" y="-15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9" name="Oval 95"/>
            <p:cNvSpPr>
              <a:spLocks noChangeArrowheads="1"/>
            </p:cNvSpPr>
            <p:nvPr userDrawn="1"/>
          </p:nvSpPr>
          <p:spPr bwMode="gray">
            <a:xfrm>
              <a:off x="6138" y="-28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0" name="Line 96"/>
            <p:cNvSpPr>
              <a:spLocks noChangeShapeType="1"/>
            </p:cNvSpPr>
            <p:nvPr userDrawn="1"/>
          </p:nvSpPr>
          <p:spPr bwMode="gray">
            <a:xfrm>
              <a:off x="5602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1" name="Line 97"/>
            <p:cNvSpPr>
              <a:spLocks noChangeShapeType="1"/>
            </p:cNvSpPr>
            <p:nvPr userDrawn="1"/>
          </p:nvSpPr>
          <p:spPr bwMode="gray">
            <a:xfrm>
              <a:off x="5753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2" name="Line 98"/>
            <p:cNvSpPr>
              <a:spLocks noChangeShapeType="1"/>
            </p:cNvSpPr>
            <p:nvPr userDrawn="1"/>
          </p:nvSpPr>
          <p:spPr bwMode="gray">
            <a:xfrm>
              <a:off x="5889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3" name="Line 99"/>
            <p:cNvSpPr>
              <a:spLocks noChangeShapeType="1"/>
            </p:cNvSpPr>
            <p:nvPr userDrawn="1"/>
          </p:nvSpPr>
          <p:spPr bwMode="gray">
            <a:xfrm>
              <a:off x="6025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4" name="Line 100"/>
            <p:cNvSpPr>
              <a:spLocks noChangeShapeType="1"/>
            </p:cNvSpPr>
            <p:nvPr userDrawn="1"/>
          </p:nvSpPr>
          <p:spPr bwMode="gray">
            <a:xfrm>
              <a:off x="6161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5" name="Line 101"/>
            <p:cNvSpPr>
              <a:spLocks noChangeShapeType="1"/>
            </p:cNvSpPr>
            <p:nvPr userDrawn="1"/>
          </p:nvSpPr>
          <p:spPr bwMode="gray">
            <a:xfrm>
              <a:off x="476" y="-525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" name="Line 102"/>
            <p:cNvSpPr>
              <a:spLocks noChangeShapeType="1"/>
            </p:cNvSpPr>
            <p:nvPr userDrawn="1"/>
          </p:nvSpPr>
          <p:spPr bwMode="gray">
            <a:xfrm>
              <a:off x="477" y="-389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" name="Line 103"/>
            <p:cNvSpPr>
              <a:spLocks noChangeShapeType="1"/>
            </p:cNvSpPr>
            <p:nvPr userDrawn="1"/>
          </p:nvSpPr>
          <p:spPr bwMode="gray">
            <a:xfrm>
              <a:off x="478" y="-253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" name="Line 104"/>
            <p:cNvSpPr>
              <a:spLocks noChangeShapeType="1"/>
            </p:cNvSpPr>
            <p:nvPr userDrawn="1"/>
          </p:nvSpPr>
          <p:spPr bwMode="gray">
            <a:xfrm>
              <a:off x="480" y="-126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9" name="Rectangle 105"/>
          <p:cNvSpPr>
            <a:spLocks noChangeArrowheads="1"/>
          </p:cNvSpPr>
          <p:nvPr/>
        </p:nvSpPr>
        <p:spPr bwMode="gray">
          <a:xfrm>
            <a:off x="0" y="600075"/>
            <a:ext cx="9144000" cy="226219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" name="Oval 106" descr="06_original_w"/>
          <p:cNvSpPr>
            <a:spLocks noChangeArrowheads="1"/>
          </p:cNvSpPr>
          <p:nvPr/>
        </p:nvSpPr>
        <p:spPr bwMode="gray">
          <a:xfrm>
            <a:off x="7956551" y="303609"/>
            <a:ext cx="936625" cy="756047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21544"/>
            <a:ext cx="8229600" cy="382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800601"/>
            <a:ext cx="2895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7CB00E7-DA2E-4480-9CE7-D849792A96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71451"/>
            <a:ext cx="7391400" cy="42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563638"/>
            <a:ext cx="8280920" cy="2556284"/>
          </a:xfrm>
        </p:spPr>
        <p:txBody>
          <a:bodyPr/>
          <a:lstStyle/>
          <a:p>
            <a:r>
              <a:rPr lang="ru-RU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Мониторинг качества 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обученности студентов,  как средство повышения подготовки специалистов</a:t>
            </a:r>
            <a:r>
              <a:rPr lang="ru-RU" sz="2000" dirty="0" smtClean="0">
                <a:solidFill>
                  <a:schemeClr val="tx2"/>
                </a:solidFill>
              </a:rPr>
              <a:t>. </a:t>
            </a:r>
            <a:br>
              <a:rPr lang="ru-RU" sz="2000" dirty="0" smtClean="0">
                <a:solidFill>
                  <a:schemeClr val="tx2"/>
                </a:solidFill>
              </a:rPr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 201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-201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учебного года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b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4083918"/>
            <a:ext cx="7086600" cy="285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Зам. директора по ООД </a:t>
            </a:r>
          </a:p>
          <a:p>
            <a:pPr>
              <a:lnSpc>
                <a:spcPct val="90000"/>
              </a:lnSpc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Киселева А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.А.</a:t>
            </a: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white">
          <a:xfrm>
            <a:off x="2209800" y="1684735"/>
            <a:ext cx="655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dist"/>
            <a:r>
              <a:rPr lang="ru-RU" sz="1200" b="0" dirty="0" smtClean="0">
                <a:solidFill>
                  <a:schemeClr val="bg1"/>
                </a:solidFill>
                <a:latin typeface="Verdana" pitchFamily="34" charset="0"/>
              </a:rPr>
              <a:t>Колледж туризма Санкт-Петербурга </a:t>
            </a:r>
            <a:endParaRPr lang="en-US" sz="12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098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96340"/>
            <a:ext cx="1224136" cy="87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4813" y="200174"/>
            <a:ext cx="7741096" cy="4226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контингент  201</a:t>
            </a:r>
            <a:r>
              <a:rPr lang="en-US" dirty="0" smtClean="0">
                <a:solidFill>
                  <a:schemeClr val="tx2"/>
                </a:solidFill>
              </a:rPr>
              <a:t>6</a:t>
            </a:r>
            <a:r>
              <a:rPr lang="ru-RU" dirty="0" smtClean="0">
                <a:solidFill>
                  <a:schemeClr val="tx2"/>
                </a:solidFill>
              </a:rPr>
              <a:t>-201</a:t>
            </a:r>
            <a:r>
              <a:rPr lang="en-US" dirty="0" smtClean="0">
                <a:solidFill>
                  <a:schemeClr val="tx2"/>
                </a:solidFill>
              </a:rPr>
              <a:t>7</a:t>
            </a:r>
            <a:r>
              <a:rPr lang="ru-RU" dirty="0" smtClean="0">
                <a:solidFill>
                  <a:schemeClr val="tx2"/>
                </a:solidFill>
              </a:rPr>
              <a:t> учебный год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6516216" y="1779662"/>
            <a:ext cx="2520281" cy="1385594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 dirty="0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251520" y="1707654"/>
            <a:ext cx="2189832" cy="157739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 dirty="0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39552" y="1779662"/>
            <a:ext cx="158417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</a:rPr>
              <a:t>Кол-во человек</a:t>
            </a:r>
          </a:p>
          <a:p>
            <a:pPr algn="ctr" eaLnBrk="0" hangingPunct="0"/>
            <a:r>
              <a:rPr lang="ru-RU" sz="2800" dirty="0" smtClean="0">
                <a:solidFill>
                  <a:srgbClr val="000000"/>
                </a:solidFill>
              </a:rPr>
              <a:t>2555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2339752" y="2067694"/>
            <a:ext cx="1210097" cy="93106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4" y="2439591"/>
            <a:ext cx="90963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5508104" y="4299942"/>
            <a:ext cx="864096" cy="59417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131840" y="1059582"/>
            <a:ext cx="2998788" cy="1201341"/>
            <a:chOff x="1997" y="1314"/>
            <a:chExt cx="1889" cy="1009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dirty="0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dirty="0"/>
            </a:p>
          </p:txBody>
        </p:sp>
      </p:grp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6876256" y="1779662"/>
            <a:ext cx="18002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групп</a:t>
            </a:r>
          </a:p>
          <a:p>
            <a:pPr algn="ctr" eaLnBrk="0" hangingPunct="0"/>
            <a:r>
              <a:rPr lang="ru-RU" sz="2800" dirty="0" smtClean="0">
                <a:solidFill>
                  <a:srgbClr val="000000"/>
                </a:solidFill>
              </a:rPr>
              <a:t>101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1275606"/>
            <a:ext cx="292496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tx2"/>
                </a:solidFill>
              </a:rPr>
              <a:t>Контингент на </a:t>
            </a:r>
            <a:r>
              <a:rPr lang="ru-RU" sz="2800" dirty="0" smtClean="0">
                <a:solidFill>
                  <a:schemeClr val="tx2"/>
                </a:solidFill>
              </a:rPr>
              <a:t>01.0</a:t>
            </a:r>
            <a:r>
              <a:rPr lang="en-US" sz="2800" dirty="0" smtClean="0">
                <a:solidFill>
                  <a:schemeClr val="tx2"/>
                </a:solidFill>
              </a:rPr>
              <a:t>9</a:t>
            </a:r>
            <a:r>
              <a:rPr lang="ru-RU" sz="2800" dirty="0" smtClean="0">
                <a:solidFill>
                  <a:schemeClr val="tx2"/>
                </a:solidFill>
              </a:rPr>
              <a:t>.2017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21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395536" y="3651870"/>
            <a:ext cx="2160240" cy="123789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 dirty="0"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31840" y="4011910"/>
            <a:ext cx="292496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tx2"/>
                </a:solidFill>
              </a:rPr>
              <a:t>Контингент на </a:t>
            </a:r>
            <a:r>
              <a:rPr lang="ru-RU" sz="2800" dirty="0" smtClean="0">
                <a:solidFill>
                  <a:schemeClr val="tx2"/>
                </a:solidFill>
              </a:rPr>
              <a:t>01.0</a:t>
            </a:r>
            <a:r>
              <a:rPr lang="en-US" sz="2800" dirty="0" smtClean="0">
                <a:solidFill>
                  <a:schemeClr val="tx2"/>
                </a:solidFill>
              </a:rPr>
              <a:t>9</a:t>
            </a:r>
            <a:r>
              <a:rPr lang="ru-RU" sz="2800" dirty="0" smtClean="0">
                <a:solidFill>
                  <a:schemeClr val="tx2"/>
                </a:solidFill>
              </a:rPr>
              <a:t>.2016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539552" y="3939902"/>
            <a:ext cx="18722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0" dirty="0" smtClean="0">
                <a:solidFill>
                  <a:srgbClr val="000000"/>
                </a:solidFill>
              </a:rPr>
              <a:t>Кол-во человек</a:t>
            </a:r>
          </a:p>
          <a:p>
            <a:pPr algn="ctr" eaLnBrk="0" hangingPunct="0"/>
            <a:r>
              <a:rPr lang="ru-RU" dirty="0" smtClean="0">
                <a:solidFill>
                  <a:srgbClr val="000000"/>
                </a:solidFill>
              </a:rPr>
              <a:t>2462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AutoShape 3"/>
          <p:cNvSpPr>
            <a:spLocks noChangeArrowheads="1"/>
          </p:cNvSpPr>
          <p:nvPr/>
        </p:nvSpPr>
        <p:spPr bwMode="auto">
          <a:xfrm>
            <a:off x="6444208" y="3723878"/>
            <a:ext cx="2520281" cy="115212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 dirty="0">
              <a:latin typeface="Verdana" pitchFamily="34" charset="0"/>
            </a:endParaRP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6948264" y="3939902"/>
            <a:ext cx="180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групп</a:t>
            </a:r>
          </a:p>
          <a:p>
            <a:pPr algn="ctr" eaLnBrk="0" hangingPunct="0"/>
            <a:r>
              <a:rPr lang="ru-RU" dirty="0" smtClean="0">
                <a:solidFill>
                  <a:srgbClr val="000000"/>
                </a:solidFill>
              </a:rPr>
              <a:t>96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7" name="Freeform 7"/>
          <p:cNvSpPr>
            <a:spLocks/>
          </p:cNvSpPr>
          <p:nvPr/>
        </p:nvSpPr>
        <p:spPr bwMode="gray">
          <a:xfrm>
            <a:off x="2555776" y="4371950"/>
            <a:ext cx="864096" cy="55552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28" name="Freeform 9"/>
          <p:cNvSpPr>
            <a:spLocks/>
          </p:cNvSpPr>
          <p:nvPr/>
        </p:nvSpPr>
        <p:spPr bwMode="gray">
          <a:xfrm flipH="1">
            <a:off x="5444480" y="2076078"/>
            <a:ext cx="1171575" cy="98515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95486"/>
            <a:ext cx="7704856" cy="398636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Динамика изменения контингента за последние 4 года</a:t>
            </a:r>
            <a:r>
              <a:rPr lang="ru-RU" sz="14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  <a:br>
              <a:rPr lang="ru-RU" sz="1400" dirty="0" smtClean="0">
                <a:solidFill>
                  <a:schemeClr val="tx1">
                    <a:lumMod val="50000"/>
                  </a:schemeClr>
                </a:solidFill>
              </a:rPr>
            </a:br>
            <a:r>
              <a:rPr lang="ru-RU" sz="1400" dirty="0" smtClean="0">
                <a:solidFill>
                  <a:schemeClr val="bg1"/>
                </a:solidFill>
              </a:rPr>
              <a:t>(контингент на 01.09.)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909643" y="1302243"/>
            <a:ext cx="1489998" cy="615152"/>
            <a:chOff x="1110" y="2656"/>
            <a:chExt cx="1549" cy="1351"/>
          </a:xfrm>
        </p:grpSpPr>
        <p:sp>
          <p:nvSpPr>
            <p:cNvPr id="67588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7589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67590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/>
            </a:p>
          </p:txBody>
        </p:sp>
      </p:grpSp>
      <p:sp>
        <p:nvSpPr>
          <p:cNvPr id="67595" name="Line 11"/>
          <p:cNvSpPr>
            <a:spLocks noChangeShapeType="1"/>
          </p:cNvSpPr>
          <p:nvPr/>
        </p:nvSpPr>
        <p:spPr bwMode="auto">
          <a:xfrm>
            <a:off x="2438400" y="19752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39752" y="1491630"/>
            <a:ext cx="65648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chemeClr val="tx2"/>
                </a:solidFill>
              </a:rPr>
              <a:t>Контингент 2462   отсев  221   </a:t>
            </a:r>
            <a:r>
              <a:rPr lang="ru-RU" sz="2800" dirty="0" smtClean="0">
                <a:solidFill>
                  <a:srgbClr val="C00000"/>
                </a:solidFill>
              </a:rPr>
              <a:t>9, 0%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gray">
          <a:xfrm>
            <a:off x="1095694" y="1144250"/>
            <a:ext cx="1067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rgbClr val="C00000"/>
                </a:solidFill>
              </a:rPr>
              <a:t>2016-2017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2438400" y="26610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gray">
          <a:xfrm>
            <a:off x="2024564" y="2277666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2438400" y="33301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7610" name="Text Box 26"/>
          <p:cNvSpPr txBox="1">
            <a:spLocks noChangeArrowheads="1"/>
          </p:cNvSpPr>
          <p:nvPr/>
        </p:nvSpPr>
        <p:spPr bwMode="auto">
          <a:xfrm>
            <a:off x="2399641" y="2813867"/>
            <a:ext cx="640871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2200 отсев  172    </a:t>
            </a:r>
            <a:r>
              <a:rPr lang="ru-RU" sz="2800" dirty="0">
                <a:solidFill>
                  <a:srgbClr val="C00000"/>
                </a:solidFill>
              </a:rPr>
              <a:t>7, </a:t>
            </a:r>
            <a:r>
              <a:rPr lang="ru-RU" sz="2800" dirty="0" smtClean="0">
                <a:solidFill>
                  <a:srgbClr val="C00000"/>
                </a:solidFill>
              </a:rPr>
              <a:t>8%</a:t>
            </a:r>
          </a:p>
          <a:p>
            <a:pPr eaLnBrk="0" hangingPunct="0"/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612" name="Line 28"/>
          <p:cNvSpPr>
            <a:spLocks noChangeShapeType="1"/>
          </p:cNvSpPr>
          <p:nvPr/>
        </p:nvSpPr>
        <p:spPr bwMode="auto">
          <a:xfrm>
            <a:off x="2438400" y="40159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gray">
          <a:xfrm>
            <a:off x="2024564" y="363259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615" name="Text Box 31"/>
          <p:cNvSpPr txBox="1">
            <a:spLocks noChangeArrowheads="1"/>
          </p:cNvSpPr>
          <p:nvPr/>
        </p:nvSpPr>
        <p:spPr bwMode="auto">
          <a:xfrm>
            <a:off x="1660525" y="5417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326" y="2739331"/>
            <a:ext cx="1447481" cy="68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44" y="3473215"/>
            <a:ext cx="1527533" cy="77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09991" y="2739331"/>
            <a:ext cx="1152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2014-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2015</a:t>
            </a: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96215" y="3558130"/>
            <a:ext cx="1379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2013-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2014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9641" y="2101699"/>
            <a:ext cx="645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2420 отсев  167    </a:t>
            </a:r>
            <a:r>
              <a:rPr lang="ru-RU" sz="2800" dirty="0" smtClean="0">
                <a:solidFill>
                  <a:srgbClr val="C00000"/>
                </a:solidFill>
              </a:rPr>
              <a:t>6, 9 %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87136" y="3435020"/>
            <a:ext cx="64165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2089  отсев  155  </a:t>
            </a:r>
            <a:r>
              <a:rPr lang="ru-RU" sz="2800" dirty="0" smtClean="0">
                <a:solidFill>
                  <a:srgbClr val="C00000"/>
                </a:solidFill>
              </a:rPr>
              <a:t>7, 4 %</a:t>
            </a:r>
            <a:endParaRPr lang="ru-RU" sz="2800" dirty="0">
              <a:solidFill>
                <a:srgbClr val="C00000"/>
              </a:solidFill>
            </a:endParaRPr>
          </a:p>
          <a:p>
            <a:pPr eaLnBrk="0" hangingPunct="0"/>
            <a:endParaRPr lang="en-US" sz="16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97" y="1975247"/>
            <a:ext cx="1506537" cy="74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6797" y="1979228"/>
            <a:ext cx="150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2015-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2016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23478"/>
            <a:ext cx="8435280" cy="422672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tx2"/>
                </a:solidFill>
              </a:rPr>
              <a:t>Процент отчисленных от общего кол-ва студентов на отделении</a:t>
            </a:r>
            <a:endParaRPr lang="ru-RU" sz="2400" dirty="0">
              <a:solidFill>
                <a:schemeClr val="tx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419622"/>
          <a:ext cx="3528392" cy="2272665"/>
        </p:xfrm>
        <a:graphic>
          <a:graphicData uri="http://schemas.openxmlformats.org/drawingml/2006/table">
            <a:tbl>
              <a:tblPr/>
              <a:tblGrid>
                <a:gridCol w="1061736"/>
                <a:gridCol w="608154"/>
                <a:gridCol w="634366"/>
                <a:gridCol w="667509"/>
                <a:gridCol w="556627"/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отделения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чел. на отд. на начало уч.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отчислено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Туризм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429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767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Гостиничный сервис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368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7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chemeClr val="tx2"/>
                          </a:solidFill>
                          <a:latin typeface="Times New Roman"/>
                        </a:rPr>
                        <a:t>Ресторанный сервис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769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75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Общеобразовательной подготовки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293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90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Коммерции и строительства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latin typeface="Times New Roman"/>
                        </a:rPr>
                        <a:t>603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8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635896" y="771550"/>
          <a:ext cx="4632176" cy="361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871296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2"/>
                </a:solidFill>
              </a:rPr>
              <a:t>Причины отчислений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5526"/>
            <a:ext cx="8229600" cy="418792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tx2"/>
                </a:solidFill>
              </a:rPr>
              <a:t>Причины отчислений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22061"/>
            <a:ext cx="4860032" cy="4621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83518"/>
            <a:ext cx="4752527" cy="4659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1451"/>
            <a:ext cx="8075240" cy="422672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tx2"/>
                </a:solidFill>
              </a:rPr>
              <a:t>выпуск 2016  </a:t>
            </a:r>
            <a:r>
              <a:rPr lang="en-US" sz="3200" dirty="0" smtClean="0">
                <a:solidFill>
                  <a:schemeClr val="tx2"/>
                </a:solidFill>
              </a:rPr>
              <a:t>(</a:t>
            </a:r>
            <a:r>
              <a:rPr lang="ru-RU" sz="1800" dirty="0" smtClean="0">
                <a:solidFill>
                  <a:schemeClr val="tx2"/>
                </a:solidFill>
              </a:rPr>
              <a:t>683 человека)</a:t>
            </a:r>
            <a:endParaRPr lang="en-US" sz="1800" dirty="0">
              <a:solidFill>
                <a:schemeClr val="tx2"/>
              </a:solidFill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1475656" y="91556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1451"/>
            <a:ext cx="9144000" cy="422672"/>
          </a:xfrm>
        </p:spPr>
        <p:txBody>
          <a:bodyPr/>
          <a:lstStyle/>
          <a:p>
            <a:pPr algn="l"/>
            <a:r>
              <a:rPr lang="ru-RU" sz="2300" dirty="0" smtClean="0">
                <a:solidFill>
                  <a:schemeClr val="tx2"/>
                </a:solidFill>
              </a:rPr>
              <a:t>итоги учебной работы по очной форме обучения</a:t>
            </a:r>
            <a:endParaRPr lang="ru-RU" sz="2300" dirty="0">
              <a:solidFill>
                <a:schemeClr val="tx2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83568" y="555526"/>
          <a:ext cx="8208912" cy="39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28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71451"/>
            <a:ext cx="9144000" cy="422672"/>
          </a:xfrm>
        </p:spPr>
        <p:txBody>
          <a:bodyPr/>
          <a:lstStyle/>
          <a:p>
            <a:pPr algn="l"/>
            <a:r>
              <a:rPr lang="ru-RU" sz="2300" dirty="0" smtClean="0">
                <a:solidFill>
                  <a:schemeClr val="tx2"/>
                </a:solidFill>
              </a:rPr>
              <a:t>итоги учебной работы по заочной форме обучения</a:t>
            </a:r>
            <a:endParaRPr lang="ru-RU" sz="2300" dirty="0">
              <a:solidFill>
                <a:schemeClr val="tx2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683568" y="555526"/>
          <a:ext cx="8208912" cy="3904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6289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217024" cy="55552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результаты государственной итоговой аттестации выпускников </a:t>
            </a:r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179510" y="1059582"/>
          <a:ext cx="8732167" cy="4021311"/>
        </p:xfrm>
        <a:graphic>
          <a:graphicData uri="http://schemas.openxmlformats.org/drawingml/2006/table">
            <a:tbl>
              <a:tblPr/>
              <a:tblGrid>
                <a:gridCol w="331940"/>
                <a:gridCol w="1991626"/>
                <a:gridCol w="498803"/>
                <a:gridCol w="578948"/>
                <a:gridCol w="596253"/>
                <a:gridCol w="683667"/>
                <a:gridCol w="496994"/>
                <a:gridCol w="531100"/>
                <a:gridCol w="597488"/>
                <a:gridCol w="464713"/>
                <a:gridCol w="681573"/>
                <a:gridCol w="681573"/>
                <a:gridCol w="597489"/>
              </a:tblGrid>
              <a:tr h="2691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Наименование специальности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Туризм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Операционная деятельность в логистике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Технология продукции ОП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Организация обслуживания в ОП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Повар, кондитер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Строительство  и эксплуатация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Коммерция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Товароведение и экспертиза качества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Заочное отделение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ИТОГО  ПО КОЛЛЕДЖУ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5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Всего выпускных квалификационных работ: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Защитили ВКР </a:t>
                      </a: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на</a:t>
                      </a:r>
                      <a:r>
                        <a:rPr lang="ru-RU" sz="1000" b="1" baseline="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 оценку</a:t>
                      </a: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, 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66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40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91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90чел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102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76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43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77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59 </a:t>
                      </a: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 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39 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683</a:t>
                      </a:r>
                      <a:r>
                        <a:rPr lang="ru-RU" sz="1000" b="1" baseline="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Отлично %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45,3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34,8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43,9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37,9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42,3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46,3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38,9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37,5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53,9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74,4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41,4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Хорошо </a:t>
                      </a: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29,0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23,2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38,2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37,5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33,1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43,2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29,1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39,2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16,8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20,5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31,8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4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Удовлетворительно %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25,7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42,0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17,9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24,7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14,6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10,6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33,0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23,3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58,6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21,</a:t>
                      </a: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 dirty="0" smtClean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Средний бал по специальности (по результатам ВКР)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3,9</a:t>
                      </a:r>
                      <a:endParaRPr lang="ru-RU" sz="12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4,3</a:t>
                      </a:r>
                      <a:endParaRPr lang="ru-RU" sz="12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4,4</a:t>
                      </a:r>
                      <a:endParaRPr lang="ru-RU" sz="1200" b="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4,4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4,7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Для справки: средний балл</a:t>
                      </a:r>
                      <a:r>
                        <a:rPr lang="ru-RU" sz="1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выпускников 2016 года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4,3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4,3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4,8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4,0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4,5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48464" cy="422672"/>
          </a:xfrm>
        </p:spPr>
        <p:txBody>
          <a:bodyPr/>
          <a:lstStyle/>
          <a:p>
            <a:pPr algn="l"/>
            <a:r>
              <a:rPr lang="ru-RU" sz="2000" dirty="0" smtClean="0">
                <a:solidFill>
                  <a:schemeClr val="tx2"/>
                </a:solidFill>
              </a:rPr>
              <a:t>Доля дипломов с отличием в разрезе специальностей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3041642"/>
              </p:ext>
            </p:extLst>
          </p:nvPr>
        </p:nvGraphicFramePr>
        <p:xfrm>
          <a:off x="457200" y="922338"/>
          <a:ext cx="8229600" cy="382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572027" cy="743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700" b="1" dirty="0" smtClean="0">
                <a:solidFill>
                  <a:schemeClr val="tx2"/>
                </a:solidFill>
              </a:rPr>
              <a:t>% трудоустройства выпускников за 5 лет</a:t>
            </a:r>
            <a:endParaRPr lang="en-US" sz="2700" b="1" dirty="0" smtClean="0">
              <a:solidFill>
                <a:schemeClr val="tx2"/>
              </a:solidFill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gray">
          <a:xfrm>
            <a:off x="0" y="2444485"/>
            <a:ext cx="9144000" cy="40321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ECECE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 dirty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gray">
          <a:xfrm>
            <a:off x="0" y="2464646"/>
            <a:ext cx="9144000" cy="108365"/>
          </a:xfrm>
          <a:prstGeom prst="rect">
            <a:avLst/>
          </a:prstGeom>
          <a:gradFill rotWithShape="1">
            <a:gsLst>
              <a:gs pos="0">
                <a:srgbClr val="CFCFCF"/>
              </a:gs>
              <a:gs pos="100000">
                <a:srgbClr val="5F5F5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 dirty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427984" y="2139702"/>
            <a:ext cx="1345521" cy="819224"/>
            <a:chOff x="2789" y="1735"/>
            <a:chExt cx="847" cy="688"/>
          </a:xfrm>
        </p:grpSpPr>
        <p:sp>
          <p:nvSpPr>
            <p:cNvPr id="9267" name="Oval 13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68" name="Oval 14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69" name="Oval 15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70" name="Oval 16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71" name="Oval 17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73" name="Oval 1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74" name="Oval 2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75" name="Oval 2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76" name="Oval 2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</p:grpSp>
      </p:grpSp>
      <p:sp>
        <p:nvSpPr>
          <p:cNvPr id="9222" name="Oval 30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3399FF"/>
              </a:gs>
              <a:gs pos="100000">
                <a:srgbClr val="FFFFFF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 dirty="0"/>
          </a:p>
        </p:txBody>
      </p:sp>
      <p:sp>
        <p:nvSpPr>
          <p:cNvPr id="9223" name="Oval 31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000000">
                  <a:alpha val="89998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 dirty="0"/>
          </a:p>
        </p:txBody>
      </p:sp>
      <p:sp>
        <p:nvSpPr>
          <p:cNvPr id="9224" name="Oval 32"/>
          <p:cNvSpPr>
            <a:spLocks noChangeArrowheads="1"/>
          </p:cNvSpPr>
          <p:nvPr/>
        </p:nvSpPr>
        <p:spPr bwMode="gray">
          <a:xfrm>
            <a:off x="6558786" y="2272407"/>
            <a:ext cx="1501742" cy="505441"/>
          </a:xfrm>
          <a:prstGeom prst="ellipse">
            <a:avLst/>
          </a:prstGeom>
          <a:gradFill rotWithShape="1">
            <a:gsLst>
              <a:gs pos="0">
                <a:srgbClr val="1C538A"/>
              </a:gs>
              <a:gs pos="50000">
                <a:srgbClr val="3399FF"/>
              </a:gs>
              <a:gs pos="100000">
                <a:srgbClr val="1C538A"/>
              </a:gs>
            </a:gsLst>
            <a:lin ang="189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 dirty="0"/>
          </a:p>
        </p:txBody>
      </p:sp>
      <p:sp>
        <p:nvSpPr>
          <p:cNvPr id="9225" name="Oval 33"/>
          <p:cNvSpPr>
            <a:spLocks noChangeArrowheads="1"/>
          </p:cNvSpPr>
          <p:nvPr/>
        </p:nvSpPr>
        <p:spPr bwMode="gray">
          <a:xfrm>
            <a:off x="6558786" y="2273668"/>
            <a:ext cx="1501742" cy="505441"/>
          </a:xfrm>
          <a:prstGeom prst="ellipse">
            <a:avLst/>
          </a:prstGeom>
          <a:gradFill rotWithShape="1">
            <a:gsLst>
              <a:gs pos="0">
                <a:srgbClr val="2061A2"/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 dirty="0"/>
          </a:p>
        </p:txBody>
      </p:sp>
      <p:sp>
        <p:nvSpPr>
          <p:cNvPr id="9226" name="Oval 34"/>
          <p:cNvSpPr>
            <a:spLocks noChangeArrowheads="1"/>
          </p:cNvSpPr>
          <p:nvPr/>
        </p:nvSpPr>
        <p:spPr bwMode="gray">
          <a:xfrm>
            <a:off x="6631856" y="2272407"/>
            <a:ext cx="1353081" cy="505441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 dirty="0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716418" y="2036232"/>
            <a:ext cx="3248362" cy="982834"/>
            <a:chOff x="2320" y="1706"/>
            <a:chExt cx="3098" cy="1252"/>
          </a:xfrm>
        </p:grpSpPr>
        <p:sp>
          <p:nvSpPr>
            <p:cNvPr id="9263" name="Oval 3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9264" name="Oval 3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9265" name="Oval 38"/>
            <p:cNvSpPr>
              <a:spLocks noChangeArrowheads="1"/>
            </p:cNvSpPr>
            <p:nvPr/>
          </p:nvSpPr>
          <p:spPr bwMode="gray">
            <a:xfrm>
              <a:off x="4225" y="1776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 dirty="0"/>
            </a:p>
          </p:txBody>
        </p:sp>
        <p:sp>
          <p:nvSpPr>
            <p:cNvPr id="9266" name="Oval 39"/>
            <p:cNvSpPr>
              <a:spLocks noChangeArrowheads="1"/>
            </p:cNvSpPr>
            <p:nvPr/>
          </p:nvSpPr>
          <p:spPr bwMode="gray">
            <a:xfrm>
              <a:off x="2320" y="1838"/>
              <a:ext cx="955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700" b="1" dirty="0" smtClean="0">
                  <a:solidFill>
                    <a:srgbClr val="FF0000"/>
                  </a:solidFill>
                </a:rPr>
                <a:t>541</a:t>
              </a:r>
              <a:r>
                <a:rPr lang="ru-RU" b="1" dirty="0" smtClean="0">
                  <a:solidFill>
                    <a:srgbClr val="FF0000"/>
                  </a:solidFill>
                </a:rPr>
                <a:t> </a:t>
              </a:r>
              <a:r>
                <a:rPr lang="ru-RU" sz="1300" b="1" dirty="0">
                  <a:solidFill>
                    <a:srgbClr val="FF0000"/>
                  </a:solidFill>
                </a:rPr>
                <a:t>чел</a:t>
              </a:r>
              <a:r>
                <a:rPr lang="ru-RU" sz="1300" b="1" dirty="0"/>
                <a:t>;</a:t>
              </a:r>
            </a:p>
            <a:p>
              <a:pPr algn="ctr"/>
              <a:r>
                <a:rPr lang="ru-RU" sz="1300" b="1" dirty="0" smtClean="0"/>
                <a:t>82,1%</a:t>
              </a:r>
              <a:endParaRPr lang="ru-RU" sz="1300" b="1" dirty="0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2378600" y="2127453"/>
            <a:ext cx="1345521" cy="819224"/>
            <a:chOff x="2789" y="1735"/>
            <a:chExt cx="847" cy="688"/>
          </a:xfrm>
        </p:grpSpPr>
        <p:sp>
          <p:nvSpPr>
            <p:cNvPr id="925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5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5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5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5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5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6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6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6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</p:grp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398113" y="2127453"/>
            <a:ext cx="1343002" cy="819224"/>
            <a:chOff x="2789" y="1735"/>
            <a:chExt cx="847" cy="688"/>
          </a:xfrm>
        </p:grpSpPr>
        <p:sp>
          <p:nvSpPr>
            <p:cNvPr id="9243" name="Oval 66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44" name="Oval 67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45" name="Oval 68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46" name="Oval 69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9247" name="Oval 70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grpSp>
          <p:nvGrpSpPr>
            <p:cNvPr id="8" name="Group 71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49" name="Oval 72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50" name="Oval 73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51" name="Oval 74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9252" name="Oval 75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</p:grpSp>
      </p:grpSp>
      <p:sp>
        <p:nvSpPr>
          <p:cNvPr id="9230" name="Text Box 76"/>
          <p:cNvSpPr txBox="1">
            <a:spLocks noChangeArrowheads="1"/>
          </p:cNvSpPr>
          <p:nvPr/>
        </p:nvSpPr>
        <p:spPr bwMode="gray">
          <a:xfrm rot="3925970">
            <a:off x="1037474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1" name="Text Box 78"/>
          <p:cNvSpPr txBox="1">
            <a:spLocks noChangeArrowheads="1"/>
          </p:cNvSpPr>
          <p:nvPr/>
        </p:nvSpPr>
        <p:spPr bwMode="gray">
          <a:xfrm rot="3925970">
            <a:off x="3014180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2" name="Text Box 82"/>
          <p:cNvSpPr txBox="1">
            <a:spLocks noChangeArrowheads="1"/>
          </p:cNvSpPr>
          <p:nvPr/>
        </p:nvSpPr>
        <p:spPr bwMode="gray">
          <a:xfrm rot="3925970">
            <a:off x="7285075" y="3551405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3" name="Text Box 84"/>
          <p:cNvSpPr txBox="1">
            <a:spLocks noChangeArrowheads="1"/>
          </p:cNvSpPr>
          <p:nvPr/>
        </p:nvSpPr>
        <p:spPr bwMode="gray">
          <a:xfrm>
            <a:off x="680319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12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4" name="Text Box 85"/>
          <p:cNvSpPr txBox="1">
            <a:spLocks noChangeArrowheads="1"/>
          </p:cNvSpPr>
          <p:nvPr/>
        </p:nvSpPr>
        <p:spPr bwMode="gray">
          <a:xfrm>
            <a:off x="2736396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13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5" name="Text Box 86"/>
          <p:cNvSpPr txBox="1">
            <a:spLocks noChangeArrowheads="1"/>
          </p:cNvSpPr>
          <p:nvPr/>
        </p:nvSpPr>
        <p:spPr bwMode="gray">
          <a:xfrm>
            <a:off x="4716882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14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6" name="Text Box 87"/>
          <p:cNvSpPr txBox="1">
            <a:spLocks noChangeArrowheads="1"/>
          </p:cNvSpPr>
          <p:nvPr/>
        </p:nvSpPr>
        <p:spPr bwMode="gray">
          <a:xfrm>
            <a:off x="6704929" y="1476771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dirty="0" smtClean="0">
                <a:latin typeface="Verdana" pitchFamily="34" charset="0"/>
              </a:rPr>
              <a:t>5</a:t>
            </a:r>
            <a:endParaRPr lang="en-US" sz="2200" b="1" dirty="0">
              <a:latin typeface="Verdana" pitchFamily="34" charset="0"/>
            </a:endParaRPr>
          </a:p>
        </p:txBody>
      </p:sp>
      <p:cxnSp>
        <p:nvCxnSpPr>
          <p:cNvPr id="9237" name="AutoShape 88"/>
          <p:cNvCxnSpPr>
            <a:cxnSpLocks noChangeShapeType="1"/>
            <a:stCxn id="9233" idx="3"/>
            <a:endCxn id="9234" idx="1"/>
          </p:cNvCxnSpPr>
          <p:nvPr/>
        </p:nvCxnSpPr>
        <p:spPr bwMode="gray">
          <a:xfrm>
            <a:off x="1499225" y="1689254"/>
            <a:ext cx="1237171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8" name="AutoShape 89"/>
          <p:cNvCxnSpPr>
            <a:cxnSpLocks noChangeShapeType="1"/>
            <a:stCxn id="9234" idx="3"/>
            <a:endCxn id="9235" idx="1"/>
          </p:cNvCxnSpPr>
          <p:nvPr/>
        </p:nvCxnSpPr>
        <p:spPr bwMode="gray">
          <a:xfrm>
            <a:off x="3555302" y="1689254"/>
            <a:ext cx="116158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9" name="AutoShape 90"/>
          <p:cNvCxnSpPr>
            <a:cxnSpLocks noChangeShapeType="1"/>
            <a:stCxn id="9235" idx="3"/>
            <a:endCxn id="9236" idx="1"/>
          </p:cNvCxnSpPr>
          <p:nvPr/>
        </p:nvCxnSpPr>
        <p:spPr bwMode="gray">
          <a:xfrm flipV="1">
            <a:off x="5535788" y="1687269"/>
            <a:ext cx="116914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0" name="Oval 39"/>
          <p:cNvSpPr>
            <a:spLocks noChangeArrowheads="1"/>
          </p:cNvSpPr>
          <p:nvPr/>
        </p:nvSpPr>
        <p:spPr bwMode="gray">
          <a:xfrm>
            <a:off x="2555776" y="2139702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389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61,6%</a:t>
            </a:r>
            <a:endParaRPr lang="ru-RU" sz="1300" b="1" dirty="0"/>
          </a:p>
        </p:txBody>
      </p:sp>
      <p:sp>
        <p:nvSpPr>
          <p:cNvPr id="9241" name="Oval 39"/>
          <p:cNvSpPr>
            <a:spLocks noChangeArrowheads="1"/>
          </p:cNvSpPr>
          <p:nvPr/>
        </p:nvSpPr>
        <p:spPr bwMode="gray">
          <a:xfrm>
            <a:off x="683568" y="2139702"/>
            <a:ext cx="1080951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352</a:t>
            </a:r>
            <a:r>
              <a:rPr lang="ru-RU" sz="1300" b="1" dirty="0" smtClean="0"/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44,8%</a:t>
            </a:r>
            <a:endParaRPr lang="ru-RU" sz="1300" b="1" dirty="0"/>
          </a:p>
        </p:txBody>
      </p:sp>
      <p:cxnSp>
        <p:nvCxnSpPr>
          <p:cNvPr id="61" name="AutoShape 90"/>
          <p:cNvCxnSpPr>
            <a:cxnSpLocks noChangeShapeType="1"/>
          </p:cNvCxnSpPr>
          <p:nvPr/>
        </p:nvCxnSpPr>
        <p:spPr bwMode="gray">
          <a:xfrm flipV="1">
            <a:off x="755576" y="3939902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3275856" y="3507854"/>
            <a:ext cx="1345521" cy="819224"/>
            <a:chOff x="2789" y="1735"/>
            <a:chExt cx="847" cy="688"/>
          </a:xfrm>
        </p:grpSpPr>
        <p:sp>
          <p:nvSpPr>
            <p:cNvPr id="6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6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6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6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grpSp>
          <p:nvGrpSpPr>
            <p:cNvPr id="10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6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7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7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7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r>
                  <a:rPr lang="ru-RU" dirty="0" smtClean="0"/>
                  <a:t>5</a:t>
                </a:r>
                <a:endParaRPr lang="ru-RU" dirty="0"/>
              </a:p>
            </p:txBody>
          </p:sp>
        </p:grpSp>
      </p:grpSp>
      <p:sp>
        <p:nvSpPr>
          <p:cNvPr id="73" name="Text Box 87"/>
          <p:cNvSpPr txBox="1">
            <a:spLocks noChangeArrowheads="1"/>
          </p:cNvSpPr>
          <p:nvPr/>
        </p:nvSpPr>
        <p:spPr bwMode="gray">
          <a:xfrm>
            <a:off x="2051720" y="3723878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dirty="0" smtClean="0">
                <a:latin typeface="Verdana" pitchFamily="34" charset="0"/>
              </a:rPr>
              <a:t>6</a:t>
            </a:r>
            <a:endParaRPr lang="en-US" sz="2200" b="1" dirty="0">
              <a:latin typeface="Verdana" pitchFamily="34" charset="0"/>
            </a:endParaRPr>
          </a:p>
        </p:txBody>
      </p:sp>
      <p:sp>
        <p:nvSpPr>
          <p:cNvPr id="74" name="Oval 39"/>
          <p:cNvSpPr>
            <a:spLocks noChangeArrowheads="1"/>
          </p:cNvSpPr>
          <p:nvPr/>
        </p:nvSpPr>
        <p:spPr bwMode="gray">
          <a:xfrm>
            <a:off x="6804248" y="2139702"/>
            <a:ext cx="1001351" cy="72692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500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>
                <a:solidFill>
                  <a:srgbClr val="FF0000"/>
                </a:solidFill>
              </a:rPr>
              <a:t>чел</a:t>
            </a:r>
            <a:r>
              <a:rPr lang="ru-RU" sz="1300" b="1" dirty="0"/>
              <a:t>;</a:t>
            </a:r>
          </a:p>
          <a:p>
            <a:pPr algn="ctr"/>
            <a:r>
              <a:rPr lang="ru-RU" sz="1300" b="1" dirty="0" smtClean="0"/>
              <a:t>85,4%</a:t>
            </a:r>
            <a:endParaRPr lang="ru-RU" sz="1300" b="1" dirty="0"/>
          </a:p>
        </p:txBody>
      </p:sp>
      <p:sp>
        <p:nvSpPr>
          <p:cNvPr id="75" name="Oval 39"/>
          <p:cNvSpPr>
            <a:spLocks noChangeArrowheads="1"/>
          </p:cNvSpPr>
          <p:nvPr/>
        </p:nvSpPr>
        <p:spPr bwMode="gray">
          <a:xfrm>
            <a:off x="3419872" y="3579862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dirty="0" smtClean="0">
                <a:solidFill>
                  <a:srgbClr val="FF0000"/>
                </a:solidFill>
              </a:rPr>
              <a:t>619</a:t>
            </a:r>
            <a:r>
              <a:rPr lang="ru-RU" sz="1700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dirty="0" smtClean="0"/>
              <a:t>86,0</a:t>
            </a:r>
            <a:r>
              <a:rPr lang="ru-RU" sz="1300" b="1" dirty="0" smtClean="0"/>
              <a:t>%</a:t>
            </a:r>
            <a:endParaRPr lang="ru-RU" sz="1300" b="1" dirty="0"/>
          </a:p>
        </p:txBody>
      </p:sp>
      <p:pic>
        <p:nvPicPr>
          <p:cNvPr id="7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AutoShape 90"/>
          <p:cNvCxnSpPr>
            <a:cxnSpLocks noChangeShapeType="1"/>
          </p:cNvCxnSpPr>
          <p:nvPr/>
        </p:nvCxnSpPr>
        <p:spPr bwMode="gray">
          <a:xfrm flipV="1">
            <a:off x="4644008" y="3867894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8" name="Text Box 87"/>
          <p:cNvSpPr txBox="1">
            <a:spLocks noChangeArrowheads="1"/>
          </p:cNvSpPr>
          <p:nvPr/>
        </p:nvSpPr>
        <p:spPr bwMode="gray">
          <a:xfrm>
            <a:off x="5940152" y="3723878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dirty="0" smtClean="0">
                <a:latin typeface="Verdana" pitchFamily="34" charset="0"/>
              </a:rPr>
              <a:t>7</a:t>
            </a:r>
            <a:endParaRPr lang="en-US" sz="2200" b="1" dirty="0">
              <a:latin typeface="Verdana" pitchFamily="34" charset="0"/>
            </a:endParaRPr>
          </a:p>
        </p:txBody>
      </p:sp>
      <p:grpSp>
        <p:nvGrpSpPr>
          <p:cNvPr id="79" name="Group 47"/>
          <p:cNvGrpSpPr>
            <a:grpSpLocks/>
          </p:cNvGrpSpPr>
          <p:nvPr/>
        </p:nvGrpSpPr>
        <p:grpSpPr bwMode="auto">
          <a:xfrm>
            <a:off x="7020272" y="3507854"/>
            <a:ext cx="1345521" cy="819224"/>
            <a:chOff x="2789" y="1735"/>
            <a:chExt cx="847" cy="688"/>
          </a:xfrm>
        </p:grpSpPr>
        <p:sp>
          <p:nvSpPr>
            <p:cNvPr id="80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81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83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84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grpSp>
          <p:nvGrpSpPr>
            <p:cNvPr id="85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86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87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88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 dirty="0"/>
              </a:p>
            </p:txBody>
          </p:sp>
          <p:sp>
            <p:nvSpPr>
              <p:cNvPr id="89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r>
                  <a:rPr lang="ru-RU" dirty="0" smtClean="0"/>
                  <a:t>5</a:t>
                </a:r>
                <a:endParaRPr lang="ru-RU" dirty="0"/>
              </a:p>
            </p:txBody>
          </p:sp>
        </p:grpSp>
      </p:grpSp>
      <p:sp>
        <p:nvSpPr>
          <p:cNvPr id="90" name="Oval 39"/>
          <p:cNvSpPr>
            <a:spLocks noChangeArrowheads="1"/>
          </p:cNvSpPr>
          <p:nvPr/>
        </p:nvSpPr>
        <p:spPr bwMode="gray">
          <a:xfrm>
            <a:off x="7308304" y="3507854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dirty="0" smtClean="0">
                <a:solidFill>
                  <a:srgbClr val="FF0000"/>
                </a:solidFill>
              </a:rPr>
              <a:t>453</a:t>
            </a:r>
            <a:r>
              <a:rPr lang="ru-RU" sz="1700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dirty="0" smtClean="0"/>
              <a:t>70,3</a:t>
            </a:r>
            <a:r>
              <a:rPr lang="ru-RU" sz="1300" b="1" dirty="0" smtClean="0"/>
              <a:t>%</a:t>
            </a:r>
            <a:endParaRPr lang="ru-RU" sz="1300" b="1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123478"/>
            <a:ext cx="9036496" cy="422672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Прогноз трудоустройства выпускников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08933"/>
              </p:ext>
            </p:extLst>
          </p:nvPr>
        </p:nvGraphicFramePr>
        <p:xfrm>
          <a:off x="395536" y="843558"/>
          <a:ext cx="8568952" cy="3821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424936" cy="422672"/>
          </a:xfrm>
        </p:spPr>
        <p:txBody>
          <a:bodyPr/>
          <a:lstStyle/>
          <a:p>
            <a:pPr algn="l"/>
            <a:r>
              <a:rPr lang="ru-RU" sz="1800" dirty="0" smtClean="0">
                <a:solidFill>
                  <a:schemeClr val="tx2"/>
                </a:solidFill>
              </a:rPr>
              <a:t>итоги мониторинга деятельности центров содействия трудоустройству выпускников за 2015-2016 уч по России</a:t>
            </a:r>
            <a:endParaRPr lang="ru-RU" sz="1800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7599" t="18667" r="8777" b="7838"/>
          <a:stretch>
            <a:fillRect/>
          </a:stretch>
        </p:blipFill>
        <p:spPr bwMode="auto">
          <a:xfrm>
            <a:off x="395536" y="843558"/>
            <a:ext cx="8496943" cy="429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 bwMode="auto">
          <a:xfrm>
            <a:off x="3275856" y="4227934"/>
            <a:ext cx="27363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 t="11812" r="76202" b="77360"/>
          <a:stretch>
            <a:fillRect/>
          </a:stretch>
        </p:blipFill>
        <p:spPr bwMode="auto">
          <a:xfrm rot="18826501">
            <a:off x="-120128" y="2986500"/>
            <a:ext cx="30963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3" cstate="print"/>
          <a:srcRect t="11812" r="76202" b="77360"/>
          <a:stretch>
            <a:fillRect/>
          </a:stretch>
        </p:blipFill>
        <p:spPr bwMode="auto">
          <a:xfrm rot="3222015">
            <a:off x="6203762" y="3081822"/>
            <a:ext cx="309634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352" y="99442"/>
            <a:ext cx="8027071" cy="124817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ИТОГИ ПРОЕКТА 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дистанционная платформа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«МОЯ КАРЬЕРА</a:t>
            </a:r>
            <a:r>
              <a:rPr lang="ru-RU" dirty="0" smtClean="0">
                <a:solidFill>
                  <a:schemeClr val="tx2"/>
                </a:solidFill>
              </a:rPr>
              <a:t>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563638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Участие в проекте приняли 12 колледжей</a:t>
            </a:r>
          </a:p>
          <a:p>
            <a:pPr algn="ctr"/>
            <a:r>
              <a:rPr lang="ru-RU" sz="2400" dirty="0" smtClean="0"/>
              <a:t> Санкт-Петербурга. Лучшими по итогам года стали:</a:t>
            </a:r>
          </a:p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2699792" y="2499742"/>
          <a:ext cx="3960440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 t="2957" b="479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ПОЗДРАВЛЯЕМ ПОБЕДИТЕЛЕЙ!!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5538" name="AutoShape 2" descr="https://apf.mail.ru/cgi-bin/readmsg/IMG_20170520_121426_HDR.jpg?id=14952724370000000733%3B0%3B2&amp;x-email=ubtk%40mail.ru&amp;exif=1&amp;bs=8068&amp;bl=1520099&amp;ct=image%2Fjpeg&amp;cn=IMG_20170520_121426_HDR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5540" name="AutoShape 4" descr="https://apf.mail.ru/cgi-bin/readmsg/IMG_20170520_121426_HDR.jpg?id=14952724370000000733%3B0%3B2&amp;x-email=ubtk%40mail.ru&amp;exif=1&amp;bs=8068&amp;bl=1520099&amp;ct=image%2Fjpeg&amp;cn=IMG_20170520_121426_HDR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5542" name="AutoShape 6" descr="https://apf.attachmail.ru/cgi-bin/readmsg/IMG_20170520_121426_HDR.jpg?id=14952724370000000733%3B0%3B2&amp;x-email=ubtk%40mail.ru&amp;exif=1&amp;bs=8068&amp;bl=1520099&amp;ct=image%2Fjpeg&amp;cn=IMG_20170520_121426_HDR.jpg&amp;cte=binary&amp;rid=58439743541899618737929829271244846857"/>
          <p:cNvSpPr>
            <a:spLocks noChangeAspect="1" noChangeArrowheads="1"/>
          </p:cNvSpPr>
          <p:nvPr/>
        </p:nvSpPr>
        <p:spPr bwMode="auto">
          <a:xfrm>
            <a:off x="155575" y="-3306763"/>
            <a:ext cx="9191625" cy="6896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5544" name="AutoShape 8" descr="https://apf.attachmail.ru/cgi-bin/readmsg/IMG_20170520_121426_HDR.jpg?id=14952724370000000733%3B0%3B2&amp;x-email=ubtk%40mail.ru&amp;exif=1&amp;bs=8068&amp;bl=1520099&amp;ct=image%2Fjpeg&amp;cn=IMG_20170520_121426_HDR.jpg&amp;cte=binary&amp;rid=58439743541899618737929829271244846857"/>
          <p:cNvSpPr>
            <a:spLocks noChangeAspect="1" noChangeArrowheads="1"/>
          </p:cNvSpPr>
          <p:nvPr/>
        </p:nvSpPr>
        <p:spPr bwMode="auto">
          <a:xfrm>
            <a:off x="155575" y="-3306763"/>
            <a:ext cx="9191625" cy="6896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 t="35036" r="3976"/>
          <a:stretch>
            <a:fillRect/>
          </a:stretch>
        </p:blipFill>
        <p:spPr bwMode="auto">
          <a:xfrm>
            <a:off x="0" y="954352"/>
            <a:ext cx="4499992" cy="405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4" cstate="print"/>
          <a:srcRect l="15414" r="-19064" b="-19329"/>
          <a:stretch>
            <a:fillRect/>
          </a:stretch>
        </p:blipFill>
        <p:spPr bwMode="auto">
          <a:xfrm>
            <a:off x="4499991" y="915566"/>
            <a:ext cx="567088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ntienphat.vn/wp-content/uploads/2015/01/in-do-an-tot-nghiep-tien-phat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" y="2574998"/>
            <a:ext cx="4351851" cy="25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755576" y="1886550"/>
            <a:ext cx="8208912" cy="137689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dirty="0">
                <a:solidFill>
                  <a:schemeClr val="accent1">
                    <a:lumMod val="75000"/>
                  </a:schemeClr>
                </a:solidFill>
                <a:latin typeface="Adobe Ming Std L" pitchFamily="18" charset="-128"/>
                <a:ea typeface="Adobe Ming Std L" pitchFamily="18" charset="-128"/>
              </a:rPr>
              <a:t>Мониторинг </a:t>
            </a:r>
            <a:endParaRPr lang="ru-RU" sz="5400" dirty="0" smtClean="0">
              <a:solidFill>
                <a:schemeClr val="accent1">
                  <a:lumMod val="75000"/>
                </a:schemeClr>
              </a:solidFill>
              <a:latin typeface="Adobe Ming Std L" pitchFamily="18" charset="-128"/>
              <a:ea typeface="Adobe Ming Std L" pitchFamily="18" charset="-128"/>
            </a:endParaRPr>
          </a:p>
          <a:p>
            <a:pPr algn="ctr"/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Adobe Ming Std L" pitchFamily="18" charset="-128"/>
                <a:ea typeface="Adobe Ming Std L" pitchFamily="18" charset="-128"/>
              </a:rPr>
              <a:t>качества </a:t>
            </a:r>
            <a:r>
              <a:rPr lang="ru-RU" sz="5400" dirty="0">
                <a:solidFill>
                  <a:schemeClr val="accent1">
                    <a:lumMod val="75000"/>
                  </a:schemeClr>
                </a:solidFill>
                <a:latin typeface="Adobe Ming Std L" pitchFamily="18" charset="-128"/>
                <a:ea typeface="Adobe Ming Std L" pitchFamily="18" charset="-128"/>
              </a:rPr>
              <a:t>обученности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solidFill>
                <a:schemeClr val="accent1">
                  <a:lumMod val="75000"/>
                </a:schemeClr>
              </a:soli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Adobe Ming Std L" pitchFamily="18" charset="-128"/>
              <a:ea typeface="Adobe Ming Std L" pitchFamily="18" charset="-128"/>
              <a:cs typeface="Verdana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4" y="1351239"/>
            <a:ext cx="1509464" cy="102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58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349" y="123478"/>
            <a:ext cx="9144000" cy="42267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Основные показатели учебной работы по отделениям в сравнении за 2 года</a:t>
            </a:r>
            <a:endParaRPr lang="ru-RU" sz="25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976952"/>
              </p:ext>
            </p:extLst>
          </p:nvPr>
        </p:nvGraphicFramePr>
        <p:xfrm>
          <a:off x="251521" y="1131589"/>
          <a:ext cx="8640959" cy="3836191"/>
        </p:xfrm>
        <a:graphic>
          <a:graphicData uri="http://schemas.openxmlformats.org/drawingml/2006/table">
            <a:tbl>
              <a:tblPr/>
              <a:tblGrid>
                <a:gridCol w="1152127"/>
                <a:gridCol w="936104"/>
                <a:gridCol w="1008112"/>
                <a:gridCol w="936104"/>
                <a:gridCol w="936104"/>
                <a:gridCol w="864096"/>
                <a:gridCol w="1008112"/>
                <a:gridCol w="864096"/>
                <a:gridCol w="936104"/>
              </a:tblGrid>
              <a:tr h="11521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Отделение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Качество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обученности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Качество обученности</a:t>
                      </a:r>
                      <a:endParaRPr lang="ru-RU" sz="11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100" b="1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Степень обученности (СОУ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),% 2016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Степень обученности (СОУ),%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1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Качество знаний по предмету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Качество знаний по предмету 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1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Сред балл по </a:t>
                      </a: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отделению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2016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Сред балл по отделению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latin typeface="Times New Roman"/>
                          <a:ea typeface="Times New Roman"/>
                        </a:rPr>
                        <a:t>2017</a:t>
                      </a:r>
                      <a:endParaRPr lang="ru-RU" sz="1100" dirty="0" smtClean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Туризм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69,3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70,6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98,5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44,4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77,4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Ресторанный сервис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92,1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95,1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77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Общеобразовательная подготовка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55,4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45,4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02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Коммерция и строительство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93,7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69,6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38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</a:rPr>
                        <a:t>Итого по колледжу: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96,7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66,9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67,0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3,9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349" y="123478"/>
            <a:ext cx="9144000" cy="422672"/>
          </a:xfrm>
        </p:spPr>
        <p:txBody>
          <a:bodyPr/>
          <a:lstStyle/>
          <a:p>
            <a:pPr algn="ctr"/>
            <a:r>
              <a:rPr lang="ru-RU" sz="2500" dirty="0" smtClean="0">
                <a:solidFill>
                  <a:schemeClr val="tx2"/>
                </a:solidFill>
              </a:rPr>
              <a:t>Показатели качества знаний по итогам </a:t>
            </a:r>
            <a:br>
              <a:rPr lang="ru-RU" sz="2500" dirty="0" smtClean="0">
                <a:solidFill>
                  <a:schemeClr val="tx2"/>
                </a:solidFill>
              </a:rPr>
            </a:br>
            <a:r>
              <a:rPr lang="ru-RU" sz="2500" dirty="0" smtClean="0">
                <a:solidFill>
                  <a:schemeClr val="tx2"/>
                </a:solidFill>
              </a:rPr>
              <a:t>2016/2017учебного года </a:t>
            </a:r>
            <a:endParaRPr lang="ru-RU" sz="2500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8211255"/>
              </p:ext>
            </p:extLst>
          </p:nvPr>
        </p:nvGraphicFramePr>
        <p:xfrm>
          <a:off x="324093" y="705773"/>
          <a:ext cx="8496944" cy="3930748"/>
        </p:xfrm>
        <a:graphic>
          <a:graphicData uri="http://schemas.openxmlformats.org/drawingml/2006/table">
            <a:tbl>
              <a:tblPr/>
              <a:tblGrid>
                <a:gridCol w="1701987"/>
                <a:gridCol w="1091351"/>
                <a:gridCol w="1091351"/>
                <a:gridCol w="1247258"/>
                <a:gridCol w="1247258"/>
                <a:gridCol w="1156312"/>
                <a:gridCol w="961427"/>
              </a:tblGrid>
              <a:tr h="659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Отделение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Arial Cyr"/>
                        </a:rPr>
                        <a:t>Качество </a:t>
                      </a:r>
                      <a:r>
                        <a:rPr lang="ru-RU" sz="1200" b="1" i="0" u="none" strike="noStrike" dirty="0">
                          <a:latin typeface="Arial Cyr"/>
                        </a:rPr>
                        <a:t>знаний на отделении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Средний балл на отделении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Самое низкое </a:t>
                      </a:r>
                      <a:r>
                        <a:rPr lang="ru-RU" sz="1200" b="1" i="0" u="none" strike="noStrike" dirty="0" err="1">
                          <a:latin typeface="Arial Cyr"/>
                        </a:rPr>
                        <a:t>кач</a:t>
                      </a:r>
                      <a:r>
                        <a:rPr lang="ru-RU" sz="1200" b="1" i="0" u="none" strike="noStrike" dirty="0">
                          <a:latin typeface="Arial Cyr"/>
                        </a:rPr>
                        <a:t> знаний на </a:t>
                      </a:r>
                      <a:r>
                        <a:rPr lang="ru-RU" sz="1200" b="1" i="0" u="none" strike="noStrike" dirty="0" smtClean="0">
                          <a:latin typeface="Arial Cyr"/>
                        </a:rPr>
                        <a:t>отделении</a:t>
                      </a:r>
                      <a:r>
                        <a:rPr lang="en-US" sz="1200" b="1" i="0" u="none" strike="noStrike" dirty="0" smtClean="0">
                          <a:latin typeface="Arial Cyr"/>
                        </a:rPr>
                        <a:t> (183 </a:t>
                      </a:r>
                      <a:r>
                        <a:rPr lang="ru-RU" sz="1200" b="1" i="0" u="none" strike="noStrike" dirty="0" smtClean="0">
                          <a:latin typeface="Arial Cyr"/>
                        </a:rPr>
                        <a:t>человека имеют задолженности)</a:t>
                      </a:r>
                      <a:endParaRPr lang="ru-RU" sz="1200" b="1" i="0" u="none" strike="noStrike" dirty="0">
                        <a:latin typeface="Arial Cyr"/>
                      </a:endParaRP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Самое высокое кач знаний на отделении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%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№ группы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%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№ группы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Туризм 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52,8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40,8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296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63,2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196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Гостиничный сервис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latin typeface="Arial Cyr"/>
                        </a:rPr>
                        <a:t>24</a:t>
                      </a:r>
                      <a:endParaRPr lang="ru-RU" sz="16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latin typeface="Arial Cyr"/>
                        </a:rPr>
                        <a:t>211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51,3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Ресторанный сервис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65,8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45,2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240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96,4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Общеобразовательная подготовка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45,9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25,4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170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70,5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120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1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 Cyr"/>
                        </a:rPr>
                        <a:t>Коммерция и строительство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63,7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33,0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235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87,2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latin typeface="Arial Cyr"/>
                        </a:rPr>
                        <a:t>280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Arial Cyr"/>
                        </a:rPr>
                        <a:t>Итого по колледжу: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52,5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31,7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73,7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80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0" y="0"/>
            <a:ext cx="8892480" cy="62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Качество знаний (среднее) по отделениям</a:t>
            </a:r>
            <a:r>
              <a:rPr kumimoji="0" lang="ru-RU" sz="20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колледжа за 2016-2017 учебный год</a:t>
            </a:r>
            <a:endParaRPr kumimoji="0" lang="ru-RU" sz="2000" b="1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048669853"/>
              </p:ext>
            </p:extLst>
          </p:nvPr>
        </p:nvGraphicFramePr>
        <p:xfrm>
          <a:off x="251520" y="987574"/>
          <a:ext cx="871296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147248" cy="422672"/>
          </a:xfrm>
        </p:spPr>
        <p:txBody>
          <a:bodyPr/>
          <a:lstStyle/>
          <a:p>
            <a:pPr algn="l"/>
            <a:r>
              <a:rPr lang="ru-RU" sz="1800" dirty="0" smtClean="0">
                <a:solidFill>
                  <a:schemeClr val="tx2"/>
                </a:solidFill>
              </a:rPr>
              <a:t>Федеральный интернет-экзамен в сфере профессионального образования</a:t>
            </a:r>
            <a:endParaRPr lang="ru-RU" sz="1800" dirty="0">
              <a:solidFill>
                <a:schemeClr val="tx2"/>
              </a:solidFill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23527" y="842963"/>
          <a:ext cx="8496944" cy="3854923"/>
        </p:xfrm>
        <a:graphic>
          <a:graphicData uri="http://schemas.openxmlformats.org/drawingml/2006/table">
            <a:tbl>
              <a:tblPr/>
              <a:tblGrid>
                <a:gridCol w="4526926"/>
                <a:gridCol w="1435501"/>
                <a:gridCol w="1320223"/>
                <a:gridCol w="1214294"/>
              </a:tblGrid>
              <a:tr h="12239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специальности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  дисциплин, утвержденных приказом 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Кол-во дисциплин, по которым проведен экзамен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Охват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  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Туризм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Операционная деятельность в логистике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81,8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0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Гостиничный сервис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88,9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Организация обслуживания в общественном питании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33,3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Технология продукции общественного питания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16,7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Коммерция (по отраслям)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28,6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Строительство и эксплуатация зданий и сооружений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8,3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Товароведение и экспертиза качества потребительских товаров</a:t>
                      </a: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12,5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799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Итого: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40,0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16" marR="2161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2126"/>
            <a:ext cx="8171185" cy="504056"/>
          </a:xfrm>
        </p:spPr>
        <p:txBody>
          <a:bodyPr/>
          <a:lstStyle/>
          <a:p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Антикоррупционное мировоззрение сотрудников</a:t>
            </a:r>
            <a:b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1200" dirty="0" smtClean="0">
                <a:solidFill>
                  <a:schemeClr val="accent1">
                    <a:lumMod val="75000"/>
                  </a:schemeClr>
                </a:solidFill>
              </a:rPr>
              <a:t>итоги анкетирования сотрудников)</a:t>
            </a: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69"/>
          <a:stretch/>
        </p:blipFill>
        <p:spPr bwMode="auto">
          <a:xfrm>
            <a:off x="107504" y="915566"/>
            <a:ext cx="3888432" cy="1731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" t="858" r="35662" b="-858"/>
          <a:stretch/>
        </p:blipFill>
        <p:spPr bwMode="auto">
          <a:xfrm>
            <a:off x="107505" y="2931790"/>
            <a:ext cx="324036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885106"/>
            <a:ext cx="4392488" cy="161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808" y="2615207"/>
            <a:ext cx="4200655" cy="2164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147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Антикоррупционное мировоззрение сотрудников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итоги анкетирования сотрудников)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8" r="14449" b="9587"/>
          <a:stretch/>
        </p:blipFill>
        <p:spPr bwMode="auto">
          <a:xfrm>
            <a:off x="107505" y="915567"/>
            <a:ext cx="3672408" cy="1872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r="33576"/>
          <a:stretch/>
        </p:blipFill>
        <p:spPr bwMode="auto">
          <a:xfrm>
            <a:off x="251520" y="2787774"/>
            <a:ext cx="2786955" cy="2175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4" r="40970" b="-2923"/>
          <a:stretch/>
        </p:blipFill>
        <p:spPr bwMode="auto">
          <a:xfrm>
            <a:off x="2771800" y="1023578"/>
            <a:ext cx="2933671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52"/>
          <a:stretch/>
        </p:blipFill>
        <p:spPr bwMode="auto">
          <a:xfrm>
            <a:off x="2771800" y="2999000"/>
            <a:ext cx="2609825" cy="17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054807"/>
            <a:ext cx="3884617" cy="238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4155926"/>
            <a:ext cx="3438848" cy="80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34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учебной работы колледжа :</a:t>
            </a:r>
            <a:endParaRPr lang="ru-RU" dirty="0"/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91927" y="1000036"/>
            <a:ext cx="81845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ПОВЫСИТЬ КАЧЕСТВО ОБУЧЕНИЯ В КОЛЛЕДЖЕ, ЗА СЧЕТ:</a:t>
            </a:r>
            <a:endParaRPr lang="ru-RU" dirty="0"/>
          </a:p>
          <a:p>
            <a:pPr marL="342900" indent="-342900" algn="just">
              <a:buAutoNum type="arabicParenR"/>
            </a:pPr>
            <a:r>
              <a:rPr lang="ru-RU" sz="1400" b="0" dirty="0" smtClean="0">
                <a:latin typeface="+mn-lt"/>
              </a:rPr>
              <a:t>оптимизации </a:t>
            </a:r>
            <a:r>
              <a:rPr lang="ru-RU" sz="1400" b="0" dirty="0">
                <a:latin typeface="+mn-lt"/>
              </a:rPr>
              <a:t>содержания и организации учебного </a:t>
            </a:r>
            <a:r>
              <a:rPr lang="ru-RU" sz="1400" b="0" dirty="0" smtClean="0">
                <a:latin typeface="+mn-lt"/>
              </a:rPr>
              <a:t>процесса (расписания учебных занятий и дополнительных программ обучения) </a:t>
            </a:r>
            <a:r>
              <a:rPr lang="ru-RU" sz="1400" b="0" dirty="0">
                <a:latin typeface="+mn-lt"/>
              </a:rPr>
              <a:t>в соответствии с основными профессиональными образовательными </a:t>
            </a:r>
            <a:r>
              <a:rPr lang="ru-RU" sz="1400" b="0" dirty="0" smtClean="0">
                <a:latin typeface="+mn-lt"/>
              </a:rPr>
              <a:t>программами. </a:t>
            </a:r>
          </a:p>
          <a:p>
            <a:pPr algn="just"/>
            <a:r>
              <a:rPr lang="ru-RU" sz="1400" dirty="0" smtClean="0"/>
              <a:t>2)  Более четкого </a:t>
            </a:r>
            <a:r>
              <a:rPr lang="ru-RU" sz="1400" b="0" dirty="0" smtClean="0"/>
              <a:t>планирования </a:t>
            </a:r>
            <a:r>
              <a:rPr lang="ru-RU" sz="1400" b="0" dirty="0"/>
              <a:t>и </a:t>
            </a:r>
            <a:r>
              <a:rPr lang="ru-RU" sz="1400" b="0" dirty="0" smtClean="0"/>
              <a:t>организации </a:t>
            </a:r>
            <a:r>
              <a:rPr lang="ru-RU" sz="1400" b="0" dirty="0"/>
              <a:t>теоретического и практического обучения </a:t>
            </a:r>
            <a:r>
              <a:rPr lang="ru-RU" sz="1400" b="0" dirty="0" smtClean="0"/>
              <a:t>студентов -</a:t>
            </a:r>
            <a:r>
              <a:rPr lang="ru-RU" sz="1400" b="0" dirty="0"/>
              <a:t>совершенствование содержания, форм, методов и средств обучения, обеспечение их единства, непрерывности профессионального образования на всех </a:t>
            </a:r>
            <a:r>
              <a:rPr lang="ru-RU" sz="1400" b="0" dirty="0" smtClean="0"/>
              <a:t>реализуемых  уровнях </a:t>
            </a:r>
            <a:r>
              <a:rPr lang="ru-RU" sz="1400" b="0" dirty="0"/>
              <a:t>обучения;</a:t>
            </a:r>
          </a:p>
          <a:p>
            <a:r>
              <a:rPr lang="ru-RU" sz="1400" dirty="0" smtClean="0"/>
              <a:t>3)  </a:t>
            </a:r>
            <a:r>
              <a:rPr lang="ru-RU" sz="1400" b="0" dirty="0" smtClean="0"/>
              <a:t>развитие </a:t>
            </a:r>
            <a:r>
              <a:rPr lang="ru-RU" sz="1400" b="0" dirty="0"/>
              <a:t>инициативы, творчества, повышение профессионального и педагогического мастерства преподавателей</a:t>
            </a:r>
            <a:r>
              <a:rPr lang="ru-RU" sz="1400" b="0" dirty="0" smtClean="0"/>
              <a:t>; участие в проектах независимой оценки качества образования: Интернет-экзамен., а также в проектах способствующих развитию навыков трудоустройства молодежи.</a:t>
            </a:r>
            <a:endParaRPr lang="ru-RU" sz="1400" b="0" dirty="0"/>
          </a:p>
          <a:p>
            <a:r>
              <a:rPr lang="ru-RU" sz="1400" b="0" dirty="0" smtClean="0"/>
              <a:t>4) Выполнение контрольных показателей по сохранности контингента колледжа, выявление причин, мешающих выполнению государственного задания.</a:t>
            </a:r>
            <a:endParaRPr lang="ru-RU" sz="1400" b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1905000" y="2743200"/>
            <a:ext cx="5715000" cy="64293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107763" dir="2700000" algn="ctr" rotWithShape="0">
                    <a:srgbClr val="C0C0C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Спасибо за внимание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44" y="1351239"/>
            <a:ext cx="1509464" cy="102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theme/theme1.xml><?xml version="1.0" encoding="utf-8"?>
<a:theme xmlns:a="http://schemas.openxmlformats.org/drawingml/2006/main" name="cdb2004100l">
  <a:themeElements>
    <a:clrScheme name="100TGp_biz_diagram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F85F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C2FA"/>
      </a:accent5>
      <a:accent6>
        <a:srgbClr val="E78A00"/>
      </a:accent6>
      <a:hlink>
        <a:srgbClr val="5AD9F2"/>
      </a:hlink>
      <a:folHlink>
        <a:srgbClr val="969696"/>
      </a:folHlink>
    </a:clrScheme>
    <a:fontScheme name="100TGp_biz_diagram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0TGp_biz_diagram 1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0099CC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AACAE2"/>
        </a:accent5>
        <a:accent6>
          <a:srgbClr val="E78A2D"/>
        </a:accent6>
        <a:hlink>
          <a:srgbClr val="33CCCC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2">
        <a:dk1>
          <a:srgbClr val="592C0D"/>
        </a:dk1>
        <a:lt1>
          <a:srgbClr val="FFFFFF"/>
        </a:lt1>
        <a:dk2>
          <a:srgbClr val="000000"/>
        </a:dk2>
        <a:lt2>
          <a:srgbClr val="C0C0C0"/>
        </a:lt2>
        <a:accent1>
          <a:srgbClr val="5B9569"/>
        </a:accent1>
        <a:accent2>
          <a:srgbClr val="5D8FC1"/>
        </a:accent2>
        <a:accent3>
          <a:srgbClr val="FFFFFF"/>
        </a:accent3>
        <a:accent4>
          <a:srgbClr val="4B2409"/>
        </a:accent4>
        <a:accent5>
          <a:srgbClr val="B5C8B9"/>
        </a:accent5>
        <a:accent6>
          <a:srgbClr val="5381AF"/>
        </a:accent6>
        <a:hlink>
          <a:srgbClr val="C5C059"/>
        </a:hlink>
        <a:folHlink>
          <a:srgbClr val="999C9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F85F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C2FA"/>
        </a:accent5>
        <a:accent6>
          <a:srgbClr val="E78A00"/>
        </a:accent6>
        <a:hlink>
          <a:srgbClr val="5AD9F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cdb2004100l</Template>
  <TotalTime>1495</TotalTime>
  <Words>1173</Words>
  <Application>Microsoft Office PowerPoint</Application>
  <PresentationFormat>Экран (16:9)</PresentationFormat>
  <Paragraphs>459</Paragraphs>
  <Slides>26</Slides>
  <Notes>25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8" baseType="lpstr">
      <vt:lpstr>cdb2004100l</vt:lpstr>
      <vt:lpstr>Image</vt:lpstr>
      <vt:lpstr>Мониторинг качества обученности студентов,  как средство повышения подготовки специалистов.  (Итоги  2016-2017 учебного года) </vt:lpstr>
      <vt:lpstr>контингент  2016-2017 учебный год</vt:lpstr>
      <vt:lpstr>Динамика изменения контингента за последние 4 года. (контингент на 01.09.)</vt:lpstr>
      <vt:lpstr>Процент отчисленных от общего кол-ва студентов на отделении</vt:lpstr>
      <vt:lpstr>Причины отчислений</vt:lpstr>
      <vt:lpstr>Причины отчислений </vt:lpstr>
      <vt:lpstr>выпуск 2016  (683 человека)</vt:lpstr>
      <vt:lpstr>итоги учебной работы по очной форме обучения</vt:lpstr>
      <vt:lpstr>итоги учебной работы по заочной форме обучения</vt:lpstr>
      <vt:lpstr> результаты государственной итоговой аттестации выпускников </vt:lpstr>
      <vt:lpstr>Доля дипломов с отличием в разрезе специальностей</vt:lpstr>
      <vt:lpstr>% трудоустройства выпускников за 5 лет</vt:lpstr>
      <vt:lpstr>Прогноз трудоустройства выпускников</vt:lpstr>
      <vt:lpstr>итоги мониторинга деятельности центров содействия трудоустройству выпускников за 2015-2016 уч по России</vt:lpstr>
      <vt:lpstr>ИТОГИ ПРОЕКТА   дистанционная платформа  «МОЯ КАРЬЕРА»</vt:lpstr>
      <vt:lpstr>Презентация PowerPoint</vt:lpstr>
      <vt:lpstr>ПОЗДРАВЛЯЕМ ПОБЕДИТЕЛЕЙ!!</vt:lpstr>
      <vt:lpstr>Презентация PowerPoint</vt:lpstr>
      <vt:lpstr>Основные показатели учебной работы по отделениям в сравнении за 2 года</vt:lpstr>
      <vt:lpstr>Показатели качества знаний по итогам  2016/2017учебного года </vt:lpstr>
      <vt:lpstr>Презентация PowerPoint</vt:lpstr>
      <vt:lpstr>Федеральный интернет-экзамен в сфере профессионального образования</vt:lpstr>
      <vt:lpstr>Антикоррупционное мировоззрение сотрудников (итоги анкетирования сотрудников)</vt:lpstr>
      <vt:lpstr>Презентация PowerPoint</vt:lpstr>
      <vt:lpstr>Задачи учебной работы колледжа 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Учебная часть</dc:creator>
  <cp:lastModifiedBy>Учебная часть</cp:lastModifiedBy>
  <cp:revision>168</cp:revision>
  <cp:lastPrinted>2016-01-11T14:09:55Z</cp:lastPrinted>
  <dcterms:created xsi:type="dcterms:W3CDTF">2013-03-06T14:16:40Z</dcterms:created>
  <dcterms:modified xsi:type="dcterms:W3CDTF">2017-08-28T14:21:48Z</dcterms:modified>
</cp:coreProperties>
</file>