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67" r:id="rId3"/>
    <p:sldId id="260" r:id="rId4"/>
    <p:sldId id="262" r:id="rId5"/>
    <p:sldId id="263" r:id="rId6"/>
    <p:sldId id="269" r:id="rId7"/>
    <p:sldId id="264" r:id="rId8"/>
    <p:sldId id="271" r:id="rId9"/>
    <p:sldId id="265" r:id="rId10"/>
    <p:sldId id="270" r:id="rId11"/>
    <p:sldId id="266" r:id="rId12"/>
    <p:sldId id="268" r:id="rId13"/>
    <p:sldId id="272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0000"/>
    <a:srgbClr val="383229"/>
    <a:srgbClr val="283F19"/>
    <a:srgbClr val="003374"/>
    <a:srgbClr val="001736"/>
    <a:srgbClr val="53A3E6"/>
    <a:srgbClr val="0F2741"/>
    <a:srgbClr val="173A8D"/>
    <a:srgbClr val="ECF3F9"/>
    <a:srgbClr val="FFC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4/11/2019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65729"/>
            <a:ext cx="788670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1547"/>
            <a:ext cx="7886699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9143999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03626" y="2173974"/>
            <a:ext cx="5790175" cy="2575909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38322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Итоги конкурса 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38322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педагогических </a:t>
            </a:r>
          </a:p>
          <a:p>
            <a:pPr algn="ctr"/>
            <a:r>
              <a:rPr lang="ru-RU" sz="5400" b="1" spc="50" dirty="0" smtClean="0">
                <a:ln w="11430"/>
                <a:solidFill>
                  <a:srgbClr val="38322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достижений</a:t>
            </a:r>
            <a:endParaRPr lang="ru-RU" sz="5400" b="1" cap="none" spc="50" dirty="0">
              <a:ln w="11430"/>
              <a:solidFill>
                <a:srgbClr val="38322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86267" y="117475"/>
          <a:ext cx="1454150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4" imgW="1409897" imgH="1228571" progId="">
                  <p:embed/>
                </p:oleObj>
              </mc:Choice>
              <mc:Fallback>
                <p:oleObj r:id="rId4" imgW="1409897" imgH="1228571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67" y="117475"/>
                        <a:ext cx="1454150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634067" y="118533"/>
            <a:ext cx="7255933" cy="1278467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591734" y="372533"/>
            <a:ext cx="7272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Санкт-Петербургское государственное автономное профессиональное образовательное учреждение «Колледж туризма и гостиничного сервиса»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62867" y="5892800"/>
            <a:ext cx="2243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F27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Санкт-Петербург</a:t>
            </a:r>
          </a:p>
          <a:p>
            <a:pPr algn="ctr"/>
            <a:r>
              <a:rPr lang="ru-RU" b="1" dirty="0" smtClean="0">
                <a:solidFill>
                  <a:srgbClr val="0F27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2019</a:t>
            </a:r>
            <a:endParaRPr lang="ru-RU" b="1" dirty="0">
              <a:solidFill>
                <a:srgbClr val="0F27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ransition advClick="0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938297" y="905933"/>
            <a:ext cx="7613035" cy="5724644"/>
            <a:chOff x="938297" y="905933"/>
            <a:chExt cx="7613035" cy="5724644"/>
          </a:xfrm>
        </p:grpSpPr>
        <p:sp>
          <p:nvSpPr>
            <p:cNvPr id="2" name="TextBox 1"/>
            <p:cNvSpPr txBox="1"/>
            <p:nvPr/>
          </p:nvSpPr>
          <p:spPr>
            <a:xfrm>
              <a:off x="1337732" y="905933"/>
              <a:ext cx="7213600" cy="5724644"/>
            </a:xfrm>
            <a:prstGeom prst="rect">
              <a:avLst/>
            </a:prstGeom>
            <a:solidFill>
              <a:schemeClr val="bg1">
                <a:alpha val="64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Конкурс педагогических достижений проводится ежегодно совместно с методической службой и отделениями колледжа. </a:t>
              </a:r>
            </a:p>
            <a:p>
              <a:endParaRPr lang="ru-RU" sz="2400" dirty="0" smtClean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  <a:p>
              <a:r>
                <a:rPr lang="ru-RU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Конкурс направлен на:</a:t>
              </a:r>
            </a:p>
            <a:p>
              <a:endParaRPr lang="ru-RU" b="1" dirty="0" smtClean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  <a:p>
              <a:r>
                <a:rPr lang="ru-RU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повышение качества образования;</a:t>
              </a:r>
            </a:p>
            <a:p>
              <a:endParaRPr lang="ru-RU" dirty="0" smtClean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  <a:p>
              <a:r>
                <a:rPr lang="ru-RU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повышение профессионального мастерства педагогов;</a:t>
              </a:r>
            </a:p>
            <a:p>
              <a:endParaRPr lang="ru-RU" dirty="0" smtClean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  <a:p>
              <a:r>
                <a:rPr lang="ru-RU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совершенствование научно-методического обеспечения образовательно-воспитательного процесса;</a:t>
              </a:r>
            </a:p>
            <a:p>
              <a:endParaRPr lang="ru-RU" dirty="0" smtClean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  <a:p>
              <a:r>
                <a:rPr lang="ru-RU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выявление и распространение передового педагогического опыта;</a:t>
              </a:r>
            </a:p>
            <a:p>
              <a:endParaRPr lang="ru-RU" dirty="0" smtClean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  <a:p>
              <a:r>
                <a:rPr lang="ru-RU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внедрение и распространение современных инновационных образовательных технологий в практику учебно-воспитательного процесса.</a:t>
              </a:r>
            </a:p>
            <a:p>
              <a:endParaRPr lang="ru-RU" dirty="0"/>
            </a:p>
          </p:txBody>
        </p:sp>
        <p:pic>
          <p:nvPicPr>
            <p:cNvPr id="24578" name="Picture 2" descr="http://studioalex.ru/image/picfriend-r.png"/>
            <p:cNvPicPr>
              <a:picLocks noChangeAspect="1" noChangeArrowheads="1"/>
            </p:cNvPicPr>
            <p:nvPr/>
          </p:nvPicPr>
          <p:blipFill>
            <a:blip r:embed="rId2" cstate="print"/>
            <a:srcRect b="6400"/>
            <a:stretch>
              <a:fillRect/>
            </a:stretch>
          </p:blipFill>
          <p:spPr bwMode="auto">
            <a:xfrm>
              <a:off x="938298" y="2919943"/>
              <a:ext cx="453411" cy="424392"/>
            </a:xfrm>
            <a:prstGeom prst="rect">
              <a:avLst/>
            </a:prstGeom>
            <a:noFill/>
          </p:spPr>
        </p:pic>
        <p:pic>
          <p:nvPicPr>
            <p:cNvPr id="4" name="Picture 2" descr="http://studioalex.ru/image/picfriend-r.png"/>
            <p:cNvPicPr>
              <a:picLocks noChangeAspect="1" noChangeArrowheads="1"/>
            </p:cNvPicPr>
            <p:nvPr/>
          </p:nvPicPr>
          <p:blipFill>
            <a:blip r:embed="rId2" cstate="print"/>
            <a:srcRect b="6400"/>
            <a:stretch>
              <a:fillRect/>
            </a:stretch>
          </p:blipFill>
          <p:spPr bwMode="auto">
            <a:xfrm>
              <a:off x="938298" y="5468410"/>
              <a:ext cx="453411" cy="424392"/>
            </a:xfrm>
            <a:prstGeom prst="rect">
              <a:avLst/>
            </a:prstGeom>
            <a:noFill/>
          </p:spPr>
        </p:pic>
        <p:pic>
          <p:nvPicPr>
            <p:cNvPr id="5" name="Picture 2" descr="http://studioalex.ru/image/picfriend-r.png"/>
            <p:cNvPicPr>
              <a:picLocks noChangeAspect="1" noChangeArrowheads="1"/>
            </p:cNvPicPr>
            <p:nvPr/>
          </p:nvPicPr>
          <p:blipFill>
            <a:blip r:embed="rId2" cstate="print"/>
            <a:srcRect b="6400"/>
            <a:stretch>
              <a:fillRect/>
            </a:stretch>
          </p:blipFill>
          <p:spPr bwMode="auto">
            <a:xfrm>
              <a:off x="963697" y="3461809"/>
              <a:ext cx="453411" cy="424392"/>
            </a:xfrm>
            <a:prstGeom prst="rect">
              <a:avLst/>
            </a:prstGeom>
            <a:noFill/>
          </p:spPr>
        </p:pic>
        <p:pic>
          <p:nvPicPr>
            <p:cNvPr id="6" name="Picture 2" descr="http://studioalex.ru/image/picfriend-r.png"/>
            <p:cNvPicPr>
              <a:picLocks noChangeAspect="1" noChangeArrowheads="1"/>
            </p:cNvPicPr>
            <p:nvPr/>
          </p:nvPicPr>
          <p:blipFill>
            <a:blip r:embed="rId2" cstate="print"/>
            <a:srcRect b="6400"/>
            <a:stretch>
              <a:fillRect/>
            </a:stretch>
          </p:blipFill>
          <p:spPr bwMode="auto">
            <a:xfrm>
              <a:off x="938297" y="4850342"/>
              <a:ext cx="453411" cy="424392"/>
            </a:xfrm>
            <a:prstGeom prst="rect">
              <a:avLst/>
            </a:prstGeom>
            <a:noFill/>
          </p:spPr>
        </p:pic>
        <p:pic>
          <p:nvPicPr>
            <p:cNvPr id="7" name="Picture 2" descr="http://studioalex.ru/image/picfriend-r.png"/>
            <p:cNvPicPr>
              <a:picLocks noChangeAspect="1" noChangeArrowheads="1"/>
            </p:cNvPicPr>
            <p:nvPr/>
          </p:nvPicPr>
          <p:blipFill>
            <a:blip r:embed="rId2" cstate="print"/>
            <a:srcRect b="6400"/>
            <a:stretch>
              <a:fillRect/>
            </a:stretch>
          </p:blipFill>
          <p:spPr bwMode="auto">
            <a:xfrm>
              <a:off x="938298" y="4088342"/>
              <a:ext cx="453411" cy="42439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 advTm="15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1676400" y="313267"/>
            <a:ext cx="5926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Итоги </a:t>
            </a:r>
            <a:r>
              <a:rPr lang="en-US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I </a:t>
            </a:r>
            <a:r>
              <a:rPr lang="ru-RU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и </a:t>
            </a:r>
            <a:r>
              <a:rPr lang="en-US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II</a:t>
            </a:r>
            <a:r>
              <a:rPr lang="ru-RU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этапов конкурса</a:t>
            </a:r>
            <a:endParaRPr lang="ru-RU" sz="3600" dirty="0">
              <a:solidFill>
                <a:srgbClr val="383229"/>
              </a:solidFill>
              <a:latin typeface="Cambria" pitchFamily="18" charset="0"/>
            </a:endParaRPr>
          </a:p>
        </p:txBody>
      </p:sp>
      <p:graphicFrame>
        <p:nvGraphicFramePr>
          <p:cNvPr id="59" name="Таблица 58"/>
          <p:cNvGraphicFramePr>
            <a:graphicFrameLocks noGrp="1"/>
          </p:cNvGraphicFramePr>
          <p:nvPr/>
        </p:nvGraphicFramePr>
        <p:xfrm>
          <a:off x="457201" y="1709845"/>
          <a:ext cx="8246532" cy="4194702"/>
        </p:xfrm>
        <a:graphic>
          <a:graphicData uri="http://schemas.openxmlformats.org/drawingml/2006/table">
            <a:tbl>
              <a:tblPr/>
              <a:tblGrid>
                <a:gridCol w="2328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1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7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05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173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Участники конкурса</a:t>
                      </a:r>
                      <a:endParaRPr lang="ru-RU" sz="1400" b="1" dirty="0">
                        <a:solidFill>
                          <a:srgbClr val="00173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173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Средний балл по 1 этапу из 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173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Средний балл по 2 этапу - за урок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173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(из 55) и % соответствия требованиям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173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Сумма баллов за 1 и 2 этапы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173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Times New Roman"/>
                          <a:cs typeface="Times New Roman"/>
                        </a:rPr>
                        <a:t>Рейтинговая оценка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8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Владимирович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Светлана</a:t>
                      </a:r>
                      <a:r>
                        <a:rPr lang="ru-RU" sz="14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Михайловна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31.7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53,6 / 97%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85,3</a:t>
                      </a:r>
                      <a:endParaRPr lang="ru-RU" sz="1200" b="1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9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Лунева Татьяна Николаевна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30.4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48,8 / 89%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79,2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9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Фадеева Наталья Владимировна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27.5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52,4 / 95%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79.9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9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Сушкевич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Вера Павловна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28.8</a:t>
                      </a:r>
                      <a:endParaRPr lang="ru-RU" sz="1200" b="1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47,6 / 87%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76.4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5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dirty="0">
                        <a:solidFill>
                          <a:srgbClr val="5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9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Максимова Оксана Юрьевна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00" b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37,6 / 68%</a:t>
                      </a:r>
                      <a:endParaRPr lang="ru-RU" sz="1200" b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64.6</a:t>
                      </a:r>
                      <a:endParaRPr lang="ru-RU" sz="1200" b="0" dirty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b="0" dirty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98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Давыдова Ирина Николаевна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11.4</a:t>
                      </a:r>
                      <a:endParaRPr lang="ru-RU" sz="1200" b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32,6 / 59%</a:t>
                      </a:r>
                      <a:endParaRPr lang="ru-RU" sz="1200" b="0" dirty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</a:t>
                      </a:r>
                      <a:endParaRPr lang="ru-RU" sz="1200" b="0" dirty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1736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b="0" dirty="0">
                        <a:solidFill>
                          <a:srgbClr val="001736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195440"/>
      </p:ext>
    </p:extLst>
  </p:cSld>
  <p:clrMapOvr>
    <a:masterClrMapping/>
  </p:clrMapOvr>
  <p:transition advTm="15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93909" y="2741240"/>
            <a:ext cx="715881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38322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Участники конкурса</a:t>
            </a:r>
            <a:endParaRPr lang="ru-RU" sz="5400" b="1" cap="none" spc="50" dirty="0">
              <a:ln w="11430"/>
              <a:solidFill>
                <a:srgbClr val="38322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ладимирович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4890" y="1593373"/>
            <a:ext cx="2570044" cy="3992034"/>
          </a:xfrm>
          <a:prstGeom prst="rect">
            <a:avLst/>
          </a:prstGeom>
          <a:effectLst>
            <a:outerShdw blurRad="368300" dist="38100" dir="21540000" sx="113000" sy="113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8" name="Группа 7"/>
          <p:cNvGrpSpPr/>
          <p:nvPr/>
        </p:nvGrpSpPr>
        <p:grpSpPr>
          <a:xfrm>
            <a:off x="651933" y="1083733"/>
            <a:ext cx="4529667" cy="4942463"/>
            <a:chOff x="651933" y="1083733"/>
            <a:chExt cx="4529667" cy="4942463"/>
          </a:xfrm>
        </p:grpSpPr>
        <p:sp>
          <p:nvSpPr>
            <p:cNvPr id="16385" name="Rectangle 1"/>
            <p:cNvSpPr>
              <a:spLocks noChangeArrowheads="1"/>
            </p:cNvSpPr>
            <p:nvPr/>
          </p:nvSpPr>
          <p:spPr bwMode="auto">
            <a:xfrm>
              <a:off x="651933" y="2240544"/>
              <a:ext cx="4521200" cy="3785652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Преподаватель физической культуры.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Образование: </a:t>
              </a:r>
              <a:r>
                <a:rPr lang="ru-RU" sz="1600" dirty="0" smtClean="0">
                  <a:latin typeface="Cambria" pitchFamily="18" charset="0"/>
                </a:rPr>
                <a:t>высшее.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Педагогический стаж работы: </a:t>
              </a:r>
              <a:r>
                <a:rPr lang="ru-RU" sz="1600" dirty="0" smtClean="0">
                  <a:solidFill>
                    <a:schemeClr val="tx1"/>
                  </a:solidFill>
                  <a:latin typeface="Cambria" pitchFamily="18" charset="0"/>
                </a:rPr>
                <a:t>8,5 лет.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Квалификационная категория: </a:t>
              </a:r>
              <a:r>
                <a:rPr lang="ru-RU" sz="1600" dirty="0" smtClean="0">
                  <a:latin typeface="Cambria" pitchFamily="18" charset="0"/>
                </a:rPr>
                <a:t>высшая.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Достижения: </a:t>
              </a:r>
              <a:r>
                <a:rPr lang="ru-RU" sz="1600" dirty="0" smtClean="0">
                  <a:latin typeface="Cambria" pitchFamily="18" charset="0"/>
                </a:rPr>
                <a:t>КМС по спортивной акробатике, степень магистра Физической культуры;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Педагогическое кредо: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dirty="0" smtClean="0">
                  <a:latin typeface="Cambria" pitchFamily="18" charset="0"/>
                </a:rPr>
                <a:t>«Самым важным явлением в школе, самым поучительным предметом, самым живым примером для ученика является сам учитель. Он – олицетворенный метод обучения, само воплощение принципа воспитания».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6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Увлечения:</a:t>
              </a:r>
              <a:r>
                <a:rPr lang="ru-RU" sz="1600" dirty="0" smtClean="0">
                  <a:solidFill>
                    <a:srgbClr val="003374"/>
                  </a:solidFill>
                  <a:latin typeface="Cambria" pitchFamily="18" charset="0"/>
                </a:rPr>
                <a:t> </a:t>
              </a:r>
              <a:r>
                <a:rPr lang="ru-RU" sz="1600" dirty="0" smtClean="0">
                  <a:latin typeface="Cambria" pitchFamily="18" charset="0"/>
                </a:rPr>
                <a:t>фитнес, </a:t>
              </a:r>
              <a:r>
                <a:rPr lang="ru-RU" sz="1600" dirty="0" err="1" smtClean="0">
                  <a:latin typeface="Cambria" pitchFamily="18" charset="0"/>
                </a:rPr>
                <a:t>Пилатес</a:t>
              </a:r>
              <a:r>
                <a:rPr lang="ru-RU" sz="1600" dirty="0" smtClean="0">
                  <a:latin typeface="Cambria" pitchFamily="18" charset="0"/>
                </a:rPr>
                <a:t>, </a:t>
              </a:r>
              <a:r>
                <a:rPr lang="ru-RU" sz="1600" dirty="0" err="1" smtClean="0">
                  <a:latin typeface="Cambria" pitchFamily="18" charset="0"/>
                </a:rPr>
                <a:t>лонгборд</a:t>
              </a:r>
              <a:r>
                <a:rPr lang="ru-RU" sz="1600" dirty="0" smtClean="0">
                  <a:latin typeface="Cambria" pitchFamily="18" charset="0"/>
                </a:rPr>
                <a:t> (роликовая доска), бег, постановка хореографии, конные прогулки. 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1933" y="1083733"/>
              <a:ext cx="4529667" cy="95410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00337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Владимирович Светлана Михайловна</a:t>
              </a:r>
              <a:endParaRPr lang="ru-RU" sz="2800" dirty="0">
                <a:solidFill>
                  <a:srgbClr val="0033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</p:spTree>
  </p:cSld>
  <p:clrMapOvr>
    <a:masterClrMapping/>
  </p:clrMapOvr>
  <p:transition advTm="16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190328_1329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37466" y="3581400"/>
            <a:ext cx="5565422" cy="3130550"/>
          </a:xfrm>
          <a:prstGeom prst="rect">
            <a:avLst/>
          </a:prstGeom>
        </p:spPr>
      </p:pic>
      <p:pic>
        <p:nvPicPr>
          <p:cNvPr id="5" name="Рисунок 4" descr="20190328_1331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333" y="143403"/>
            <a:ext cx="6138334" cy="3452813"/>
          </a:xfrm>
          <a:prstGeom prst="rect">
            <a:avLst/>
          </a:prstGeom>
        </p:spPr>
      </p:pic>
      <p:pic>
        <p:nvPicPr>
          <p:cNvPr id="14338" name="Picture 2" descr="https://grandmaideas.com/wp-content/uploads/2008/06/basketba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1138" y="1542910"/>
            <a:ext cx="1513556" cy="1513556"/>
          </a:xfrm>
          <a:prstGeom prst="rect">
            <a:avLst/>
          </a:prstGeom>
          <a:noFill/>
          <a:effectLst>
            <a:outerShdw blurRad="50800" dist="139700" dir="7980000" sx="105000" sy="105000" algn="tr" rotWithShape="0">
              <a:prstClr val="black">
                <a:alpha val="32000"/>
              </a:prstClr>
            </a:outerShdw>
          </a:effectLst>
        </p:spPr>
      </p:pic>
      <p:pic>
        <p:nvPicPr>
          <p:cNvPr id="14340" name="Picture 4" descr="https://ya-webdesign.com/images/party-whistle-png-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648" y="3581401"/>
            <a:ext cx="1843593" cy="1888066"/>
          </a:xfrm>
          <a:prstGeom prst="rect">
            <a:avLst/>
          </a:prstGeom>
          <a:noFill/>
          <a:effectLst>
            <a:outerShdw blurRad="50800" dist="139700" dir="8100000" sx="108000" sy="108000" algn="tr" rotWithShape="0">
              <a:prstClr val="black">
                <a:alpha val="26000"/>
              </a:prstClr>
            </a:outerShdw>
          </a:effectLst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716866" y="1219200"/>
            <a:ext cx="4529667" cy="4425308"/>
            <a:chOff x="651933" y="1193800"/>
            <a:chExt cx="4529667" cy="4425308"/>
          </a:xfrm>
        </p:grpSpPr>
        <p:sp>
          <p:nvSpPr>
            <p:cNvPr id="5" name="Rectangle 1"/>
            <p:cNvSpPr>
              <a:spLocks noChangeArrowheads="1"/>
            </p:cNvSpPr>
            <p:nvPr/>
          </p:nvSpPr>
          <p:spPr bwMode="auto">
            <a:xfrm>
              <a:off x="660400" y="2325899"/>
              <a:ext cx="4521200" cy="3293209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Преподаватель специальных дисциплин. Образование: </a:t>
              </a:r>
              <a:r>
                <a:rPr lang="ru-RU" sz="1600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высшее. 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Педагогический стаж работы: </a:t>
              </a:r>
              <a:r>
                <a:rPr lang="ru-RU" sz="1600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8 лет. 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Квалификационная категория: </a:t>
              </a:r>
              <a:r>
                <a:rPr lang="ru-RU" sz="1600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высшая.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Достижения:</a:t>
              </a:r>
              <a:r>
                <a:rPr lang="ru-RU" sz="1600" b="1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</a:t>
              </a:r>
              <a:r>
                <a:rPr lang="ru-RU" sz="1600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сертификат на 100 тысяч рублей (выдан 21 октября 2015 года) за победу в конкурсе «Преподаватель года в системе среднего профессионального образования Санкт-Петербурга» 2014 года в номинации педагог-новатор.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Педагогическое кредо: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«Обучая других, учусь сама».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Увлечения:</a:t>
              </a:r>
              <a:r>
                <a:rPr lang="ru-RU" sz="1600" b="1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</a:t>
              </a:r>
              <a:r>
                <a:rPr lang="ru-RU" sz="1600" dirty="0" smtClean="0">
                  <a:solidFill>
                    <a:srgbClr val="00173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волейбол.</a:t>
              </a:r>
              <a:endParaRPr lang="ru-RU" sz="1600" dirty="0" smtClean="0">
                <a:latin typeface="Cambria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1933" y="1193800"/>
              <a:ext cx="4529667" cy="954107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ru-RU" sz="28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Лунева Татьяна Николаевна</a:t>
              </a:r>
              <a:endParaRPr lang="ru-RU" sz="2800" dirty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pic>
        <p:nvPicPr>
          <p:cNvPr id="7" name="Рисунок 6" descr="Фото Лунева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295" y="1729618"/>
            <a:ext cx="2563305" cy="3573062"/>
          </a:xfrm>
          <a:prstGeom prst="rect">
            <a:avLst/>
          </a:prstGeom>
          <a:effectLst>
            <a:outerShdw blurRad="368300" dist="38100" dir="8100000" sx="113000" sy="113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16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190402_1251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16983"/>
            <a:ext cx="9144000" cy="5143500"/>
          </a:xfrm>
          <a:prstGeom prst="rect">
            <a:avLst/>
          </a:prstGeom>
        </p:spPr>
      </p:pic>
      <p:pic>
        <p:nvPicPr>
          <p:cNvPr id="26626" name="Picture 2" descr="https://avatanplus.com/files/resources/mid/58431506a9a7d158c60a222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360862"/>
            <a:ext cx="2204334" cy="2632605"/>
          </a:xfrm>
          <a:prstGeom prst="rect">
            <a:avLst/>
          </a:prstGeom>
          <a:noFill/>
        </p:spPr>
      </p:pic>
      <p:pic>
        <p:nvPicPr>
          <p:cNvPr id="26628" name="Picture 4" descr="https://ya-webdesign.com/images/beach-drink-png-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6187" y="4174067"/>
            <a:ext cx="1193448" cy="2556933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651933" y="1083733"/>
            <a:ext cx="4529667" cy="4482858"/>
            <a:chOff x="651933" y="1083733"/>
            <a:chExt cx="4529667" cy="4482858"/>
          </a:xfrm>
        </p:grpSpPr>
        <p:sp>
          <p:nvSpPr>
            <p:cNvPr id="6" name="Rectangle 1"/>
            <p:cNvSpPr>
              <a:spLocks noChangeArrowheads="1"/>
            </p:cNvSpPr>
            <p:nvPr/>
          </p:nvSpPr>
          <p:spPr bwMode="auto">
            <a:xfrm>
              <a:off x="651933" y="2218266"/>
              <a:ext cx="4521200" cy="334832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ru-RU" sz="16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Преподаватель иностранного (английского) языка. </a:t>
              </a:r>
            </a:p>
            <a:p>
              <a:r>
                <a:rPr lang="ru-RU" sz="16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Образование: 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высшее. </a:t>
              </a:r>
            </a:p>
            <a:p>
              <a:r>
                <a:rPr lang="ru-RU" sz="16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Педагогический стаж работы: 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2 года 2 месяца. </a:t>
              </a:r>
            </a:p>
            <a:p>
              <a:r>
                <a:rPr lang="ru-RU" sz="16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Квалификационная категория: 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первая.</a:t>
              </a:r>
            </a:p>
            <a:p>
              <a:r>
                <a:rPr lang="ru-RU" sz="16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Достижения: 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публикации на сайте </a:t>
              </a:r>
              <a:r>
                <a:rPr lang="ru-RU" sz="16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nsportal.ru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, в </a:t>
              </a:r>
              <a:r>
                <a:rPr lang="ru-RU" sz="16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интрнет-журнале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«Педагогический опыт»; </a:t>
              </a:r>
            </a:p>
            <a:p>
              <a:r>
                <a:rPr lang="ru-RU" sz="16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Педагогическое кредо: </a:t>
              </a:r>
            </a:p>
            <a:p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«</a:t>
              </a:r>
              <a:r>
                <a:rPr lang="ru-RU" sz="16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Learning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</a:t>
              </a:r>
              <a:r>
                <a:rPr lang="ru-RU" sz="16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by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</a:t>
              </a:r>
              <a:r>
                <a:rPr lang="ru-RU" sz="16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doing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»/ «Делая, познаю».</a:t>
              </a:r>
            </a:p>
            <a:p>
              <a:r>
                <a:rPr lang="ru-RU" sz="16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Увлечения: </a:t>
              </a:r>
              <a:r>
                <a:rPr lang="ru-RU" sz="1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музыка, рисование, спорт, путешествия, изучение иностранных языков (немецкий, испанский).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51933" y="1083733"/>
              <a:ext cx="4529667" cy="954107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solidFill>
                    <a:srgbClr val="283F1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Фадеева Наталья Владимировна</a:t>
              </a:r>
              <a:endParaRPr lang="ru-RU" sz="2800" dirty="0">
                <a:solidFill>
                  <a:srgbClr val="283F1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pic>
        <p:nvPicPr>
          <p:cNvPr id="8" name="Рисунок 7" descr="Фадеева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24090" y="1724954"/>
            <a:ext cx="2799634" cy="3355046"/>
          </a:xfrm>
          <a:prstGeom prst="rect">
            <a:avLst/>
          </a:prstGeom>
          <a:effectLst>
            <a:outerShdw blurRad="368300" dist="38100" dir="18900000" sx="113000" sy="113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16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190328_1157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3117"/>
            <a:ext cx="9144000" cy="5143500"/>
          </a:xfrm>
          <a:prstGeom prst="rect">
            <a:avLst/>
          </a:prstGeom>
        </p:spPr>
      </p:pic>
      <p:pic>
        <p:nvPicPr>
          <p:cNvPr id="25602" name="Picture 2" descr="https://static.tildacdn.com/tild6433-3332-4833-b762-353139653133/Bezymyannyi_774_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47106" y="4325407"/>
            <a:ext cx="2132100" cy="2532593"/>
          </a:xfrm>
          <a:prstGeom prst="rect">
            <a:avLst/>
          </a:prstGeom>
          <a:noFill/>
        </p:spPr>
      </p:pic>
      <p:pic>
        <p:nvPicPr>
          <p:cNvPr id="25608" name="Picture 8" descr="http://flf.kz/thumb/2/PAyYNR10H7jU9eNj1PMyeQ/r/d/kisspng-big-ben-bus-big-ben-london-bus-creatives-5a6ccc94534b0398891839151707970034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9133" y="3801533"/>
            <a:ext cx="2954867" cy="2954867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716866" y="1219200"/>
            <a:ext cx="4529667" cy="4665860"/>
            <a:chOff x="651933" y="1193800"/>
            <a:chExt cx="4529667" cy="4665860"/>
          </a:xfrm>
        </p:grpSpPr>
        <p:sp>
          <p:nvSpPr>
            <p:cNvPr id="5" name="Rectangle 1"/>
            <p:cNvSpPr>
              <a:spLocks noChangeArrowheads="1"/>
            </p:cNvSpPr>
            <p:nvPr/>
          </p:nvSpPr>
          <p:spPr bwMode="auto">
            <a:xfrm>
              <a:off x="660400" y="2320230"/>
              <a:ext cx="4521200" cy="353943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Преподаватель </a:t>
              </a:r>
              <a:r>
                <a:rPr lang="ru-RU" sz="1600" b="1" dirty="0" err="1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общепрофессиональных</a:t>
              </a: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дисциплин. 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Образование: </a:t>
              </a:r>
              <a:r>
                <a:rPr lang="ru-RU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высшее. 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Педагогический стаж работы: </a:t>
              </a:r>
              <a:r>
                <a:rPr lang="ru-RU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42 года. 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Квалификационная категория: </a:t>
              </a:r>
              <a:r>
                <a:rPr lang="ru-RU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высшая.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Достижения: </a:t>
              </a:r>
              <a:r>
                <a:rPr lang="ru-RU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ветеран </a:t>
              </a:r>
              <a:r>
                <a:rPr lang="ru-RU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профтехобразования</a:t>
              </a:r>
              <a:r>
                <a:rPr lang="ru-RU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России 1996 года, почетный работник начального профессионального образования Российской Федерации 2000 года; 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Педагогическое кредо: 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«Чтобы быть хорошим преподавателем, надо любить то, что преподаешь, и любить тех, кому преподаешь» (В.О. Ключевский).</a:t>
              </a:r>
            </a:p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6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Увлечения: </a:t>
              </a:r>
              <a:r>
                <a:rPr lang="ru-RU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чтение книг.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51933" y="1193800"/>
              <a:ext cx="4529667" cy="95410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/>
              <a:r>
                <a:rPr lang="ru-RU" sz="2800" b="1" dirty="0" err="1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Сушкевич</a:t>
              </a:r>
              <a:r>
                <a:rPr lang="ru-RU" sz="2800" b="1" dirty="0" smtClean="0">
                  <a:solidFill>
                    <a:srgbClr val="5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Вера Павловна</a:t>
              </a:r>
              <a:endParaRPr lang="ru-RU" sz="2800" dirty="0">
                <a:solidFill>
                  <a:srgbClr val="5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endParaRPr>
            </a:p>
          </p:txBody>
        </p:sp>
      </p:grpSp>
      <p:pic>
        <p:nvPicPr>
          <p:cNvPr id="7" name="Рисунок 6" descr="В.П. Сушкевич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0533" y="1796834"/>
            <a:ext cx="2516652" cy="3681100"/>
          </a:xfrm>
          <a:prstGeom prst="rect">
            <a:avLst/>
          </a:prstGeom>
          <a:effectLst>
            <a:outerShdw blurRad="368300" dist="38100" dir="10800000" sx="113000" sy="113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16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33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001" y="118533"/>
            <a:ext cx="5092700" cy="3395134"/>
          </a:xfrm>
          <a:prstGeom prst="rect">
            <a:avLst/>
          </a:prstGeom>
        </p:spPr>
      </p:pic>
      <p:pic>
        <p:nvPicPr>
          <p:cNvPr id="3" name="Рисунок 2" descr="IMG_33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3516487"/>
            <a:ext cx="4758266" cy="3172177"/>
          </a:xfrm>
          <a:prstGeom prst="rect">
            <a:avLst/>
          </a:prstGeom>
        </p:spPr>
      </p:pic>
      <p:pic>
        <p:nvPicPr>
          <p:cNvPr id="15362" name="Picture 2" descr="https://roscadastre.ru/images_ca/banners/dogovo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067" y="3885235"/>
            <a:ext cx="2806320" cy="2032966"/>
          </a:xfrm>
          <a:prstGeom prst="rect">
            <a:avLst/>
          </a:prstGeom>
          <a:noFill/>
          <a:effectLst>
            <a:outerShdw blurRad="266700" dist="139700" dir="8100000" sx="104000" sy="104000" algn="tr" rotWithShape="0">
              <a:prstClr val="black">
                <a:alpha val="33000"/>
              </a:prstClr>
            </a:outerShdw>
          </a:effectLst>
        </p:spPr>
      </p:pic>
      <p:pic>
        <p:nvPicPr>
          <p:cNvPr id="15364" name="Picture 4" descr="http://www.sixschool.edusite.ru/images/0_6d239_5b63caea_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62437" y="905933"/>
            <a:ext cx="2422737" cy="2497667"/>
          </a:xfrm>
          <a:prstGeom prst="rect">
            <a:avLst/>
          </a:prstGeom>
          <a:noFill/>
          <a:effectLst>
            <a:outerShdw blurRad="215900" dist="190500" dir="13500000" algn="br" rotWithShape="0">
              <a:prstClr val="black">
                <a:alpha val="35000"/>
              </a:prstClr>
            </a:outerShdw>
          </a:effectLst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4423" y="2741240"/>
            <a:ext cx="5537799" cy="92333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solidFill>
                  <a:srgbClr val="38322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mbria" pitchFamily="18" charset="0"/>
              </a:rPr>
              <a:t>Итоги конкурса</a:t>
            </a:r>
            <a:endParaRPr lang="ru-RU" sz="5400" b="1" cap="none" spc="50" dirty="0">
              <a:ln w="11430"/>
              <a:solidFill>
                <a:srgbClr val="38322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435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313267"/>
            <a:ext cx="5926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Итоги </a:t>
            </a:r>
            <a:r>
              <a:rPr lang="en-US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III</a:t>
            </a:r>
            <a:r>
              <a:rPr lang="ru-RU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 этапа </a:t>
            </a:r>
          </a:p>
          <a:p>
            <a:pPr algn="ctr"/>
            <a:r>
              <a:rPr lang="ru-RU" sz="3600" b="1" dirty="0" smtClean="0">
                <a:solidFill>
                  <a:srgbClr val="383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Times New Roman" pitchFamily="18" charset="0"/>
              </a:rPr>
              <a:t>конкурса</a:t>
            </a:r>
            <a:endParaRPr lang="ru-RU" sz="3600" dirty="0">
              <a:solidFill>
                <a:srgbClr val="383229"/>
              </a:solidFill>
              <a:latin typeface="Cambria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790562"/>
              </p:ext>
            </p:extLst>
          </p:nvPr>
        </p:nvGraphicFramePr>
        <p:xfrm>
          <a:off x="673331" y="1828800"/>
          <a:ext cx="7872152" cy="34229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4095">
                  <a:extLst>
                    <a:ext uri="{9D8B030D-6E8A-4147-A177-3AD203B41FA5}">
                      <a16:colId xmlns:a16="http://schemas.microsoft.com/office/drawing/2014/main" val="573654256"/>
                    </a:ext>
                  </a:extLst>
                </a:gridCol>
                <a:gridCol w="946698">
                  <a:extLst>
                    <a:ext uri="{9D8B030D-6E8A-4147-A177-3AD203B41FA5}">
                      <a16:colId xmlns:a16="http://schemas.microsoft.com/office/drawing/2014/main" val="4244613089"/>
                    </a:ext>
                  </a:extLst>
                </a:gridCol>
                <a:gridCol w="1315178">
                  <a:extLst>
                    <a:ext uri="{9D8B030D-6E8A-4147-A177-3AD203B41FA5}">
                      <a16:colId xmlns:a16="http://schemas.microsoft.com/office/drawing/2014/main" val="277739573"/>
                    </a:ext>
                  </a:extLst>
                </a:gridCol>
                <a:gridCol w="795358">
                  <a:extLst>
                    <a:ext uri="{9D8B030D-6E8A-4147-A177-3AD203B41FA5}">
                      <a16:colId xmlns:a16="http://schemas.microsoft.com/office/drawing/2014/main" val="2528594665"/>
                    </a:ext>
                  </a:extLst>
                </a:gridCol>
                <a:gridCol w="1229639">
                  <a:extLst>
                    <a:ext uri="{9D8B030D-6E8A-4147-A177-3AD203B41FA5}">
                      <a16:colId xmlns:a16="http://schemas.microsoft.com/office/drawing/2014/main" val="4096587534"/>
                    </a:ext>
                  </a:extLst>
                </a:gridCol>
                <a:gridCol w="1371108">
                  <a:extLst>
                    <a:ext uri="{9D8B030D-6E8A-4147-A177-3AD203B41FA5}">
                      <a16:colId xmlns:a16="http://schemas.microsoft.com/office/drawing/2014/main" val="1303406867"/>
                    </a:ext>
                  </a:extLst>
                </a:gridCol>
                <a:gridCol w="880076">
                  <a:extLst>
                    <a:ext uri="{9D8B030D-6E8A-4147-A177-3AD203B41FA5}">
                      <a16:colId xmlns:a16="http://schemas.microsoft.com/office/drawing/2014/main" val="1529469180"/>
                    </a:ext>
                  </a:extLst>
                </a:gridCol>
              </a:tblGrid>
              <a:tr h="1463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ФИО участников 3 этапа конкурса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Средний балл по 1 этапу из 35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Средний балл по 2 этапу - за урок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(из 55) и % соответствия требованиям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Сумма баллов за 1 и 2 этапы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Рейтинговая оценка за 1 и 2 этапы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Средний балл по 3 этапу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(из 50) и % соответствия требованиям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Итоги конкурса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9574797"/>
                  </a:ext>
                </a:extLst>
              </a:tr>
              <a:tr h="6576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Владимирович Светлана Михайловна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31,7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53,6 / 97%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85,3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48,7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0407686"/>
                  </a:ext>
                </a:extLst>
              </a:tr>
              <a:tr h="434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Фадеева Наталья Владимировна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27,5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52,4 / 95%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79,9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47,5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127,4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4822568"/>
                  </a:ext>
                </a:extLst>
              </a:tr>
              <a:tr h="434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Лунева Татьяна Николаевна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30,4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48,8 / 89%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79,2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46,2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125,4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9511940"/>
                  </a:ext>
                </a:extLst>
              </a:tr>
              <a:tr h="434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Сушкевич</a:t>
                      </a:r>
                      <a:r>
                        <a:rPr lang="ru-RU" sz="1000" dirty="0">
                          <a:effectLst/>
                        </a:rPr>
                        <a:t> Вера Павловна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28,8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47,6 / 87%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76,4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44,2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120,6 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6464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1811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970</TotalTime>
  <Words>583</Words>
  <Application>Microsoft Office PowerPoint</Application>
  <PresentationFormat>Экран (4:3)</PresentationFormat>
  <Paragraphs>132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Головских Е.А.</cp:lastModifiedBy>
  <cp:revision>136</cp:revision>
  <dcterms:created xsi:type="dcterms:W3CDTF">2016-11-18T14:12:19Z</dcterms:created>
  <dcterms:modified xsi:type="dcterms:W3CDTF">2019-04-11T13:31:36Z</dcterms:modified>
</cp:coreProperties>
</file>