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99CCFF"/>
    <a:srgbClr val="FF9999"/>
    <a:srgbClr val="FF99FF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-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899F3-A682-47CE-8BFC-74956848B9D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0B2CA3-6275-4073-8A82-13BFAEA866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275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4dfce81f19_0_45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0310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ead6129809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ead6129809_1_29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5488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ead6129809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ead6129809_1_29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6583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ead6129809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ead6129809_1_29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7687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ead6129809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ead6129809_1_29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117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4dfce81f19_0_45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4264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813319">
            <a:off x="-2155835" y="-4565697"/>
            <a:ext cx="8536145" cy="7585537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rgbClr val="887C62">
              <a:alpha val="67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0;p2"/>
          <p:cNvSpPr/>
          <p:nvPr/>
        </p:nvSpPr>
        <p:spPr>
          <a:xfrm rot="-649785" flipH="1">
            <a:off x="8633970" y="-984566"/>
            <a:ext cx="6078529" cy="1821148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E7E2D6">
              <a:alpha val="463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1500517" y="2984134"/>
            <a:ext cx="9962231" cy="6362409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E7E2D6">
              <a:alpha val="463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/>
          <p:nvPr/>
        </p:nvSpPr>
        <p:spPr>
          <a:xfrm rot="8823147">
            <a:off x="-3020503" y="3745031"/>
            <a:ext cx="7987189" cy="7484240"/>
          </a:xfrm>
          <a:custGeom>
            <a:avLst/>
            <a:gdLst/>
            <a:ahLst/>
            <a:cxnLst/>
            <a:rect l="l" t="t" r="r" b="b"/>
            <a:pathLst>
              <a:path w="93299" h="87424" extrusionOk="0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rgbClr val="E6B8AF">
              <a:alpha val="335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8714985" y="-190000"/>
            <a:ext cx="6581087" cy="5026448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rgbClr val="E6B8AF">
              <a:alpha val="2588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Google Shape;14;p2"/>
          <p:cNvSpPr/>
          <p:nvPr/>
        </p:nvSpPr>
        <p:spPr>
          <a:xfrm rot="649785">
            <a:off x="954870" y="5868167"/>
            <a:ext cx="6078529" cy="1821148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AC9078">
              <a:alpha val="128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" name="Google Shape;15;p2"/>
          <p:cNvSpPr/>
          <p:nvPr/>
        </p:nvSpPr>
        <p:spPr>
          <a:xfrm rot="1244193">
            <a:off x="5449223" y="-1036357"/>
            <a:ext cx="10434795" cy="3837143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 rot="-9555807">
            <a:off x="-8159178" y="3063059"/>
            <a:ext cx="10434795" cy="3837143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964200" y="1992267"/>
            <a:ext cx="10263600" cy="213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8800">
                <a:latin typeface="Kulim Park SemiBold"/>
                <a:ea typeface="Kulim Park SemiBold"/>
                <a:cs typeface="Kulim Park SemiBold"/>
                <a:sym typeface="Kulim Park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2616733" y="4134100"/>
            <a:ext cx="6958000" cy="7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7180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/>
          <p:nvPr/>
        </p:nvSpPr>
        <p:spPr>
          <a:xfrm rot="3394465" flipH="1">
            <a:off x="4102780" y="4577625"/>
            <a:ext cx="11604457" cy="741096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E7E2D6">
              <a:alpha val="463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0" name="Google Shape;50;p6"/>
          <p:cNvSpPr/>
          <p:nvPr/>
        </p:nvSpPr>
        <p:spPr>
          <a:xfrm>
            <a:off x="7822703" y="-1657996"/>
            <a:ext cx="9420656" cy="7195189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rgbClr val="E6B8AF">
              <a:alpha val="2588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1" name="Google Shape;51;p6"/>
          <p:cNvSpPr/>
          <p:nvPr/>
        </p:nvSpPr>
        <p:spPr>
          <a:xfrm rot="3952094">
            <a:off x="6638449" y="-42821"/>
            <a:ext cx="10434836" cy="3837157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2" name="Google Shape;52;p6"/>
          <p:cNvSpPr/>
          <p:nvPr/>
        </p:nvSpPr>
        <p:spPr>
          <a:xfrm rot="-649760" flipH="1">
            <a:off x="9433523" y="-951011"/>
            <a:ext cx="6632645" cy="1987163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E6B8AF">
              <a:alpha val="346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3" name="Google Shape;53;p6"/>
          <p:cNvSpPr/>
          <p:nvPr/>
        </p:nvSpPr>
        <p:spPr>
          <a:xfrm rot="813319">
            <a:off x="-3303669" y="-4099097"/>
            <a:ext cx="8536145" cy="7585537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rgbClr val="887C62">
              <a:alpha val="67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4" name="Google Shape;54;p6"/>
          <p:cNvSpPr/>
          <p:nvPr/>
        </p:nvSpPr>
        <p:spPr>
          <a:xfrm rot="-10285603">
            <a:off x="-6269205" y="5003789"/>
            <a:ext cx="9962348" cy="6362485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E7E2D6">
              <a:alpha val="463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5" name="Google Shape;55;p6"/>
          <p:cNvSpPr/>
          <p:nvPr/>
        </p:nvSpPr>
        <p:spPr>
          <a:xfrm rot="-7426355">
            <a:off x="-7410056" y="1510440"/>
            <a:ext cx="10434728" cy="3837117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6" name="Google Shape;56;p6"/>
          <p:cNvSpPr txBox="1">
            <a:spLocks noGrp="1"/>
          </p:cNvSpPr>
          <p:nvPr>
            <p:ph type="title"/>
          </p:nvPr>
        </p:nvSpPr>
        <p:spPr>
          <a:xfrm flipH="1">
            <a:off x="959900" y="583600"/>
            <a:ext cx="102720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84584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6655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9"/>
          <p:cNvSpPr/>
          <p:nvPr/>
        </p:nvSpPr>
        <p:spPr>
          <a:xfrm rot="-10285629">
            <a:off x="5521165" y="-2686831"/>
            <a:ext cx="12628784" cy="8065413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E7E2D6">
              <a:alpha val="463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1" name="Google Shape;301;p29"/>
          <p:cNvSpPr/>
          <p:nvPr/>
        </p:nvSpPr>
        <p:spPr>
          <a:xfrm flipH="1">
            <a:off x="9091505" y="3448885"/>
            <a:ext cx="7689028" cy="4910623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887C62">
              <a:alpha val="128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2" name="Google Shape;302;p29"/>
          <p:cNvSpPr/>
          <p:nvPr/>
        </p:nvSpPr>
        <p:spPr>
          <a:xfrm rot="9748587" flipH="1">
            <a:off x="7468703" y="2695020"/>
            <a:ext cx="10934592" cy="4020931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3" name="Google Shape;303;p29"/>
          <p:cNvSpPr/>
          <p:nvPr/>
        </p:nvSpPr>
        <p:spPr>
          <a:xfrm rot="4102346" flipH="1">
            <a:off x="-3027956" y="5074463"/>
            <a:ext cx="12555117" cy="8018365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E7E2D6">
              <a:alpha val="463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4" name="Google Shape;304;p29"/>
          <p:cNvSpPr/>
          <p:nvPr/>
        </p:nvSpPr>
        <p:spPr>
          <a:xfrm rot="813319">
            <a:off x="-4774235" y="-1900963"/>
            <a:ext cx="8536145" cy="7585537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rgbClr val="887C62">
              <a:alpha val="67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5" name="Google Shape;305;p29"/>
          <p:cNvSpPr/>
          <p:nvPr/>
        </p:nvSpPr>
        <p:spPr>
          <a:xfrm>
            <a:off x="4087103" y="-5601329"/>
            <a:ext cx="9420656" cy="7195189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rgbClr val="E6B8AF">
              <a:alpha val="254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7464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0"/>
          <p:cNvSpPr/>
          <p:nvPr/>
        </p:nvSpPr>
        <p:spPr>
          <a:xfrm rot="4102360" flipH="1">
            <a:off x="-3350044" y="5374181"/>
            <a:ext cx="9962104" cy="6362329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E7E2D6">
              <a:alpha val="463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8" name="Google Shape;308;p30"/>
          <p:cNvSpPr/>
          <p:nvPr/>
        </p:nvSpPr>
        <p:spPr>
          <a:xfrm rot="813319">
            <a:off x="-5506135" y="-2316030"/>
            <a:ext cx="8536145" cy="7585537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rgbClr val="887C62">
              <a:alpha val="66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9" name="Google Shape;309;p30"/>
          <p:cNvSpPr/>
          <p:nvPr/>
        </p:nvSpPr>
        <p:spPr>
          <a:xfrm rot="3394465" flipH="1">
            <a:off x="7457779" y="2895225"/>
            <a:ext cx="11604457" cy="741096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E7E2D6">
              <a:alpha val="462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0" name="Google Shape;310;p30"/>
          <p:cNvSpPr/>
          <p:nvPr/>
        </p:nvSpPr>
        <p:spPr>
          <a:xfrm rot="-10285603">
            <a:off x="8448629" y="-3889711"/>
            <a:ext cx="9962348" cy="6362485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E6B8AF">
              <a:alpha val="254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1" name="Google Shape;311;p30"/>
          <p:cNvSpPr/>
          <p:nvPr/>
        </p:nvSpPr>
        <p:spPr>
          <a:xfrm rot="-2238616">
            <a:off x="-6180971" y="627126"/>
            <a:ext cx="10434771" cy="3837133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6535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1433" y="585200"/>
            <a:ext cx="10264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sz="28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1433" y="1802491"/>
            <a:ext cx="10269200" cy="43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●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○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■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●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○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■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●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○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■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265017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311284" y="1892830"/>
            <a:ext cx="7608814" cy="3447098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defTabSz="1219170">
              <a:buClr>
                <a:srgbClr val="000000"/>
              </a:buClr>
            </a:pPr>
            <a:r>
              <a:rPr lang="ru-RU" sz="7200" b="1" kern="0" dirty="0">
                <a:ln w="50800"/>
                <a:solidFill>
                  <a:srgbClr val="664B34">
                    <a:shade val="50000"/>
                  </a:srgbClr>
                </a:solidFill>
                <a:latin typeface="Cambria" pitchFamily="18" charset="0"/>
                <a:cs typeface="Arial"/>
                <a:sym typeface="Arial"/>
              </a:rPr>
              <a:t>Итоги конкурса </a:t>
            </a:r>
          </a:p>
          <a:p>
            <a:pPr algn="ctr" defTabSz="1219170">
              <a:buClr>
                <a:srgbClr val="000000"/>
              </a:buClr>
            </a:pPr>
            <a:r>
              <a:rPr lang="ru-RU" sz="7200" b="1" kern="0" dirty="0">
                <a:ln w="50800"/>
                <a:solidFill>
                  <a:srgbClr val="664B34">
                    <a:shade val="50000"/>
                  </a:srgbClr>
                </a:solidFill>
                <a:latin typeface="Cambria" pitchFamily="18" charset="0"/>
                <a:cs typeface="Arial"/>
                <a:sym typeface="Arial"/>
              </a:rPr>
              <a:t>педагогических </a:t>
            </a:r>
          </a:p>
          <a:p>
            <a:pPr algn="ctr" defTabSz="1219170">
              <a:buClr>
                <a:srgbClr val="000000"/>
              </a:buClr>
            </a:pPr>
            <a:r>
              <a:rPr lang="ru-RU" sz="7200" b="1" kern="0" dirty="0">
                <a:ln w="50800"/>
                <a:solidFill>
                  <a:srgbClr val="664B34">
                    <a:shade val="50000"/>
                  </a:srgbClr>
                </a:solidFill>
                <a:latin typeface="Cambria" pitchFamily="18" charset="0"/>
                <a:cs typeface="Arial"/>
                <a:sym typeface="Arial"/>
              </a:rPr>
              <a:t>достижений</a:t>
            </a: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815414" y="452670"/>
          <a:ext cx="1410081" cy="12561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r:id="rId4" imgW="1409897" imgH="1228571" progId="">
                  <p:embed/>
                </p:oleObj>
              </mc:Choice>
              <mc:Fallback>
                <p:oleObj r:id="rId4" imgW="1409897" imgH="1228571" progId="">
                  <p:embed/>
                  <p:pic>
                    <p:nvPicPr>
                      <p:cNvPr id="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414" y="452670"/>
                        <a:ext cx="1410081" cy="125614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463819" y="5541235"/>
            <a:ext cx="2991556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ru-RU" sz="1867" b="1" kern="0" dirty="0">
                <a:solidFill>
                  <a:srgbClr val="F3F3F3">
                    <a:lumMod val="10000"/>
                  </a:srgbClr>
                </a:solidFill>
                <a:latin typeface="Arial"/>
                <a:cs typeface="Arial"/>
                <a:sym typeface="Arial"/>
              </a:rPr>
              <a:t>Санкт-Петербург</a:t>
            </a:r>
          </a:p>
          <a:p>
            <a:pPr algn="ctr" defTabSz="1219170">
              <a:buClr>
                <a:srgbClr val="000000"/>
              </a:buClr>
            </a:pPr>
            <a:r>
              <a:rPr lang="ru-RU" sz="1867" b="1" kern="0" dirty="0">
                <a:solidFill>
                  <a:srgbClr val="F3F3F3">
                    <a:lumMod val="10000"/>
                  </a:srgbClr>
                </a:solidFill>
                <a:latin typeface="Arial"/>
                <a:cs typeface="Arial"/>
                <a:sym typeface="Arial"/>
              </a:rPr>
              <a:t>20</a:t>
            </a:r>
            <a:r>
              <a:rPr lang="en-US" sz="1867" b="1" kern="0" dirty="0">
                <a:solidFill>
                  <a:srgbClr val="F3F3F3">
                    <a:lumMod val="10000"/>
                  </a:srgbClr>
                </a:solidFill>
                <a:latin typeface="Arial"/>
                <a:cs typeface="Arial"/>
                <a:sym typeface="Arial"/>
              </a:rPr>
              <a:t>2</a:t>
            </a:r>
            <a:r>
              <a:rPr lang="ru-RU" sz="1867" b="1" kern="0" dirty="0">
                <a:solidFill>
                  <a:srgbClr val="F3F3F3">
                    <a:lumMod val="10000"/>
                  </a:srgbClr>
                </a:solidFill>
                <a:latin typeface="Arial"/>
                <a:cs typeface="Arial"/>
                <a:sym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55574" y="548680"/>
            <a:ext cx="9697156" cy="10770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ru-RU" sz="2133" b="1" kern="0" dirty="0">
                <a:solidFill>
                  <a:srgbClr val="664B34">
                    <a:lumMod val="50000"/>
                  </a:srgbClr>
                </a:solidFill>
                <a:latin typeface="Arial"/>
                <a:cs typeface="Times New Roman" pitchFamily="18" charset="0"/>
                <a:sym typeface="Arial"/>
              </a:rPr>
              <a:t>Санкт-Петербургское государственное автономное профессиональное образовательное учреждение </a:t>
            </a:r>
            <a:endParaRPr lang="en-US" sz="2133" b="1" kern="0" dirty="0">
              <a:solidFill>
                <a:srgbClr val="664B34">
                  <a:lumMod val="50000"/>
                </a:srgbClr>
              </a:solidFill>
              <a:latin typeface="Arial"/>
              <a:cs typeface="Times New Roman" pitchFamily="18" charset="0"/>
              <a:sym typeface="Arial"/>
            </a:endParaRPr>
          </a:p>
          <a:p>
            <a:pPr defTabSz="1219170">
              <a:buClr>
                <a:srgbClr val="000000"/>
              </a:buClr>
            </a:pPr>
            <a:r>
              <a:rPr lang="ru-RU" sz="2133" b="1" kern="0" dirty="0">
                <a:solidFill>
                  <a:srgbClr val="664B34">
                    <a:lumMod val="50000"/>
                  </a:srgbClr>
                </a:solidFill>
                <a:latin typeface="Arial"/>
                <a:cs typeface="Times New Roman" pitchFamily="18" charset="0"/>
                <a:sym typeface="Arial"/>
              </a:rPr>
              <a:t>«Колледж туризма и гостиничного сервиса»</a:t>
            </a:r>
            <a:endParaRPr lang="ru-RU" sz="2133" b="1" kern="0" dirty="0">
              <a:solidFill>
                <a:srgbClr val="664B34">
                  <a:lumMod val="50000"/>
                </a:srgbClr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626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2" name="Google Shape;532;p49"/>
          <p:cNvGraphicFramePr/>
          <p:nvPr/>
        </p:nvGraphicFramePr>
        <p:xfrm>
          <a:off x="335361" y="1412779"/>
          <a:ext cx="11137238" cy="50349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512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432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Участники конкурса</a:t>
                      </a:r>
                      <a:endParaRPr lang="ru-RU" sz="19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T="0" marB="0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Средний балл по 2 </a:t>
                      </a:r>
                      <a:r>
                        <a:rPr lang="ru-RU" sz="19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этапу</a:t>
                      </a:r>
                      <a:endParaRPr lang="en-US" sz="1900" b="1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900" b="1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Самопрезентация</a:t>
                      </a:r>
                      <a:r>
                        <a:rPr lang="ru-RU" sz="19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» (видео)</a:t>
                      </a:r>
                      <a:endParaRPr lang="ru-RU" sz="19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T="0" marB="0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Рейтинговая оценка</a:t>
                      </a:r>
                    </a:p>
                  </a:txBody>
                  <a:tcPr marT="0" marB="0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070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Волохова</a:t>
                      </a:r>
                      <a:r>
                        <a:rPr lang="ru-RU" sz="21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 Елена Павловна</a:t>
                      </a:r>
                      <a:endParaRPr sz="21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dirty="0" smtClean="0">
                          <a:solidFill>
                            <a:schemeClr val="dk1"/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4</a:t>
                      </a:r>
                      <a:endParaRPr sz="2100" dirty="0">
                        <a:solidFill>
                          <a:schemeClr val="dk1"/>
                        </a:solidFill>
                        <a:latin typeface="+mj-lt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dirty="0" smtClean="0">
                          <a:solidFill>
                            <a:schemeClr val="dk1"/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5</a:t>
                      </a:r>
                      <a:endParaRPr sz="2100" dirty="0">
                        <a:solidFill>
                          <a:schemeClr val="dk1"/>
                        </a:solidFill>
                        <a:latin typeface="+mj-lt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07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100" b="0" i="0" u="none" strike="noStrike" cap="non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/>
                          <a:ea typeface="Manrope"/>
                          <a:cs typeface="Manrope"/>
                          <a:sym typeface="Barlow"/>
                        </a:rPr>
                        <a:t>Певцова Светлана Геннадьевна</a:t>
                      </a: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dirty="0" smtClean="0">
                          <a:solidFill>
                            <a:schemeClr val="dk1"/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5,1</a:t>
                      </a:r>
                      <a:endParaRPr sz="2100" dirty="0">
                        <a:solidFill>
                          <a:schemeClr val="dk1"/>
                        </a:solidFill>
                        <a:latin typeface="+mj-lt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dirty="0" smtClean="0">
                          <a:solidFill>
                            <a:schemeClr val="dk1"/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4</a:t>
                      </a:r>
                      <a:endParaRPr sz="2100" dirty="0">
                        <a:solidFill>
                          <a:schemeClr val="dk1"/>
                        </a:solidFill>
                        <a:latin typeface="+mj-lt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07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100" b="0" i="0" u="none" strike="noStrike" cap="non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/>
                          <a:ea typeface="Manrope"/>
                          <a:cs typeface="Manrope"/>
                          <a:sym typeface="Manrope"/>
                        </a:rPr>
                        <a:t>Серебрякова Юлия Михайловна</a:t>
                      </a:r>
                      <a:endParaRPr lang="ru-RU" sz="2100" b="0" i="0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dirty="0" smtClean="0">
                          <a:solidFill>
                            <a:schemeClr val="dk1"/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7,8</a:t>
                      </a:r>
                      <a:endParaRPr sz="2100" dirty="0">
                        <a:solidFill>
                          <a:schemeClr val="dk1"/>
                        </a:solidFill>
                        <a:latin typeface="+mj-lt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dirty="0" smtClean="0">
                          <a:solidFill>
                            <a:schemeClr val="dk1"/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2</a:t>
                      </a:r>
                      <a:endParaRPr sz="2100" dirty="0">
                        <a:solidFill>
                          <a:schemeClr val="dk1"/>
                        </a:solidFill>
                        <a:latin typeface="+mj-lt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3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100" b="0" i="0" u="none" strike="noStrike" cap="none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/>
                          <a:ea typeface="Manrope"/>
                          <a:cs typeface="Manrope"/>
                          <a:sym typeface="Manrope"/>
                        </a:rPr>
                        <a:t>Цуканова</a:t>
                      </a:r>
                      <a:r>
                        <a:rPr lang="ru-RU" sz="2100" b="0" i="0" u="none" strike="noStrike" cap="non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/>
                          <a:ea typeface="Manrope"/>
                          <a:cs typeface="Manrope"/>
                          <a:sym typeface="Manrope"/>
                        </a:rPr>
                        <a:t> Софья Николаевна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lang="ru-RU" sz="2100" b="0" i="0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  <a:ea typeface="Manrope"/>
                        <a:cs typeface="Manrope"/>
                        <a:sym typeface="Barlow"/>
                      </a:endParaRP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dirty="0" smtClean="0">
                          <a:solidFill>
                            <a:schemeClr val="lt1"/>
                          </a:solidFill>
                          <a:latin typeface="+mj-lt"/>
                          <a:ea typeface="Barlow"/>
                          <a:cs typeface="Barlow"/>
                          <a:sym typeface="Barlow"/>
                        </a:rPr>
                        <a:t>7</a:t>
                      </a:r>
                      <a:endParaRPr sz="2100" b="0" dirty="0">
                        <a:solidFill>
                          <a:schemeClr val="lt1"/>
                        </a:solidFill>
                        <a:latin typeface="+mj-lt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dirty="0" smtClean="0">
                          <a:solidFill>
                            <a:schemeClr val="tx1"/>
                          </a:solidFill>
                          <a:latin typeface="+mj-lt"/>
                          <a:ea typeface="Barlow"/>
                          <a:cs typeface="Barlow"/>
                          <a:sym typeface="Barlow"/>
                        </a:rPr>
                        <a:t>3</a:t>
                      </a:r>
                      <a:endParaRPr sz="2100" b="0" dirty="0">
                        <a:solidFill>
                          <a:schemeClr val="tx1"/>
                        </a:solidFill>
                        <a:latin typeface="+mj-lt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642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2100" b="0" i="0" u="none" strike="noStrike" cap="none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lt"/>
                          <a:ea typeface="Manrope"/>
                          <a:cs typeface="Manrope"/>
                          <a:sym typeface="Kulim Park"/>
                        </a:rPr>
                        <a:t>Рипак</a:t>
                      </a:r>
                      <a:r>
                        <a:rPr lang="ru-RU" sz="2100" b="0" i="0" u="none" strike="noStrike" cap="non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lt"/>
                          <a:ea typeface="Manrope"/>
                          <a:cs typeface="Manrope"/>
                          <a:sym typeface="Kulim Park"/>
                        </a:rPr>
                        <a:t> Илья Александрович</a:t>
                      </a:r>
                      <a:endParaRPr lang="ru-RU" sz="2100" b="0" i="0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  <a:ea typeface="Manrope"/>
                        <a:cs typeface="Manrope"/>
                        <a:sym typeface="Kulim Park"/>
                      </a:endParaRP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dirty="0" smtClean="0">
                          <a:solidFill>
                            <a:schemeClr val="dk1"/>
                          </a:solidFill>
                          <a:latin typeface="+mj-lt"/>
                          <a:ea typeface="Kulim Park"/>
                          <a:cs typeface="Kulim Park"/>
                          <a:sym typeface="Kulim Park"/>
                        </a:rPr>
                        <a:t>9</a:t>
                      </a:r>
                      <a:endParaRPr sz="2100" dirty="0">
                        <a:solidFill>
                          <a:schemeClr val="dk1"/>
                        </a:solidFill>
                        <a:latin typeface="+mj-lt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dirty="0" smtClean="0">
                          <a:solidFill>
                            <a:schemeClr val="dk1"/>
                          </a:solidFill>
                          <a:latin typeface="+mj-lt"/>
                          <a:ea typeface="Kulim Park"/>
                          <a:cs typeface="Kulim Park"/>
                          <a:sym typeface="Kulim Park"/>
                        </a:rPr>
                        <a:t>1</a:t>
                      </a:r>
                      <a:endParaRPr sz="2100" dirty="0">
                        <a:solidFill>
                          <a:schemeClr val="dk1"/>
                        </a:solidFill>
                        <a:latin typeface="+mj-lt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007435" y="164638"/>
            <a:ext cx="10177131" cy="943785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defTabSz="1219170">
              <a:buClr>
                <a:srgbClr val="000000"/>
              </a:buClr>
            </a:pPr>
            <a:r>
              <a:rPr lang="ru-RU" sz="5333" b="1" kern="0" dirty="0">
                <a:ln w="50800"/>
                <a:solidFill>
                  <a:srgbClr val="E2B0A6">
                    <a:lumMod val="50000"/>
                  </a:srgbClr>
                </a:solidFill>
                <a:latin typeface="Cambria" pitchFamily="18" charset="0"/>
                <a:cs typeface="Arial"/>
                <a:sym typeface="Arial"/>
              </a:rPr>
              <a:t>Итоги </a:t>
            </a:r>
            <a:r>
              <a:rPr lang="en-US" sz="5333" b="1" kern="0" dirty="0">
                <a:ln w="50800"/>
                <a:solidFill>
                  <a:srgbClr val="E2B0A6">
                    <a:lumMod val="50000"/>
                  </a:srgbClr>
                </a:solidFill>
                <a:latin typeface="Cambria" pitchFamily="18" charset="0"/>
                <a:cs typeface="Arial"/>
                <a:sym typeface="Arial"/>
              </a:rPr>
              <a:t>II</a:t>
            </a:r>
            <a:r>
              <a:rPr lang="ru-RU" sz="5333" b="1" kern="0" dirty="0">
                <a:ln w="50800"/>
                <a:solidFill>
                  <a:srgbClr val="E2B0A6">
                    <a:lumMod val="50000"/>
                  </a:srgbClr>
                </a:solidFill>
                <a:latin typeface="Cambria" pitchFamily="18" charset="0"/>
                <a:cs typeface="Arial"/>
                <a:sym typeface="Arial"/>
              </a:rPr>
              <a:t> этапа конкурса</a:t>
            </a:r>
          </a:p>
        </p:txBody>
      </p:sp>
    </p:spTree>
    <p:extLst>
      <p:ext uri="{BB962C8B-B14F-4D97-AF65-F5344CB8AC3E}">
        <p14:creationId xmlns:p14="http://schemas.microsoft.com/office/powerpoint/2010/main" val="235790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2" name="Google Shape;532;p49"/>
          <p:cNvGraphicFramePr/>
          <p:nvPr/>
        </p:nvGraphicFramePr>
        <p:xfrm>
          <a:off x="335361" y="1412780"/>
          <a:ext cx="11137238" cy="491088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512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432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Участники конкурса</a:t>
                      </a:r>
                      <a:endParaRPr lang="ru-RU" sz="19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T="0" marB="0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Средний балл по </a:t>
                      </a:r>
                      <a:r>
                        <a:rPr lang="ru-RU" sz="19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 этапу</a:t>
                      </a:r>
                      <a:endParaRPr lang="en-US" sz="1900" b="1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«Проведение открытого урока»</a:t>
                      </a:r>
                      <a:endParaRPr lang="ru-RU" sz="19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T="0" marB="0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Рейтинговая оценка</a:t>
                      </a:r>
                    </a:p>
                  </a:txBody>
                  <a:tcPr marT="0" marB="0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070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Волохова</a:t>
                      </a:r>
                      <a:r>
                        <a:rPr lang="ru-RU" sz="21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 Елена Павловна</a:t>
                      </a:r>
                      <a:endParaRPr sz="21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dirty="0" smtClean="0">
                          <a:solidFill>
                            <a:schemeClr val="dk1"/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24,2</a:t>
                      </a:r>
                      <a:endParaRPr sz="2100" b="0" dirty="0">
                        <a:solidFill>
                          <a:schemeClr val="dk1"/>
                        </a:solidFill>
                        <a:latin typeface="+mj-lt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dirty="0" smtClean="0">
                          <a:solidFill>
                            <a:schemeClr val="dk1"/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2</a:t>
                      </a:r>
                      <a:endParaRPr sz="2100" b="0" dirty="0">
                        <a:solidFill>
                          <a:schemeClr val="dk1"/>
                        </a:solidFill>
                        <a:latin typeface="+mj-lt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07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100" b="0" i="0" u="none" strike="noStrike" cap="non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/>
                          <a:ea typeface="Manrope"/>
                          <a:cs typeface="Manrope"/>
                          <a:sym typeface="Barlow"/>
                        </a:rPr>
                        <a:t>Певцова Светлана Геннадьевна</a:t>
                      </a: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dirty="0" smtClean="0">
                          <a:solidFill>
                            <a:schemeClr val="dk1"/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21,</a:t>
                      </a:r>
                      <a:r>
                        <a:rPr lang="ru-RU" sz="2100" b="0" dirty="0" smtClean="0">
                          <a:solidFill>
                            <a:schemeClr val="dk1"/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8</a:t>
                      </a:r>
                      <a:endParaRPr sz="2100" b="0" dirty="0">
                        <a:solidFill>
                          <a:schemeClr val="dk1"/>
                        </a:solidFill>
                        <a:latin typeface="+mj-lt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dirty="0" smtClean="0">
                          <a:solidFill>
                            <a:schemeClr val="dk1"/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4</a:t>
                      </a:r>
                      <a:endParaRPr sz="2100" b="0" dirty="0">
                        <a:solidFill>
                          <a:schemeClr val="dk1"/>
                        </a:solidFill>
                        <a:latin typeface="+mj-lt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07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100" b="0" i="0" u="none" strike="noStrike" cap="non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/>
                          <a:ea typeface="Manrope"/>
                          <a:cs typeface="Manrope"/>
                          <a:sym typeface="Manrope"/>
                        </a:rPr>
                        <a:t>Серебрякова Юлия Михайловна</a:t>
                      </a:r>
                      <a:endParaRPr lang="ru-RU" sz="2100" b="0" i="0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dirty="0" smtClean="0">
                          <a:solidFill>
                            <a:schemeClr val="dk1"/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20,</a:t>
                      </a:r>
                      <a:r>
                        <a:rPr lang="ru-RU" sz="2100" b="0" dirty="0" smtClean="0">
                          <a:solidFill>
                            <a:schemeClr val="dk1"/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8</a:t>
                      </a:r>
                      <a:endParaRPr sz="2100" b="0" dirty="0">
                        <a:solidFill>
                          <a:schemeClr val="dk1"/>
                        </a:solidFill>
                        <a:latin typeface="+mj-lt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dirty="0" smtClean="0">
                          <a:solidFill>
                            <a:schemeClr val="dk1"/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5</a:t>
                      </a:r>
                      <a:endParaRPr sz="2100" b="0" dirty="0">
                        <a:solidFill>
                          <a:schemeClr val="dk1"/>
                        </a:solidFill>
                        <a:latin typeface="+mj-lt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90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100" b="0" i="0" u="none" strike="noStrike" cap="none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/>
                          <a:ea typeface="Manrope"/>
                          <a:cs typeface="Manrope"/>
                          <a:sym typeface="Manrope"/>
                        </a:rPr>
                        <a:t>Цуканова</a:t>
                      </a:r>
                      <a:r>
                        <a:rPr lang="ru-RU" sz="2100" b="0" i="0" u="none" strike="noStrike" cap="non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/>
                          <a:ea typeface="Manrope"/>
                          <a:cs typeface="Manrope"/>
                          <a:sym typeface="Manrope"/>
                        </a:rPr>
                        <a:t> Софья Николаевна</a:t>
                      </a: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dirty="0" smtClean="0">
                          <a:solidFill>
                            <a:schemeClr val="tx1"/>
                          </a:solidFill>
                          <a:latin typeface="+mj-lt"/>
                          <a:ea typeface="Barlow"/>
                          <a:cs typeface="Barlow"/>
                          <a:sym typeface="Barlow"/>
                        </a:rPr>
                        <a:t>23,6</a:t>
                      </a:r>
                      <a:endParaRPr sz="2100" b="0" dirty="0">
                        <a:solidFill>
                          <a:schemeClr val="tx1"/>
                        </a:solidFill>
                        <a:latin typeface="+mj-lt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dirty="0" smtClean="0">
                          <a:solidFill>
                            <a:schemeClr val="lt1"/>
                          </a:solidFill>
                          <a:latin typeface="+mj-lt"/>
                          <a:ea typeface="Barlow"/>
                          <a:cs typeface="Barlow"/>
                          <a:sym typeface="Barlow"/>
                        </a:rPr>
                        <a:t>3</a:t>
                      </a:r>
                      <a:endParaRPr sz="2100" b="0" dirty="0">
                        <a:solidFill>
                          <a:schemeClr val="lt1"/>
                        </a:solidFill>
                        <a:latin typeface="+mj-lt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642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2100" b="0" i="0" u="none" strike="noStrike" cap="none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lt"/>
                          <a:ea typeface="Manrope"/>
                          <a:cs typeface="Manrope"/>
                          <a:sym typeface="Kulim Park"/>
                        </a:rPr>
                        <a:t>Рипак</a:t>
                      </a:r>
                      <a:r>
                        <a:rPr lang="ru-RU" sz="2100" b="0" i="0" u="none" strike="noStrike" cap="non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lt"/>
                          <a:ea typeface="Manrope"/>
                          <a:cs typeface="Manrope"/>
                          <a:sym typeface="Kulim Park"/>
                        </a:rPr>
                        <a:t> Илья Александрович</a:t>
                      </a:r>
                      <a:endParaRPr lang="ru-RU" sz="2100" b="0" i="0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  <a:ea typeface="Manrope"/>
                        <a:cs typeface="Manrope"/>
                        <a:sym typeface="Kulim Park"/>
                      </a:endParaRP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dirty="0" smtClean="0">
                          <a:solidFill>
                            <a:schemeClr val="dk1"/>
                          </a:solidFill>
                          <a:latin typeface="+mj-lt"/>
                          <a:ea typeface="Kulim Park"/>
                          <a:cs typeface="Kulim Park"/>
                          <a:sym typeface="Kulim Park"/>
                        </a:rPr>
                        <a:t>29</a:t>
                      </a:r>
                      <a:endParaRPr sz="2100" b="0" dirty="0">
                        <a:solidFill>
                          <a:schemeClr val="dk1"/>
                        </a:solidFill>
                        <a:latin typeface="+mj-lt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dirty="0" smtClean="0">
                          <a:solidFill>
                            <a:schemeClr val="dk1"/>
                          </a:solidFill>
                          <a:latin typeface="+mj-lt"/>
                          <a:ea typeface="Kulim Park"/>
                          <a:cs typeface="Kulim Park"/>
                          <a:sym typeface="Kulim Park"/>
                        </a:rPr>
                        <a:t>1</a:t>
                      </a:r>
                      <a:endParaRPr sz="2100" b="0" dirty="0">
                        <a:solidFill>
                          <a:schemeClr val="dk1"/>
                        </a:solidFill>
                        <a:latin typeface="+mj-lt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007435" y="164638"/>
            <a:ext cx="10177131" cy="943785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defTabSz="1219170">
              <a:buClr>
                <a:srgbClr val="000000"/>
              </a:buClr>
            </a:pPr>
            <a:r>
              <a:rPr lang="ru-RU" sz="5333" b="1" kern="0" dirty="0">
                <a:ln w="50800"/>
                <a:solidFill>
                  <a:srgbClr val="E2B0A6">
                    <a:lumMod val="50000"/>
                  </a:srgbClr>
                </a:solidFill>
                <a:latin typeface="Cambria" pitchFamily="18" charset="0"/>
                <a:cs typeface="Arial"/>
                <a:sym typeface="Arial"/>
              </a:rPr>
              <a:t>Итоги </a:t>
            </a:r>
            <a:r>
              <a:rPr lang="en-US" sz="5333" b="1" kern="0" dirty="0">
                <a:ln w="50800"/>
                <a:solidFill>
                  <a:srgbClr val="E2B0A6">
                    <a:lumMod val="50000"/>
                  </a:srgbClr>
                </a:solidFill>
                <a:latin typeface="Cambria" pitchFamily="18" charset="0"/>
                <a:cs typeface="Arial"/>
                <a:sym typeface="Arial"/>
              </a:rPr>
              <a:t>III</a:t>
            </a:r>
            <a:r>
              <a:rPr lang="ru-RU" sz="5333" b="1" kern="0" dirty="0">
                <a:ln w="50800"/>
                <a:solidFill>
                  <a:srgbClr val="E2B0A6">
                    <a:lumMod val="50000"/>
                  </a:srgbClr>
                </a:solidFill>
                <a:latin typeface="Cambria" pitchFamily="18" charset="0"/>
                <a:cs typeface="Arial"/>
                <a:sym typeface="Arial"/>
              </a:rPr>
              <a:t> этапа конкурса</a:t>
            </a:r>
          </a:p>
        </p:txBody>
      </p:sp>
    </p:spTree>
    <p:extLst>
      <p:ext uri="{BB962C8B-B14F-4D97-AF65-F5344CB8AC3E}">
        <p14:creationId xmlns:p14="http://schemas.microsoft.com/office/powerpoint/2010/main" val="110961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2" name="Google Shape;532;p49"/>
          <p:cNvGraphicFramePr/>
          <p:nvPr>
            <p:extLst>
              <p:ext uri="{D42A27DB-BD31-4B8C-83A1-F6EECF244321}">
                <p14:modId xmlns:p14="http://schemas.microsoft.com/office/powerpoint/2010/main" val="4008602982"/>
              </p:ext>
            </p:extLst>
          </p:nvPr>
        </p:nvGraphicFramePr>
        <p:xfrm>
          <a:off x="335361" y="1412780"/>
          <a:ext cx="11137238" cy="54561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512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432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Участники конкурса</a:t>
                      </a:r>
                      <a:endParaRPr lang="ru-RU" sz="19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T="0" marB="0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Средний балл по </a:t>
                      </a:r>
                      <a:r>
                        <a:rPr lang="ru-RU" sz="19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 этапу</a:t>
                      </a:r>
                      <a:endParaRPr lang="en-US" sz="1900" b="1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«Представление педагогического опыта»</a:t>
                      </a:r>
                      <a:endParaRPr lang="ru-RU" sz="19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T="0" marB="0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Рейтинговая оценка</a:t>
                      </a:r>
                    </a:p>
                  </a:txBody>
                  <a:tcPr marT="0" marB="0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070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Волохова</a:t>
                      </a:r>
                      <a:r>
                        <a:rPr lang="ru-RU" sz="21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 Елена Павловна</a:t>
                      </a:r>
                      <a:endParaRPr sz="21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14,3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dirty="0">
                        <a:solidFill>
                          <a:schemeClr val="dk1"/>
                        </a:solidFill>
                        <a:latin typeface="Manrope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Manrope"/>
                        </a:rPr>
                        <a:t>3</a:t>
                      </a:r>
                      <a:endParaRPr kumimoji="0" sz="20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07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100" b="0" i="0" u="none" strike="noStrike" cap="non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/>
                          <a:ea typeface="Manrope"/>
                          <a:cs typeface="Manrope"/>
                          <a:sym typeface="Barlow"/>
                        </a:rPr>
                        <a:t>Певцова Светлана Геннадьевна</a:t>
                      </a: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13,3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dirty="0">
                        <a:solidFill>
                          <a:schemeClr val="dk1"/>
                        </a:solidFill>
                        <a:latin typeface="Manrope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Manrope"/>
                        </a:rPr>
                        <a:t>4</a:t>
                      </a:r>
                      <a:endParaRPr kumimoji="0" sz="20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07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100" b="0" i="0" u="none" strike="noStrike" cap="non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/>
                          <a:ea typeface="Manrope"/>
                          <a:cs typeface="Manrope"/>
                          <a:sym typeface="Manrope"/>
                        </a:rPr>
                        <a:t>Серебрякова Юлия Михайловна</a:t>
                      </a:r>
                      <a:endParaRPr lang="ru-RU" sz="2100" b="0" i="0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18,3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dirty="0">
                        <a:solidFill>
                          <a:schemeClr val="dk1"/>
                        </a:solidFill>
                        <a:latin typeface="Manrope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Manrope"/>
                        </a:rPr>
                        <a:t>1</a:t>
                      </a:r>
                      <a:endParaRPr kumimoji="0" sz="20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90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100" b="0" i="0" u="none" strike="noStrike" cap="none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/>
                          <a:ea typeface="Manrope"/>
                          <a:cs typeface="Manrope"/>
                          <a:sym typeface="Manrope"/>
                        </a:rPr>
                        <a:t>Цуканова</a:t>
                      </a:r>
                      <a:r>
                        <a:rPr lang="ru-RU" sz="2100" b="0" i="0" u="none" strike="noStrike" cap="non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/>
                          <a:ea typeface="Manrope"/>
                          <a:cs typeface="Manrope"/>
                          <a:sym typeface="Manrope"/>
                        </a:rPr>
                        <a:t> Софья Николаевна</a:t>
                      </a: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12,8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 b="1" dirty="0">
                        <a:solidFill>
                          <a:schemeClr val="lt1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Barlow"/>
                        </a:rPr>
                        <a:t>5</a:t>
                      </a:r>
                      <a:endParaRPr kumimoji="0" sz="20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Barlow"/>
                      </a:endParaRP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642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2100" b="0" i="0" u="none" strike="noStrike" cap="none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lt"/>
                          <a:ea typeface="Manrope"/>
                          <a:cs typeface="Manrope"/>
                          <a:sym typeface="Kulim Park"/>
                        </a:rPr>
                        <a:t>Рипак</a:t>
                      </a:r>
                      <a:r>
                        <a:rPr lang="ru-RU" sz="2100" b="0" i="0" u="none" strike="noStrike" cap="non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lt"/>
                          <a:ea typeface="Manrope"/>
                          <a:cs typeface="Manrope"/>
                          <a:sym typeface="Kulim Park"/>
                        </a:rPr>
                        <a:t> Илья Александрович</a:t>
                      </a:r>
                      <a:endParaRPr lang="ru-RU" sz="2100" b="0" i="0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  <a:ea typeface="Manrope"/>
                        <a:cs typeface="Manrope"/>
                        <a:sym typeface="Kulim Park"/>
                      </a:endParaRP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16,5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 dirty="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Kulim Park"/>
                        </a:rPr>
                        <a:t>2</a:t>
                      </a:r>
                      <a:endParaRPr kumimoji="0" sz="20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Kulim Park"/>
                      </a:endParaRP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007435" y="164638"/>
            <a:ext cx="10177131" cy="943785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defTabSz="1219170">
              <a:buClr>
                <a:srgbClr val="000000"/>
              </a:buClr>
            </a:pPr>
            <a:r>
              <a:rPr lang="ru-RU" sz="5333" b="1" kern="0" dirty="0">
                <a:ln w="50800"/>
                <a:solidFill>
                  <a:srgbClr val="E2B0A6">
                    <a:lumMod val="50000"/>
                  </a:srgbClr>
                </a:solidFill>
                <a:latin typeface="Cambria" pitchFamily="18" charset="0"/>
                <a:cs typeface="Arial"/>
                <a:sym typeface="Arial"/>
              </a:rPr>
              <a:t>Итоги </a:t>
            </a:r>
            <a:r>
              <a:rPr lang="en-US" sz="5333" b="1" kern="0" dirty="0">
                <a:ln w="50800"/>
                <a:solidFill>
                  <a:srgbClr val="E2B0A6">
                    <a:lumMod val="50000"/>
                  </a:srgbClr>
                </a:solidFill>
                <a:latin typeface="Cambria" pitchFamily="18" charset="0"/>
                <a:cs typeface="Arial"/>
                <a:sym typeface="Arial"/>
              </a:rPr>
              <a:t>IV</a:t>
            </a:r>
            <a:r>
              <a:rPr lang="ru-RU" sz="5333" b="1" kern="0" dirty="0">
                <a:ln w="50800"/>
                <a:solidFill>
                  <a:srgbClr val="E2B0A6">
                    <a:lumMod val="50000"/>
                  </a:srgbClr>
                </a:solidFill>
                <a:latin typeface="Cambria" pitchFamily="18" charset="0"/>
                <a:cs typeface="Arial"/>
                <a:sym typeface="Arial"/>
              </a:rPr>
              <a:t> этапа конкурса</a:t>
            </a:r>
          </a:p>
        </p:txBody>
      </p:sp>
    </p:spTree>
    <p:extLst>
      <p:ext uri="{BB962C8B-B14F-4D97-AF65-F5344CB8AC3E}">
        <p14:creationId xmlns:p14="http://schemas.microsoft.com/office/powerpoint/2010/main" val="101321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2" name="Google Shape;532;p49"/>
          <p:cNvGraphicFramePr/>
          <p:nvPr>
            <p:extLst>
              <p:ext uri="{D42A27DB-BD31-4B8C-83A1-F6EECF244321}">
                <p14:modId xmlns:p14="http://schemas.microsoft.com/office/powerpoint/2010/main" val="1416866942"/>
              </p:ext>
            </p:extLst>
          </p:nvPr>
        </p:nvGraphicFramePr>
        <p:xfrm>
          <a:off x="431372" y="1508787"/>
          <a:ext cx="11176429" cy="516451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3043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2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8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8488">
                  <a:extLst>
                    <a:ext uri="{9D8B030D-6E8A-4147-A177-3AD203B41FA5}">
                      <a16:colId xmlns:a16="http://schemas.microsoft.com/office/drawing/2014/main" val="1950662281"/>
                    </a:ext>
                  </a:extLst>
                </a:gridCol>
                <a:gridCol w="18725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814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Участники конкурса</a:t>
                      </a:r>
                      <a:endParaRPr lang="ru-RU" sz="19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T="0" marB="0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900" b="1" i="0" u="none" strike="noStrike" cap="non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Средний балл по 2 этапу</a:t>
                      </a:r>
                      <a:endParaRPr lang="ru-RU" sz="1900" b="1" i="0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T="0" marB="0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900" b="1" i="0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Средний балл по </a:t>
                      </a:r>
                      <a:r>
                        <a:rPr lang="ru-RU" sz="1900" b="1" i="0" u="none" strike="noStrike" cap="non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3 этапу</a:t>
                      </a:r>
                      <a:endParaRPr lang="ru-RU" sz="1900" b="1" i="0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T="0" marB="0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900" b="1" i="0" u="none" strike="noStrike" cap="non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Средний</a:t>
                      </a:r>
                      <a:r>
                        <a:rPr lang="ru-RU" sz="1900" b="1" i="0" u="none" strike="noStrike" cap="none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 балл по 4 этапу</a:t>
                      </a:r>
                      <a:endParaRPr lang="ru-RU" sz="1900" b="1" i="0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900" b="1" i="0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Сумма баллов за </a:t>
                      </a:r>
                      <a:r>
                        <a:rPr lang="ru-RU" sz="1900" b="1" i="0" u="none" strike="noStrike" cap="non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все этапы</a:t>
                      </a:r>
                      <a:endParaRPr lang="ru-RU" sz="1900" b="1" i="0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T="0" marB="0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310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Волохова</a:t>
                      </a:r>
                      <a:r>
                        <a:rPr lang="ru-RU" sz="21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 Елена Павловна</a:t>
                      </a:r>
                      <a:endParaRPr sz="21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dirty="0" smtClean="0">
                          <a:solidFill>
                            <a:schemeClr val="dk1"/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4</a:t>
                      </a:r>
                      <a:endParaRPr sz="2100" dirty="0">
                        <a:solidFill>
                          <a:schemeClr val="dk1"/>
                        </a:solidFill>
                        <a:latin typeface="+mj-lt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dirty="0" smtClean="0">
                          <a:solidFill>
                            <a:schemeClr val="dk1"/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24,2</a:t>
                      </a:r>
                      <a:endParaRPr sz="2100" b="0" dirty="0">
                        <a:solidFill>
                          <a:schemeClr val="dk1"/>
                        </a:solidFill>
                        <a:latin typeface="+mj-lt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42,5</a:t>
                      </a:r>
                    </a:p>
                  </a:txBody>
                  <a:tcPr marL="9525" marR="9525" marT="9525" marB="0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3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100" b="0" i="0" u="none" strike="noStrike" cap="non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/>
                          <a:ea typeface="Manrope"/>
                          <a:cs typeface="Manrope"/>
                          <a:sym typeface="Barlow"/>
                        </a:rPr>
                        <a:t>Певцова Светлана Геннадьевна</a:t>
                      </a: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dirty="0" smtClean="0">
                          <a:solidFill>
                            <a:schemeClr val="dk1"/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5,1</a:t>
                      </a:r>
                      <a:endParaRPr sz="2100" dirty="0">
                        <a:solidFill>
                          <a:schemeClr val="dk1"/>
                        </a:solidFill>
                        <a:latin typeface="+mj-lt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dirty="0" smtClean="0">
                          <a:solidFill>
                            <a:schemeClr val="dk1"/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21,75</a:t>
                      </a:r>
                      <a:endParaRPr sz="2100" b="0" dirty="0">
                        <a:solidFill>
                          <a:schemeClr val="dk1"/>
                        </a:solidFill>
                        <a:latin typeface="+mj-lt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13,3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40,15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3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100" b="0" i="0" u="none" strike="noStrike" cap="non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/>
                          <a:ea typeface="Manrope"/>
                          <a:cs typeface="Manrope"/>
                          <a:sym typeface="Manrope"/>
                        </a:rPr>
                        <a:t>Серебрякова Юлия Михайловна</a:t>
                      </a:r>
                      <a:endParaRPr lang="ru-RU" sz="2100" b="0" i="0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dirty="0" smtClean="0">
                          <a:solidFill>
                            <a:schemeClr val="dk1"/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7,8</a:t>
                      </a:r>
                      <a:endParaRPr sz="2100" dirty="0">
                        <a:solidFill>
                          <a:schemeClr val="dk1"/>
                        </a:solidFill>
                        <a:latin typeface="+mj-lt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dirty="0" smtClean="0">
                          <a:solidFill>
                            <a:schemeClr val="dk1"/>
                          </a:solidFill>
                          <a:latin typeface="+mj-lt"/>
                          <a:ea typeface="Manrope"/>
                          <a:cs typeface="Manrope"/>
                          <a:sym typeface="Manrope"/>
                        </a:rPr>
                        <a:t>20,75</a:t>
                      </a:r>
                      <a:endParaRPr sz="2100" b="0" dirty="0">
                        <a:solidFill>
                          <a:schemeClr val="dk1"/>
                        </a:solidFill>
                        <a:latin typeface="+mj-lt"/>
                        <a:ea typeface="Manrope"/>
                        <a:cs typeface="Manrope"/>
                        <a:sym typeface="Manrope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46,85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3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100" b="0" i="0" u="none" strike="noStrike" cap="none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/>
                          <a:ea typeface="Manrope"/>
                          <a:cs typeface="Manrope"/>
                          <a:sym typeface="Manrope"/>
                        </a:rPr>
                        <a:t>Цуканова</a:t>
                      </a:r>
                      <a:r>
                        <a:rPr lang="ru-RU" sz="2100" b="0" i="0" u="none" strike="noStrike" cap="non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/>
                          <a:ea typeface="Manrope"/>
                          <a:cs typeface="Manrope"/>
                          <a:sym typeface="Manrope"/>
                        </a:rPr>
                        <a:t> Софья Николаевна</a:t>
                      </a: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dirty="0" smtClean="0">
                          <a:solidFill>
                            <a:schemeClr val="lt1"/>
                          </a:solidFill>
                          <a:latin typeface="+mj-lt"/>
                          <a:ea typeface="Barlow"/>
                          <a:cs typeface="Barlow"/>
                          <a:sym typeface="Barlow"/>
                        </a:rPr>
                        <a:t>7</a:t>
                      </a:r>
                      <a:endParaRPr sz="2100" b="0" dirty="0">
                        <a:solidFill>
                          <a:schemeClr val="lt1"/>
                        </a:solidFill>
                        <a:latin typeface="+mj-lt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dirty="0" smtClean="0">
                          <a:solidFill>
                            <a:schemeClr val="tx1"/>
                          </a:solidFill>
                          <a:latin typeface="+mj-lt"/>
                          <a:ea typeface="Barlow"/>
                          <a:cs typeface="Barlow"/>
                          <a:sym typeface="Barlow"/>
                        </a:rPr>
                        <a:t>23,6</a:t>
                      </a:r>
                      <a:endParaRPr sz="2100" b="0" dirty="0">
                        <a:solidFill>
                          <a:schemeClr val="tx1"/>
                        </a:solidFill>
                        <a:latin typeface="+mj-lt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43,4</a:t>
                      </a:r>
                    </a:p>
                  </a:txBody>
                  <a:tcPr marL="9525" marR="9525" marT="9525" marB="0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310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2100" b="0" i="0" u="none" strike="noStrike" cap="none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lt"/>
                          <a:ea typeface="Manrope"/>
                          <a:cs typeface="Manrope"/>
                          <a:sym typeface="Kulim Park"/>
                        </a:rPr>
                        <a:t>Рипак</a:t>
                      </a:r>
                      <a:r>
                        <a:rPr lang="ru-RU" sz="2100" b="0" i="0" u="none" strike="noStrike" cap="non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lt"/>
                          <a:ea typeface="Manrope"/>
                          <a:cs typeface="Manrope"/>
                          <a:sym typeface="Kulim Park"/>
                        </a:rPr>
                        <a:t> Илья Александрович</a:t>
                      </a:r>
                      <a:endParaRPr lang="ru-RU" sz="2100" b="0" i="0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  <a:ea typeface="Manrope"/>
                        <a:cs typeface="Manrope"/>
                        <a:sym typeface="Kulim Park"/>
                      </a:endParaRPr>
                    </a:p>
                  </a:txBody>
                  <a:tcPr marL="121900" marR="121900" marT="91433" marB="91433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dirty="0" smtClean="0">
                          <a:solidFill>
                            <a:schemeClr val="dk1"/>
                          </a:solidFill>
                          <a:latin typeface="+mj-lt"/>
                          <a:ea typeface="Kulim Park"/>
                          <a:cs typeface="Kulim Park"/>
                          <a:sym typeface="Kulim Park"/>
                        </a:rPr>
                        <a:t>9</a:t>
                      </a:r>
                      <a:endParaRPr sz="2100" dirty="0">
                        <a:solidFill>
                          <a:schemeClr val="dk1"/>
                        </a:solidFill>
                        <a:latin typeface="+mj-lt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dirty="0" smtClean="0">
                          <a:solidFill>
                            <a:schemeClr val="dk1"/>
                          </a:solidFill>
                          <a:latin typeface="+mj-lt"/>
                          <a:ea typeface="Kulim Park"/>
                          <a:cs typeface="Kulim Park"/>
                          <a:sym typeface="Kulim Park"/>
                        </a:rPr>
                        <a:t>29</a:t>
                      </a:r>
                      <a:endParaRPr sz="2100" b="0" dirty="0">
                        <a:solidFill>
                          <a:schemeClr val="dk1"/>
                        </a:solidFill>
                        <a:latin typeface="+mj-lt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L="121900" marR="121900" marT="91433" marB="91433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16,5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54,5</a:t>
                      </a:r>
                    </a:p>
                  </a:txBody>
                  <a:tcPr marL="9525" marR="9525" marT="9525" marB="0" anchor="ctr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007435" y="164638"/>
            <a:ext cx="10177131" cy="943785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defTabSz="1219170">
              <a:buClr>
                <a:srgbClr val="000000"/>
              </a:buClr>
            </a:pPr>
            <a:r>
              <a:rPr lang="ru-RU" sz="5333" b="1" kern="0" dirty="0">
                <a:ln w="50800"/>
                <a:solidFill>
                  <a:srgbClr val="E2B0A6">
                    <a:lumMod val="50000"/>
                  </a:srgbClr>
                </a:solidFill>
                <a:latin typeface="Cambria" pitchFamily="18" charset="0"/>
                <a:cs typeface="Arial"/>
                <a:sym typeface="Arial"/>
              </a:rPr>
              <a:t>Итоги конкурса</a:t>
            </a:r>
          </a:p>
        </p:txBody>
      </p:sp>
    </p:spTree>
    <p:extLst>
      <p:ext uri="{BB962C8B-B14F-4D97-AF65-F5344CB8AC3E}">
        <p14:creationId xmlns:p14="http://schemas.microsoft.com/office/powerpoint/2010/main" val="142348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311284" y="1892830"/>
            <a:ext cx="7608814" cy="3447098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defTabSz="1219170">
              <a:buClr>
                <a:srgbClr val="000000"/>
              </a:buClr>
            </a:pPr>
            <a:r>
              <a:rPr lang="ru-RU" sz="7200" b="1" kern="0" dirty="0">
                <a:ln w="50800"/>
                <a:solidFill>
                  <a:srgbClr val="664B34">
                    <a:shade val="50000"/>
                  </a:srgbClr>
                </a:solidFill>
                <a:latin typeface="Cambria" pitchFamily="18" charset="0"/>
                <a:cs typeface="Arial"/>
                <a:sym typeface="Arial"/>
              </a:rPr>
              <a:t>Итоги конкурса </a:t>
            </a:r>
          </a:p>
          <a:p>
            <a:pPr algn="ctr" defTabSz="1219170">
              <a:buClr>
                <a:srgbClr val="000000"/>
              </a:buClr>
            </a:pPr>
            <a:r>
              <a:rPr lang="ru-RU" sz="7200" b="1" kern="0" dirty="0">
                <a:ln w="50800"/>
                <a:solidFill>
                  <a:srgbClr val="664B34">
                    <a:shade val="50000"/>
                  </a:srgbClr>
                </a:solidFill>
                <a:latin typeface="Cambria" pitchFamily="18" charset="0"/>
                <a:cs typeface="Arial"/>
                <a:sym typeface="Arial"/>
              </a:rPr>
              <a:t>педагогических </a:t>
            </a:r>
          </a:p>
          <a:p>
            <a:pPr algn="ctr" defTabSz="1219170">
              <a:buClr>
                <a:srgbClr val="000000"/>
              </a:buClr>
            </a:pPr>
            <a:r>
              <a:rPr lang="ru-RU" sz="7200" b="1" kern="0" dirty="0">
                <a:ln w="50800"/>
                <a:solidFill>
                  <a:srgbClr val="664B34">
                    <a:shade val="50000"/>
                  </a:srgbClr>
                </a:solidFill>
                <a:latin typeface="Cambria" pitchFamily="18" charset="0"/>
                <a:cs typeface="Arial"/>
                <a:sym typeface="Arial"/>
              </a:rPr>
              <a:t>достижений</a:t>
            </a: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815414" y="452670"/>
          <a:ext cx="1410081" cy="12561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r:id="rId4" imgW="1409897" imgH="1228571" progId="">
                  <p:embed/>
                </p:oleObj>
              </mc:Choice>
              <mc:Fallback>
                <p:oleObj r:id="rId4" imgW="1409897" imgH="1228571" progId="">
                  <p:embed/>
                  <p:pic>
                    <p:nvPicPr>
                      <p:cNvPr id="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414" y="452670"/>
                        <a:ext cx="1410081" cy="125614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463819" y="5541235"/>
            <a:ext cx="2991556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ru-RU" sz="1867" b="1" kern="0" dirty="0">
                <a:solidFill>
                  <a:srgbClr val="F3F3F3">
                    <a:lumMod val="10000"/>
                  </a:srgbClr>
                </a:solidFill>
                <a:latin typeface="Arial"/>
                <a:cs typeface="Arial"/>
                <a:sym typeface="Arial"/>
              </a:rPr>
              <a:t>Санкт-Петербург</a:t>
            </a:r>
          </a:p>
          <a:p>
            <a:pPr algn="ctr" defTabSz="1219170">
              <a:buClr>
                <a:srgbClr val="000000"/>
              </a:buClr>
            </a:pPr>
            <a:r>
              <a:rPr lang="ru-RU" sz="1867" b="1" kern="0" dirty="0">
                <a:solidFill>
                  <a:srgbClr val="F3F3F3">
                    <a:lumMod val="10000"/>
                  </a:srgbClr>
                </a:solidFill>
                <a:latin typeface="Arial"/>
                <a:cs typeface="Arial"/>
                <a:sym typeface="Arial"/>
              </a:rPr>
              <a:t>20</a:t>
            </a:r>
            <a:r>
              <a:rPr lang="en-US" sz="1867" b="1" kern="0" dirty="0">
                <a:solidFill>
                  <a:srgbClr val="F3F3F3">
                    <a:lumMod val="10000"/>
                  </a:srgbClr>
                </a:solidFill>
                <a:latin typeface="Arial"/>
                <a:cs typeface="Arial"/>
                <a:sym typeface="Arial"/>
              </a:rPr>
              <a:t>2</a:t>
            </a:r>
            <a:r>
              <a:rPr lang="ru-RU" sz="1867" b="1" kern="0" dirty="0">
                <a:solidFill>
                  <a:srgbClr val="F3F3F3">
                    <a:lumMod val="10000"/>
                  </a:srgbClr>
                </a:solidFill>
                <a:latin typeface="Arial"/>
                <a:cs typeface="Arial"/>
                <a:sym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55574" y="548680"/>
            <a:ext cx="9697156" cy="10770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ru-RU" sz="2133" b="1" kern="0" dirty="0">
                <a:solidFill>
                  <a:srgbClr val="664B34">
                    <a:lumMod val="50000"/>
                  </a:srgbClr>
                </a:solidFill>
                <a:latin typeface="Arial"/>
                <a:cs typeface="Times New Roman" pitchFamily="18" charset="0"/>
                <a:sym typeface="Arial"/>
              </a:rPr>
              <a:t>Санкт-Петербургское государственное автономное профессиональное образовательное учреждение </a:t>
            </a:r>
            <a:endParaRPr lang="en-US" sz="2133" b="1" kern="0" dirty="0">
              <a:solidFill>
                <a:srgbClr val="664B34">
                  <a:lumMod val="50000"/>
                </a:srgbClr>
              </a:solidFill>
              <a:latin typeface="Arial"/>
              <a:cs typeface="Times New Roman" pitchFamily="18" charset="0"/>
              <a:sym typeface="Arial"/>
            </a:endParaRPr>
          </a:p>
          <a:p>
            <a:pPr defTabSz="1219170">
              <a:buClr>
                <a:srgbClr val="000000"/>
              </a:buClr>
            </a:pPr>
            <a:r>
              <a:rPr lang="ru-RU" sz="2133" b="1" kern="0" dirty="0">
                <a:solidFill>
                  <a:srgbClr val="664B34">
                    <a:lumMod val="50000"/>
                  </a:srgbClr>
                </a:solidFill>
                <a:latin typeface="Arial"/>
                <a:cs typeface="Times New Roman" pitchFamily="18" charset="0"/>
                <a:sym typeface="Arial"/>
              </a:rPr>
              <a:t>«Колледж туризма и гостиничного сервиса»</a:t>
            </a:r>
            <a:endParaRPr lang="ru-RU" sz="2133" b="1" kern="0" dirty="0">
              <a:solidFill>
                <a:srgbClr val="664B34">
                  <a:lumMod val="50000"/>
                </a:srgbClr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951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nimalist Korean Aesthetic Pitch Deck by Slidesgo">
  <a:themeElements>
    <a:clrScheme name="Simple Light">
      <a:dk1>
        <a:srgbClr val="1E1E1E"/>
      </a:dk1>
      <a:lt1>
        <a:srgbClr val="664B34"/>
      </a:lt1>
      <a:dk2>
        <a:srgbClr val="887C62"/>
      </a:dk2>
      <a:lt2>
        <a:srgbClr val="D4CBBB"/>
      </a:lt2>
      <a:accent1>
        <a:srgbClr val="E7E2D6"/>
      </a:accent1>
      <a:accent2>
        <a:srgbClr val="F3F3F3"/>
      </a:accent2>
      <a:accent3>
        <a:srgbClr val="E2B0A6"/>
      </a:accent3>
      <a:accent4>
        <a:srgbClr val="FFFFFF"/>
      </a:accent4>
      <a:accent5>
        <a:srgbClr val="FFFFFF"/>
      </a:accent5>
      <a:accent6>
        <a:srgbClr val="FFFFFF"/>
      </a:accent6>
      <a:hlink>
        <a:srgbClr val="1E1E1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233</Words>
  <Application>Microsoft Office PowerPoint</Application>
  <PresentationFormat>Широкоэкранный</PresentationFormat>
  <Paragraphs>105</Paragraphs>
  <Slides>6</Slides>
  <Notes>6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Arial</vt:lpstr>
      <vt:lpstr>Barlow</vt:lpstr>
      <vt:lpstr>Calibri</vt:lpstr>
      <vt:lpstr>Cambria</vt:lpstr>
      <vt:lpstr>Kulim Park</vt:lpstr>
      <vt:lpstr>Kulim Park SemiBold</vt:lpstr>
      <vt:lpstr>Manrope</vt:lpstr>
      <vt:lpstr>Times New Roman</vt:lpstr>
      <vt:lpstr>Minimalist Korean Aesthetic Pitch Deck by Slidesgo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Головских Е.А.</dc:creator>
  <cp:lastModifiedBy>Головских Е.А.</cp:lastModifiedBy>
  <cp:revision>6</cp:revision>
  <cp:lastPrinted>2022-04-27T13:54:45Z</cp:lastPrinted>
  <dcterms:created xsi:type="dcterms:W3CDTF">2022-04-26T10:22:35Z</dcterms:created>
  <dcterms:modified xsi:type="dcterms:W3CDTF">2024-05-13T13:32:09Z</dcterms:modified>
</cp:coreProperties>
</file>