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669088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99CCFF"/>
    <a:srgbClr val="FF9999"/>
    <a:srgbClr val="FF99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515" cy="4956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7002" y="0"/>
            <a:ext cx="2890514" cy="4956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8141E-3ADF-4B6E-BAF9-70BD2DC7AD5C}" type="datetimeFigureOut">
              <a:rPr lang="ru-RU" smtClean="0"/>
              <a:t>08.05.2024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044"/>
            <a:ext cx="2890515" cy="4956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7002" y="9377044"/>
            <a:ext cx="2890514" cy="4956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B2BBB-1FCA-41B9-BC73-CF56B763D6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191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899F3-A682-47CE-8BFC-74956848B9DD}" type="datetimeFigureOut">
              <a:rPr lang="ru-RU" smtClean="0"/>
              <a:t>08.05.2024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1235075"/>
            <a:ext cx="5919788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51220"/>
            <a:ext cx="533527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0B2CA3-6275-4073-8A82-13BFAEA866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275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863" y="739775"/>
            <a:ext cx="6583362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4dfce81f19_0_45:notes"/>
          <p:cNvSpPr txBox="1">
            <a:spLocks noGrp="1"/>
          </p:cNvSpPr>
          <p:nvPr>
            <p:ph type="body" idx="1"/>
          </p:nvPr>
        </p:nvSpPr>
        <p:spPr>
          <a:xfrm>
            <a:off x="666909" y="4689516"/>
            <a:ext cx="5335270" cy="44426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0310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ead6129809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863" y="739775"/>
            <a:ext cx="6583362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ead6129809_1_29:notes"/>
          <p:cNvSpPr txBox="1">
            <a:spLocks noGrp="1"/>
          </p:cNvSpPr>
          <p:nvPr>
            <p:ph type="body" idx="1"/>
          </p:nvPr>
        </p:nvSpPr>
        <p:spPr>
          <a:xfrm>
            <a:off x="666909" y="4689516"/>
            <a:ext cx="5335270" cy="44426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5488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ead6129809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863" y="739775"/>
            <a:ext cx="6583362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ead6129809_1_29:notes"/>
          <p:cNvSpPr txBox="1">
            <a:spLocks noGrp="1"/>
          </p:cNvSpPr>
          <p:nvPr>
            <p:ph type="body" idx="1"/>
          </p:nvPr>
        </p:nvSpPr>
        <p:spPr>
          <a:xfrm>
            <a:off x="666909" y="4689516"/>
            <a:ext cx="5335270" cy="44426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6583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ead6129809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863" y="739775"/>
            <a:ext cx="6583362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ead6129809_1_29:notes"/>
          <p:cNvSpPr txBox="1">
            <a:spLocks noGrp="1"/>
          </p:cNvSpPr>
          <p:nvPr>
            <p:ph type="body" idx="1"/>
          </p:nvPr>
        </p:nvSpPr>
        <p:spPr>
          <a:xfrm>
            <a:off x="666909" y="4689516"/>
            <a:ext cx="5335270" cy="44426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7687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ead6129809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863" y="739775"/>
            <a:ext cx="6583362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ead6129809_1_29:notes"/>
          <p:cNvSpPr txBox="1">
            <a:spLocks noGrp="1"/>
          </p:cNvSpPr>
          <p:nvPr>
            <p:ph type="body" idx="1"/>
          </p:nvPr>
        </p:nvSpPr>
        <p:spPr>
          <a:xfrm>
            <a:off x="666909" y="4689516"/>
            <a:ext cx="5335270" cy="44426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117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863" y="739775"/>
            <a:ext cx="6583362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4dfce81f19_0_45:notes"/>
          <p:cNvSpPr txBox="1">
            <a:spLocks noGrp="1"/>
          </p:cNvSpPr>
          <p:nvPr>
            <p:ph type="body" idx="1"/>
          </p:nvPr>
        </p:nvSpPr>
        <p:spPr>
          <a:xfrm>
            <a:off x="666909" y="4689516"/>
            <a:ext cx="5335270" cy="44426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4264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813319">
            <a:off x="-2155835" y="-4565697"/>
            <a:ext cx="8536145" cy="7585537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rgbClr val="887C62">
              <a:alpha val="67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0;p2"/>
          <p:cNvSpPr/>
          <p:nvPr/>
        </p:nvSpPr>
        <p:spPr>
          <a:xfrm rot="-649785" flipH="1">
            <a:off x="8633970" y="-984566"/>
            <a:ext cx="6078529" cy="1821148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1500517" y="2984134"/>
            <a:ext cx="9962231" cy="6362409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 rot="8823147">
            <a:off x="-3020503" y="3745031"/>
            <a:ext cx="7987189" cy="7484240"/>
          </a:xfrm>
          <a:custGeom>
            <a:avLst/>
            <a:gdLst/>
            <a:ahLst/>
            <a:cxnLst/>
            <a:rect l="l" t="t" r="r" b="b"/>
            <a:pathLst>
              <a:path w="93299" h="87424" extrusionOk="0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rgbClr val="E6B8AF">
              <a:alpha val="335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8714985" y="-190000"/>
            <a:ext cx="6581087" cy="5026448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rgbClr val="E6B8AF">
              <a:alpha val="2588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Google Shape;14;p2"/>
          <p:cNvSpPr/>
          <p:nvPr/>
        </p:nvSpPr>
        <p:spPr>
          <a:xfrm rot="649785">
            <a:off x="954870" y="5868167"/>
            <a:ext cx="6078529" cy="1821148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Google Shape;15;p2"/>
          <p:cNvSpPr/>
          <p:nvPr/>
        </p:nvSpPr>
        <p:spPr>
          <a:xfrm rot="1244193">
            <a:off x="5449223" y="-1036357"/>
            <a:ext cx="10434795" cy="3837143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rot="-9555807">
            <a:off x="-8159178" y="3063059"/>
            <a:ext cx="10434795" cy="3837143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964200" y="1992267"/>
            <a:ext cx="10263600" cy="213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800">
                <a:latin typeface="Kulim Park SemiBold"/>
                <a:ea typeface="Kulim Park SemiBold"/>
                <a:cs typeface="Kulim Park SemiBold"/>
                <a:sym typeface="Kulim Park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2616733" y="4134100"/>
            <a:ext cx="6958000" cy="7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718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/>
          <p:nvPr/>
        </p:nvSpPr>
        <p:spPr>
          <a:xfrm rot="3394465" flipH="1">
            <a:off x="4102780" y="4577625"/>
            <a:ext cx="11604457" cy="74109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7822703" y="-1657996"/>
            <a:ext cx="9420656" cy="7195189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rgbClr val="E6B8AF">
              <a:alpha val="2588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1" name="Google Shape;51;p6"/>
          <p:cNvSpPr/>
          <p:nvPr/>
        </p:nvSpPr>
        <p:spPr>
          <a:xfrm rot="3952094">
            <a:off x="6638449" y="-42821"/>
            <a:ext cx="10434836" cy="383715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2" name="Google Shape;52;p6"/>
          <p:cNvSpPr/>
          <p:nvPr/>
        </p:nvSpPr>
        <p:spPr>
          <a:xfrm rot="-649760" flipH="1">
            <a:off x="9433523" y="-951011"/>
            <a:ext cx="6632645" cy="1987163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E6B8AF">
              <a:alpha val="346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" name="Google Shape;53;p6"/>
          <p:cNvSpPr/>
          <p:nvPr/>
        </p:nvSpPr>
        <p:spPr>
          <a:xfrm rot="813319">
            <a:off x="-3303669" y="-4099097"/>
            <a:ext cx="8536145" cy="7585537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rgbClr val="887C62">
              <a:alpha val="67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" name="Google Shape;54;p6"/>
          <p:cNvSpPr/>
          <p:nvPr/>
        </p:nvSpPr>
        <p:spPr>
          <a:xfrm rot="-10285603">
            <a:off x="-6269205" y="5003789"/>
            <a:ext cx="9962348" cy="6362485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5" name="Google Shape;55;p6"/>
          <p:cNvSpPr/>
          <p:nvPr/>
        </p:nvSpPr>
        <p:spPr>
          <a:xfrm rot="-7426355">
            <a:off x="-7410056" y="1510440"/>
            <a:ext cx="10434728" cy="383711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 txBox="1">
            <a:spLocks noGrp="1"/>
          </p:cNvSpPr>
          <p:nvPr>
            <p:ph type="title"/>
          </p:nvPr>
        </p:nvSpPr>
        <p:spPr>
          <a:xfrm flipH="1">
            <a:off x="959900" y="583600"/>
            <a:ext cx="10272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84584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6655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9"/>
          <p:cNvSpPr/>
          <p:nvPr/>
        </p:nvSpPr>
        <p:spPr>
          <a:xfrm rot="-10285629">
            <a:off x="5521165" y="-2686831"/>
            <a:ext cx="12628784" cy="806541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1" name="Google Shape;301;p29"/>
          <p:cNvSpPr/>
          <p:nvPr/>
        </p:nvSpPr>
        <p:spPr>
          <a:xfrm flipH="1">
            <a:off x="9091505" y="3448885"/>
            <a:ext cx="7689028" cy="49106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887C62">
              <a:alpha val="128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2" name="Google Shape;302;p29"/>
          <p:cNvSpPr/>
          <p:nvPr/>
        </p:nvSpPr>
        <p:spPr>
          <a:xfrm rot="9748587" flipH="1">
            <a:off x="7468703" y="2695020"/>
            <a:ext cx="10934592" cy="4020931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3" name="Google Shape;303;p29"/>
          <p:cNvSpPr/>
          <p:nvPr/>
        </p:nvSpPr>
        <p:spPr>
          <a:xfrm rot="4102346" flipH="1">
            <a:off x="-3027956" y="5074463"/>
            <a:ext cx="12555117" cy="8018365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4" name="Google Shape;304;p29"/>
          <p:cNvSpPr/>
          <p:nvPr/>
        </p:nvSpPr>
        <p:spPr>
          <a:xfrm rot="813319">
            <a:off x="-4774235" y="-1900963"/>
            <a:ext cx="8536145" cy="7585537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rgbClr val="887C62">
              <a:alpha val="67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5" name="Google Shape;305;p29"/>
          <p:cNvSpPr/>
          <p:nvPr/>
        </p:nvSpPr>
        <p:spPr>
          <a:xfrm>
            <a:off x="4087103" y="-5601329"/>
            <a:ext cx="9420656" cy="7195189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rgbClr val="E6B8AF">
              <a:alpha val="254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7464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0"/>
          <p:cNvSpPr/>
          <p:nvPr/>
        </p:nvSpPr>
        <p:spPr>
          <a:xfrm rot="4102360" flipH="1">
            <a:off x="-3350044" y="5374181"/>
            <a:ext cx="9962104" cy="6362329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3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8" name="Google Shape;308;p30"/>
          <p:cNvSpPr/>
          <p:nvPr/>
        </p:nvSpPr>
        <p:spPr>
          <a:xfrm rot="813319">
            <a:off x="-5506135" y="-2316030"/>
            <a:ext cx="8536145" cy="7585537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rgbClr val="887C62">
              <a:alpha val="66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9" name="Google Shape;309;p30"/>
          <p:cNvSpPr/>
          <p:nvPr/>
        </p:nvSpPr>
        <p:spPr>
          <a:xfrm rot="3394465" flipH="1">
            <a:off x="7457779" y="2895225"/>
            <a:ext cx="11604457" cy="74109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7E2D6">
              <a:alpha val="462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0" name="Google Shape;310;p30"/>
          <p:cNvSpPr/>
          <p:nvPr/>
        </p:nvSpPr>
        <p:spPr>
          <a:xfrm rot="-10285603">
            <a:off x="8448629" y="-3889711"/>
            <a:ext cx="9962348" cy="6362485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rgbClr val="E6B8AF">
              <a:alpha val="254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1" name="Google Shape;311;p30"/>
          <p:cNvSpPr/>
          <p:nvPr/>
        </p:nvSpPr>
        <p:spPr>
          <a:xfrm rot="-2238616">
            <a:off x="-6180971" y="627126"/>
            <a:ext cx="10434771" cy="3837133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6535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1433" y="585200"/>
            <a:ext cx="10264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2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1433" y="1802491"/>
            <a:ext cx="10269200" cy="4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265017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311284" y="1892830"/>
            <a:ext cx="7608814" cy="3447098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7200" b="1" kern="0" dirty="0">
                <a:ln w="50800"/>
                <a:solidFill>
                  <a:srgbClr val="664B34">
                    <a:shade val="50000"/>
                  </a:srgbClr>
                </a:solidFill>
                <a:latin typeface="Cambria" pitchFamily="18" charset="0"/>
                <a:cs typeface="Arial"/>
                <a:sym typeface="Arial"/>
              </a:rPr>
              <a:t>Итоги конкурса </a:t>
            </a:r>
          </a:p>
          <a:p>
            <a:pPr algn="ctr" defTabSz="1219170">
              <a:buClr>
                <a:srgbClr val="000000"/>
              </a:buClr>
            </a:pPr>
            <a:r>
              <a:rPr lang="ru-RU" sz="7200" b="1" kern="0" dirty="0">
                <a:ln w="50800"/>
                <a:solidFill>
                  <a:srgbClr val="664B34">
                    <a:shade val="50000"/>
                  </a:srgbClr>
                </a:solidFill>
                <a:latin typeface="Cambria" pitchFamily="18" charset="0"/>
                <a:cs typeface="Arial"/>
                <a:sym typeface="Arial"/>
              </a:rPr>
              <a:t>педагогических </a:t>
            </a:r>
          </a:p>
          <a:p>
            <a:pPr algn="ctr" defTabSz="1219170">
              <a:buClr>
                <a:srgbClr val="000000"/>
              </a:buClr>
            </a:pPr>
            <a:r>
              <a:rPr lang="ru-RU" sz="7200" b="1" kern="0" dirty="0">
                <a:ln w="50800"/>
                <a:solidFill>
                  <a:srgbClr val="664B34">
                    <a:shade val="50000"/>
                  </a:srgbClr>
                </a:solidFill>
                <a:latin typeface="Cambria" pitchFamily="18" charset="0"/>
                <a:cs typeface="Arial"/>
                <a:sym typeface="Arial"/>
              </a:rPr>
              <a:t>достижений</a:t>
            </a: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815414" y="452670"/>
          <a:ext cx="1410081" cy="12561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r:id="rId4" imgW="1409897" imgH="1228571" progId="">
                  <p:embed/>
                </p:oleObj>
              </mc:Choice>
              <mc:Fallback>
                <p:oleObj r:id="rId4" imgW="1409897" imgH="1228571" progId="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414" y="452670"/>
                        <a:ext cx="1410081" cy="12561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463819" y="5541235"/>
            <a:ext cx="2991556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1867" b="1" kern="0" dirty="0">
                <a:solidFill>
                  <a:srgbClr val="F3F3F3">
                    <a:lumMod val="10000"/>
                  </a:srgbClr>
                </a:solidFill>
                <a:latin typeface="Arial"/>
                <a:cs typeface="Arial"/>
                <a:sym typeface="Arial"/>
              </a:rPr>
              <a:t>Санкт-Петербург</a:t>
            </a:r>
          </a:p>
          <a:p>
            <a:pPr algn="ctr" defTabSz="1219170">
              <a:buClr>
                <a:srgbClr val="000000"/>
              </a:buClr>
            </a:pPr>
            <a:r>
              <a:rPr lang="ru-RU" sz="1867" b="1" kern="0" dirty="0">
                <a:solidFill>
                  <a:srgbClr val="F3F3F3">
                    <a:lumMod val="10000"/>
                  </a:srgbClr>
                </a:solidFill>
                <a:latin typeface="Arial"/>
                <a:cs typeface="Arial"/>
                <a:sym typeface="Arial"/>
              </a:rPr>
              <a:t>20</a:t>
            </a:r>
            <a:r>
              <a:rPr lang="en-US" sz="1867" b="1" kern="0" dirty="0" smtClean="0">
                <a:solidFill>
                  <a:srgbClr val="F3F3F3">
                    <a:lumMod val="10000"/>
                  </a:srgbClr>
                </a:solidFill>
                <a:latin typeface="Arial"/>
                <a:cs typeface="Arial"/>
                <a:sym typeface="Arial"/>
              </a:rPr>
              <a:t>2</a:t>
            </a:r>
            <a:r>
              <a:rPr lang="ru-RU" sz="1867" b="1" kern="0" dirty="0">
                <a:solidFill>
                  <a:srgbClr val="F3F3F3">
                    <a:lumMod val="10000"/>
                  </a:srgbClr>
                </a:solidFill>
                <a:latin typeface="Arial"/>
                <a:cs typeface="Arial"/>
                <a:sym typeface="Arial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55574" y="548680"/>
            <a:ext cx="9697156" cy="10770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ru-RU" sz="2133" b="1" kern="0" dirty="0">
                <a:solidFill>
                  <a:srgbClr val="664B34">
                    <a:lumMod val="50000"/>
                  </a:srgbClr>
                </a:solidFill>
                <a:latin typeface="Arial"/>
                <a:cs typeface="Times New Roman" pitchFamily="18" charset="0"/>
                <a:sym typeface="Arial"/>
              </a:rPr>
              <a:t>Санкт-Петербургское государственное автономное профессиональное образовательное учреждение </a:t>
            </a:r>
            <a:endParaRPr lang="en-US" sz="2133" b="1" kern="0" dirty="0">
              <a:solidFill>
                <a:srgbClr val="664B34">
                  <a:lumMod val="50000"/>
                </a:srgbClr>
              </a:solidFill>
              <a:latin typeface="Arial"/>
              <a:cs typeface="Times New Roman" pitchFamily="18" charset="0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ru-RU" sz="2133" b="1" kern="0" dirty="0">
                <a:solidFill>
                  <a:srgbClr val="664B34">
                    <a:lumMod val="50000"/>
                  </a:srgbClr>
                </a:solidFill>
                <a:latin typeface="Arial"/>
                <a:cs typeface="Times New Roman" pitchFamily="18" charset="0"/>
                <a:sym typeface="Arial"/>
              </a:rPr>
              <a:t>«Колледж туризма и гостиничного сервиса»</a:t>
            </a:r>
            <a:endParaRPr lang="ru-RU" sz="2133" b="1" kern="0" dirty="0">
              <a:solidFill>
                <a:srgbClr val="664B34">
                  <a:lumMod val="50000"/>
                </a:srgbClr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626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007435" y="164638"/>
            <a:ext cx="10177131" cy="943785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Итоги </a:t>
            </a:r>
            <a:r>
              <a:rPr lang="en-US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II</a:t>
            </a:r>
            <a:r>
              <a:rPr lang="ru-RU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 этапа конкурса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512266"/>
              </p:ext>
            </p:extLst>
          </p:nvPr>
        </p:nvGraphicFramePr>
        <p:xfrm>
          <a:off x="888902" y="1041401"/>
          <a:ext cx="10050032" cy="5719471"/>
        </p:xfrm>
        <a:graphic>
          <a:graphicData uri="http://schemas.openxmlformats.org/drawingml/2006/table">
            <a:tbl>
              <a:tblPr firstRow="1" firstCol="1" bandRow="1"/>
              <a:tblGrid>
                <a:gridCol w="5701407">
                  <a:extLst>
                    <a:ext uri="{9D8B030D-6E8A-4147-A177-3AD203B41FA5}">
                      <a16:colId xmlns:a16="http://schemas.microsoft.com/office/drawing/2014/main" val="1224284273"/>
                    </a:ext>
                  </a:extLst>
                </a:gridCol>
                <a:gridCol w="3088948">
                  <a:extLst>
                    <a:ext uri="{9D8B030D-6E8A-4147-A177-3AD203B41FA5}">
                      <a16:colId xmlns:a16="http://schemas.microsoft.com/office/drawing/2014/main" val="2060500467"/>
                    </a:ext>
                  </a:extLst>
                </a:gridCol>
                <a:gridCol w="1259677">
                  <a:extLst>
                    <a:ext uri="{9D8B030D-6E8A-4147-A177-3AD203B41FA5}">
                      <a16:colId xmlns:a16="http://schemas.microsoft.com/office/drawing/2014/main" val="1277071011"/>
                    </a:ext>
                  </a:extLst>
                </a:gridCol>
              </a:tblGrid>
              <a:tr h="18289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Участники конкурса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 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балл по 2 этапу конкурса «Самопрезентация «Моя отличительная черта как педагога»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Рейтинговая оценка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2552435"/>
                  </a:ext>
                </a:extLst>
              </a:tr>
              <a:tr h="5906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Трубенева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Татьяна Георгиевна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2278738"/>
                  </a:ext>
                </a:extLst>
              </a:tr>
              <a:tr h="5906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Радченко Надежда Александровна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0698088"/>
                  </a:ext>
                </a:extLst>
              </a:tr>
              <a:tr h="5591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Бурдин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Алексей Сергеевич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3988077"/>
                  </a:ext>
                </a:extLst>
              </a:tr>
              <a:tr h="7666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Резванов Максим Сергеевич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9485952"/>
                  </a:ext>
                </a:extLst>
              </a:tr>
              <a:tr h="7927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Щербинский Виктор Владимирович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9883419"/>
                  </a:ext>
                </a:extLst>
              </a:tr>
              <a:tr h="5906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Степанов Игорь Николаевич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387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90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007435" y="164638"/>
            <a:ext cx="10177131" cy="943785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Итоги </a:t>
            </a:r>
            <a:r>
              <a:rPr lang="en-US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III</a:t>
            </a:r>
            <a:r>
              <a:rPr lang="ru-RU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 этапа конкурса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033955"/>
              </p:ext>
            </p:extLst>
          </p:nvPr>
        </p:nvGraphicFramePr>
        <p:xfrm>
          <a:off x="1422398" y="1520826"/>
          <a:ext cx="10100734" cy="4677659"/>
        </p:xfrm>
        <a:graphic>
          <a:graphicData uri="http://schemas.openxmlformats.org/drawingml/2006/table">
            <a:tbl>
              <a:tblPr firstRow="1" firstCol="1" bandRow="1"/>
              <a:tblGrid>
                <a:gridCol w="4409747">
                  <a:extLst>
                    <a:ext uri="{9D8B030D-6E8A-4147-A177-3AD203B41FA5}">
                      <a16:colId xmlns:a16="http://schemas.microsoft.com/office/drawing/2014/main" val="4232442058"/>
                    </a:ext>
                  </a:extLst>
                </a:gridCol>
                <a:gridCol w="3155729">
                  <a:extLst>
                    <a:ext uri="{9D8B030D-6E8A-4147-A177-3AD203B41FA5}">
                      <a16:colId xmlns:a16="http://schemas.microsoft.com/office/drawing/2014/main" val="1389453549"/>
                    </a:ext>
                  </a:extLst>
                </a:gridCol>
                <a:gridCol w="2535258">
                  <a:extLst>
                    <a:ext uri="{9D8B030D-6E8A-4147-A177-3AD203B41FA5}">
                      <a16:colId xmlns:a16="http://schemas.microsoft.com/office/drawing/2014/main" val="2605406208"/>
                    </a:ext>
                  </a:extLst>
                </a:gridCol>
              </a:tblGrid>
              <a:tr h="9414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Участники конкурса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 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балл по третьему</a:t>
                      </a:r>
                      <a:r>
                        <a:rPr lang="ru-RU" sz="20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этапу конкурса «Проведение открытого урока»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Рейтинговая 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0234455"/>
                  </a:ext>
                </a:extLst>
              </a:tr>
              <a:tr h="5648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Бурдин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Алексей Сергеевич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2731371"/>
                  </a:ext>
                </a:extLst>
              </a:tr>
              <a:tr h="5648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Радченко Надежда Александровна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235837"/>
                  </a:ext>
                </a:extLst>
              </a:tr>
              <a:tr h="5648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Резванов Максим Сергеевич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536421"/>
                  </a:ext>
                </a:extLst>
              </a:tr>
              <a:tr h="5648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Степанов Игорь Николаевич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7208915"/>
                  </a:ext>
                </a:extLst>
              </a:tr>
              <a:tr h="5648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Трубенева Татьяна Георгиевна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3100977"/>
                  </a:ext>
                </a:extLst>
              </a:tr>
              <a:tr h="5648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Щербинский Виктор Владимирович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981" marR="659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3561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961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007435" y="164638"/>
            <a:ext cx="10177131" cy="943785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Итоги </a:t>
            </a:r>
            <a:r>
              <a:rPr lang="en-US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IV</a:t>
            </a:r>
            <a:r>
              <a:rPr lang="ru-RU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 этапа конкурса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078309"/>
              </p:ext>
            </p:extLst>
          </p:nvPr>
        </p:nvGraphicFramePr>
        <p:xfrm>
          <a:off x="1414462" y="2173415"/>
          <a:ext cx="9363076" cy="3450209"/>
        </p:xfrm>
        <a:graphic>
          <a:graphicData uri="http://schemas.openxmlformats.org/drawingml/2006/table">
            <a:tbl>
              <a:tblPr firstRow="1" firstCol="1" bandRow="1"/>
              <a:tblGrid>
                <a:gridCol w="5401117">
                  <a:extLst>
                    <a:ext uri="{9D8B030D-6E8A-4147-A177-3AD203B41FA5}">
                      <a16:colId xmlns:a16="http://schemas.microsoft.com/office/drawing/2014/main" val="3688046619"/>
                    </a:ext>
                  </a:extLst>
                </a:gridCol>
                <a:gridCol w="2290714">
                  <a:extLst>
                    <a:ext uri="{9D8B030D-6E8A-4147-A177-3AD203B41FA5}">
                      <a16:colId xmlns:a16="http://schemas.microsoft.com/office/drawing/2014/main" val="1963518675"/>
                    </a:ext>
                  </a:extLst>
                </a:gridCol>
                <a:gridCol w="1671245">
                  <a:extLst>
                    <a:ext uri="{9D8B030D-6E8A-4147-A177-3AD203B41FA5}">
                      <a16:colId xmlns:a16="http://schemas.microsoft.com/office/drawing/2014/main" val="39441114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Участники конкурса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 балл по четвертому этапу конкурса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Рейтинговая оценка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08003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Бурдин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Алексей 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Сергеевич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84943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Радченко Надежда 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Александровна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2094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Резванов Максим 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Сергеевич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8048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Трубенева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Татьяна 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Георгиевна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52107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Щербинский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Виктор Владимирович </a:t>
                      </a:r>
                      <a:endParaRPr lang="ru-RU" sz="20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566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321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007435" y="164638"/>
            <a:ext cx="10177131" cy="943785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5333" b="1" kern="0" dirty="0">
                <a:ln w="50800"/>
                <a:solidFill>
                  <a:srgbClr val="E2B0A6">
                    <a:lumMod val="50000"/>
                  </a:srgbClr>
                </a:solidFill>
                <a:latin typeface="Cambria" pitchFamily="18" charset="0"/>
                <a:cs typeface="Arial"/>
                <a:sym typeface="Arial"/>
              </a:rPr>
              <a:t>Итоги конкурса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938216"/>
              </p:ext>
            </p:extLst>
          </p:nvPr>
        </p:nvGraphicFramePr>
        <p:xfrm>
          <a:off x="1007434" y="1545994"/>
          <a:ext cx="10267023" cy="4732259"/>
        </p:xfrm>
        <a:graphic>
          <a:graphicData uri="http://schemas.openxmlformats.org/drawingml/2006/table">
            <a:tbl>
              <a:tblPr firstRow="1" firstCol="1" bandRow="1"/>
              <a:tblGrid>
                <a:gridCol w="3258379">
                  <a:extLst>
                    <a:ext uri="{9D8B030D-6E8A-4147-A177-3AD203B41FA5}">
                      <a16:colId xmlns:a16="http://schemas.microsoft.com/office/drawing/2014/main" val="1788501984"/>
                    </a:ext>
                  </a:extLst>
                </a:gridCol>
                <a:gridCol w="1835220">
                  <a:extLst>
                    <a:ext uri="{9D8B030D-6E8A-4147-A177-3AD203B41FA5}">
                      <a16:colId xmlns:a16="http://schemas.microsoft.com/office/drawing/2014/main" val="2852407618"/>
                    </a:ext>
                  </a:extLst>
                </a:gridCol>
                <a:gridCol w="1834501">
                  <a:extLst>
                    <a:ext uri="{9D8B030D-6E8A-4147-A177-3AD203B41FA5}">
                      <a16:colId xmlns:a16="http://schemas.microsoft.com/office/drawing/2014/main" val="2898640980"/>
                    </a:ext>
                  </a:extLst>
                </a:gridCol>
                <a:gridCol w="1733105">
                  <a:extLst>
                    <a:ext uri="{9D8B030D-6E8A-4147-A177-3AD203B41FA5}">
                      <a16:colId xmlns:a16="http://schemas.microsoft.com/office/drawing/2014/main" val="4258082165"/>
                    </a:ext>
                  </a:extLst>
                </a:gridCol>
                <a:gridCol w="1605818">
                  <a:extLst>
                    <a:ext uri="{9D8B030D-6E8A-4147-A177-3AD203B41FA5}">
                      <a16:colId xmlns:a16="http://schemas.microsoft.com/office/drawing/2014/main" val="2765930380"/>
                    </a:ext>
                  </a:extLst>
                </a:gridCol>
              </a:tblGrid>
              <a:tr h="10920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Участники конкурса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 балл по 2 этапу конкурса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 балл по 3 этапу конкурса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 балл по 4 этапу конкурса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Сумма баллов за все этапы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521718"/>
                  </a:ext>
                </a:extLst>
              </a:tr>
              <a:tr h="728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Бурдин Алексей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Сергеевич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905489"/>
                  </a:ext>
                </a:extLst>
              </a:tr>
              <a:tr h="728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Радченко Надежда Александровна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075732"/>
                  </a:ext>
                </a:extLst>
              </a:tr>
              <a:tr h="728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Резванов Максим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Сергеевич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833761"/>
                  </a:ext>
                </a:extLst>
              </a:tr>
              <a:tr h="728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Трубенева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Татьяна </a:t>
                      </a:r>
                      <a:endParaRPr lang="ru-RU" sz="16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Георгиевна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6884243"/>
                  </a:ext>
                </a:extLst>
              </a:tr>
              <a:tr h="728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Щербинский Виктор Владимирович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718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348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311284" y="1892830"/>
            <a:ext cx="7608814" cy="3447098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7200" b="1" kern="0" dirty="0">
                <a:ln w="50800"/>
                <a:solidFill>
                  <a:srgbClr val="664B34">
                    <a:shade val="50000"/>
                  </a:srgbClr>
                </a:solidFill>
                <a:latin typeface="Cambria" pitchFamily="18" charset="0"/>
                <a:cs typeface="Arial"/>
                <a:sym typeface="Arial"/>
              </a:rPr>
              <a:t>Итоги конкурса </a:t>
            </a:r>
          </a:p>
          <a:p>
            <a:pPr algn="ctr" defTabSz="1219170">
              <a:buClr>
                <a:srgbClr val="000000"/>
              </a:buClr>
            </a:pPr>
            <a:r>
              <a:rPr lang="ru-RU" sz="7200" b="1" kern="0" dirty="0">
                <a:ln w="50800"/>
                <a:solidFill>
                  <a:srgbClr val="664B34">
                    <a:shade val="50000"/>
                  </a:srgbClr>
                </a:solidFill>
                <a:latin typeface="Cambria" pitchFamily="18" charset="0"/>
                <a:cs typeface="Arial"/>
                <a:sym typeface="Arial"/>
              </a:rPr>
              <a:t>педагогических </a:t>
            </a:r>
          </a:p>
          <a:p>
            <a:pPr algn="ctr" defTabSz="1219170">
              <a:buClr>
                <a:srgbClr val="000000"/>
              </a:buClr>
            </a:pPr>
            <a:r>
              <a:rPr lang="ru-RU" sz="7200" b="1" kern="0" dirty="0">
                <a:ln w="50800"/>
                <a:solidFill>
                  <a:srgbClr val="664B34">
                    <a:shade val="50000"/>
                  </a:srgbClr>
                </a:solidFill>
                <a:latin typeface="Cambria" pitchFamily="18" charset="0"/>
                <a:cs typeface="Arial"/>
                <a:sym typeface="Arial"/>
              </a:rPr>
              <a:t>достижений</a:t>
            </a: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815414" y="452670"/>
          <a:ext cx="1410081" cy="12561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r:id="rId4" imgW="1409897" imgH="1228571" progId="">
                  <p:embed/>
                </p:oleObj>
              </mc:Choice>
              <mc:Fallback>
                <p:oleObj r:id="rId4" imgW="1409897" imgH="1228571" progId="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414" y="452670"/>
                        <a:ext cx="1410081" cy="12561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463819" y="5541235"/>
            <a:ext cx="2991556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1867" b="1" kern="0" dirty="0">
                <a:solidFill>
                  <a:srgbClr val="F3F3F3">
                    <a:lumMod val="10000"/>
                  </a:srgbClr>
                </a:solidFill>
                <a:latin typeface="Arial"/>
                <a:cs typeface="Arial"/>
                <a:sym typeface="Arial"/>
              </a:rPr>
              <a:t>Санкт-Петербург</a:t>
            </a:r>
          </a:p>
          <a:p>
            <a:pPr algn="ctr" defTabSz="1219170">
              <a:buClr>
                <a:srgbClr val="000000"/>
              </a:buClr>
            </a:pPr>
            <a:r>
              <a:rPr lang="ru-RU" sz="1867" b="1" kern="0" dirty="0">
                <a:solidFill>
                  <a:srgbClr val="F3F3F3">
                    <a:lumMod val="10000"/>
                  </a:srgbClr>
                </a:solidFill>
                <a:latin typeface="Arial"/>
                <a:cs typeface="Arial"/>
                <a:sym typeface="Arial"/>
              </a:rPr>
              <a:t>20</a:t>
            </a:r>
            <a:r>
              <a:rPr lang="en-US" sz="1867" b="1" kern="0" dirty="0" smtClean="0">
                <a:solidFill>
                  <a:srgbClr val="F3F3F3">
                    <a:lumMod val="10000"/>
                  </a:srgbClr>
                </a:solidFill>
                <a:latin typeface="Arial"/>
                <a:cs typeface="Arial"/>
                <a:sym typeface="Arial"/>
              </a:rPr>
              <a:t>2</a:t>
            </a:r>
            <a:r>
              <a:rPr lang="ru-RU" sz="1867" b="1" kern="0" dirty="0">
                <a:solidFill>
                  <a:srgbClr val="F3F3F3">
                    <a:lumMod val="10000"/>
                  </a:srgbClr>
                </a:solidFill>
                <a:latin typeface="Arial"/>
                <a:cs typeface="Arial"/>
                <a:sym typeface="Arial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55574" y="548680"/>
            <a:ext cx="9697156" cy="10770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ru-RU" sz="2133" b="1" kern="0" dirty="0">
                <a:solidFill>
                  <a:srgbClr val="664B34">
                    <a:lumMod val="50000"/>
                  </a:srgbClr>
                </a:solidFill>
                <a:latin typeface="Arial"/>
                <a:cs typeface="Times New Roman" pitchFamily="18" charset="0"/>
                <a:sym typeface="Arial"/>
              </a:rPr>
              <a:t>Санкт-Петербургское государственное автономное профессиональное образовательное учреждение </a:t>
            </a:r>
            <a:endParaRPr lang="en-US" sz="2133" b="1" kern="0" dirty="0">
              <a:solidFill>
                <a:srgbClr val="664B34">
                  <a:lumMod val="50000"/>
                </a:srgbClr>
              </a:solidFill>
              <a:latin typeface="Arial"/>
              <a:cs typeface="Times New Roman" pitchFamily="18" charset="0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ru-RU" sz="2133" b="1" kern="0" dirty="0">
                <a:solidFill>
                  <a:srgbClr val="664B34">
                    <a:lumMod val="50000"/>
                  </a:srgbClr>
                </a:solidFill>
                <a:latin typeface="Arial"/>
                <a:cs typeface="Times New Roman" pitchFamily="18" charset="0"/>
                <a:sym typeface="Arial"/>
              </a:rPr>
              <a:t>«Колледж туризма и гостиничного сервиса»</a:t>
            </a:r>
            <a:endParaRPr lang="ru-RU" sz="2133" b="1" kern="0" dirty="0">
              <a:solidFill>
                <a:srgbClr val="664B34">
                  <a:lumMod val="50000"/>
                </a:srgbClr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951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imalist Korean Aesthetic Pitch Deck by Slidesgo">
  <a:themeElements>
    <a:clrScheme name="Simple Light">
      <a:dk1>
        <a:srgbClr val="1E1E1E"/>
      </a:dk1>
      <a:lt1>
        <a:srgbClr val="664B34"/>
      </a:lt1>
      <a:dk2>
        <a:srgbClr val="887C62"/>
      </a:dk2>
      <a:lt2>
        <a:srgbClr val="D4CBBB"/>
      </a:lt2>
      <a:accent1>
        <a:srgbClr val="E7E2D6"/>
      </a:accent1>
      <a:accent2>
        <a:srgbClr val="F3F3F3"/>
      </a:accent2>
      <a:accent3>
        <a:srgbClr val="E2B0A6"/>
      </a:accent3>
      <a:accent4>
        <a:srgbClr val="FFFFFF"/>
      </a:accent4>
      <a:accent5>
        <a:srgbClr val="FFFFFF"/>
      </a:accent5>
      <a:accent6>
        <a:srgbClr val="FFFFFF"/>
      </a:accent6>
      <a:hlink>
        <a:srgbClr val="1E1E1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226</Words>
  <Application>Microsoft Office PowerPoint</Application>
  <PresentationFormat>Широкоэкранный</PresentationFormat>
  <Paragraphs>113</Paragraphs>
  <Slides>6</Slides>
  <Notes>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Cambria</vt:lpstr>
      <vt:lpstr>Kulim Park</vt:lpstr>
      <vt:lpstr>Kulim Park SemiBold</vt:lpstr>
      <vt:lpstr>Manrope</vt:lpstr>
      <vt:lpstr>Times New Roman</vt:lpstr>
      <vt:lpstr>Minimalist Korean Aesthetic Pitch Deck by Slidesgo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Головских Е.А.</dc:creator>
  <cp:lastModifiedBy>Головских Е.А.</cp:lastModifiedBy>
  <cp:revision>13</cp:revision>
  <cp:lastPrinted>2024-05-08T08:32:06Z</cp:lastPrinted>
  <dcterms:created xsi:type="dcterms:W3CDTF">2022-04-26T10:22:35Z</dcterms:created>
  <dcterms:modified xsi:type="dcterms:W3CDTF">2024-05-08T08:43:28Z</dcterms:modified>
</cp:coreProperties>
</file>